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62" r:id="rId4"/>
    <p:sldId id="263" r:id="rId5"/>
    <p:sldId id="264" r:id="rId6"/>
    <p:sldId id="268" r:id="rId7"/>
    <p:sldId id="265" r:id="rId8"/>
    <p:sldId id="267" r:id="rId9"/>
    <p:sldId id="266" r:id="rId10"/>
    <p:sldId id="269" r:id="rId11"/>
    <p:sldId id="257" r:id="rId12"/>
    <p:sldId id="258" r:id="rId13"/>
    <p:sldId id="259" r:id="rId14"/>
    <p:sldId id="270" r:id="rId15"/>
    <p:sldId id="260" r:id="rId16"/>
    <p:sldId id="271" r:id="rId17"/>
    <p:sldId id="272" r:id="rId18"/>
    <p:sldId id="273" r:id="rId19"/>
    <p:sldId id="275" r:id="rId20"/>
    <p:sldId id="274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60" d="100"/>
          <a:sy n="60" d="100"/>
        </p:scale>
        <p:origin x="-8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7B18-703E-F646-A2EC-B4FBDCF43228}" type="datetimeFigureOut">
              <a:rPr lang="en-US" smtClean="0"/>
              <a:pPr/>
              <a:t>1/27/12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032C-4A51-344E-8D8D-0E4A26046D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7B18-703E-F646-A2EC-B4FBDCF43228}" type="datetimeFigureOut">
              <a:rPr lang="en-US" smtClean="0"/>
              <a:pPr/>
              <a:t>1/27/12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032C-4A51-344E-8D8D-0E4A26046D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7B18-703E-F646-A2EC-B4FBDCF43228}" type="datetimeFigureOut">
              <a:rPr lang="en-US" smtClean="0"/>
              <a:pPr/>
              <a:t>1/27/12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032C-4A51-344E-8D8D-0E4A26046D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7B18-703E-F646-A2EC-B4FBDCF43228}" type="datetimeFigureOut">
              <a:rPr lang="en-US" smtClean="0"/>
              <a:pPr/>
              <a:t>1/27/12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032C-4A51-344E-8D8D-0E4A26046D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7B18-703E-F646-A2EC-B4FBDCF43228}" type="datetimeFigureOut">
              <a:rPr lang="en-US" smtClean="0"/>
              <a:pPr/>
              <a:t>1/27/12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032C-4A51-344E-8D8D-0E4A26046D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7B18-703E-F646-A2EC-B4FBDCF43228}" type="datetimeFigureOut">
              <a:rPr lang="en-US" smtClean="0"/>
              <a:pPr/>
              <a:t>1/27/12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032C-4A51-344E-8D8D-0E4A26046D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7B18-703E-F646-A2EC-B4FBDCF43228}" type="datetimeFigureOut">
              <a:rPr lang="en-US" smtClean="0"/>
              <a:pPr/>
              <a:t>1/27/12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032C-4A51-344E-8D8D-0E4A26046D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7B18-703E-F646-A2EC-B4FBDCF43228}" type="datetimeFigureOut">
              <a:rPr lang="en-US" smtClean="0"/>
              <a:pPr/>
              <a:t>1/27/12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032C-4A51-344E-8D8D-0E4A26046D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7B18-703E-F646-A2EC-B4FBDCF43228}" type="datetimeFigureOut">
              <a:rPr lang="en-US" smtClean="0"/>
              <a:pPr/>
              <a:t>1/27/12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032C-4A51-344E-8D8D-0E4A26046D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7B18-703E-F646-A2EC-B4FBDCF43228}" type="datetimeFigureOut">
              <a:rPr lang="en-US" smtClean="0"/>
              <a:pPr/>
              <a:t>1/27/12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032C-4A51-344E-8D8D-0E4A26046D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7B18-703E-F646-A2EC-B4FBDCF43228}" type="datetimeFigureOut">
              <a:rPr lang="en-US" smtClean="0"/>
              <a:pPr/>
              <a:t>1/27/12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032C-4A51-344E-8D8D-0E4A26046D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7B18-703E-F646-A2EC-B4FBDCF43228}" type="datetimeFigureOut">
              <a:rPr lang="en-US" smtClean="0"/>
              <a:pPr/>
              <a:t>1/27/12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62032C-4A51-344E-8D8D-0E4A26046DE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5" Type="http://schemas.openxmlformats.org/officeDocument/2006/relationships/image" Target="../media/image1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1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5" Type="http://schemas.openxmlformats.org/officeDocument/2006/relationships/image" Target="../media/image1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1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png"/><Relationship Id="rId5" Type="http://schemas.openxmlformats.org/officeDocument/2006/relationships/image" Target="../media/image1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4" Type="http://schemas.openxmlformats.org/officeDocument/2006/relationships/slideLayout" Target="../slideLayouts/slideLayout2.xml"/><Relationship Id="rId5" Type="http://schemas.openxmlformats.org/officeDocument/2006/relationships/oleObject" Target="Macintosh%20HD:Users:joelrubin:Desktop:SHS:EnvSci:Lesson%20Plans:Unit%207%20Lessons%20Mging%20Human%20Impact%20(Hab%20Destr,%20Sustainability,%20Env%20Protection):DESIGN%20A%20MODEL%20CITY%20FOR%2050000%2001.doc!OLE_LINK1" TargetMode="External"/><Relationship Id="rId6" Type="http://schemas.openxmlformats.org/officeDocument/2006/relationships/image" Target="../media/image28.png"/><Relationship Id="rId7" Type="http://schemas.openxmlformats.org/officeDocument/2006/relationships/image" Target="../media/image1.png"/><Relationship Id="rId1" Type="http://schemas.openxmlformats.org/officeDocument/2006/relationships/vmlDrawing" Target="../drawings/vmlDrawing1.vml"/><Relationship Id="rId2" Type="http://schemas.microsoft.com/office/2007/relationships/media" Target="../media/media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av"/><Relationship Id="rId4" Type="http://schemas.openxmlformats.org/officeDocument/2006/relationships/slideLayout" Target="../slideLayouts/slideLayout2.xml"/><Relationship Id="rId5" Type="http://schemas.openxmlformats.org/officeDocument/2006/relationships/oleObject" Target="Macintosh%20HD:Users:joelrubin:Desktop:SHS:Green%20Engineering:JR%20DESIGN%20A%20MODEL%20CITY%20FOR%2050000.doc!OLE_LINK2" TargetMode="External"/><Relationship Id="rId6" Type="http://schemas.openxmlformats.org/officeDocument/2006/relationships/image" Target="../media/image29.png"/><Relationship Id="rId7" Type="http://schemas.openxmlformats.org/officeDocument/2006/relationships/image" Target="../media/image1.png"/><Relationship Id="rId1" Type="http://schemas.openxmlformats.org/officeDocument/2006/relationships/vmlDrawing" Target="../drawings/vmlDrawing2.vml"/><Relationship Id="rId2" Type="http://schemas.microsoft.com/office/2007/relationships/media" Target="../media/media1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0.png"/><Relationship Id="rId5" Type="http://schemas.openxmlformats.org/officeDocument/2006/relationships/image" Target="../media/image1.png"/><Relationship Id="rId1" Type="http://schemas.microsoft.com/office/2007/relationships/media" Target="../media/media19.wav"/><Relationship Id="rId2" Type="http://schemas.openxmlformats.org/officeDocument/2006/relationships/audio" Target="../media/media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://www.vqronline.org/images/issues/2010/fall/schrank-06.jpg" TargetMode="External"/><Relationship Id="rId5" Type="http://schemas.openxmlformats.org/officeDocument/2006/relationships/image" Target="../media/image31.jpeg"/><Relationship Id="rId6" Type="http://schemas.openxmlformats.org/officeDocument/2006/relationships/hyperlink" Target="http://www.vqronline.org/images/issues/2010/fall/schrank-08.jpg" TargetMode="External"/><Relationship Id="rId7" Type="http://schemas.openxmlformats.org/officeDocument/2006/relationships/image" Target="../media/image32.jpeg"/><Relationship Id="rId8" Type="http://schemas.openxmlformats.org/officeDocument/2006/relationships/image" Target="../media/image1.png"/><Relationship Id="rId1" Type="http://schemas.microsoft.com/office/2007/relationships/media" Target="../media/media20.wav"/><Relationship Id="rId2" Type="http://schemas.openxmlformats.org/officeDocument/2006/relationships/audio" Target="../media/media20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dirty="0" smtClean="0"/>
              <a:t>Green Engineering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1752600"/>
          </a:xfrm>
        </p:spPr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marking period</a:t>
            </a:r>
          </a:p>
          <a:p>
            <a:r>
              <a:rPr lang="en-US" dirty="0" smtClean="0"/>
              <a:t>Capstone project: </a:t>
            </a:r>
          </a:p>
          <a:p>
            <a:r>
              <a:rPr lang="en-US" dirty="0" smtClean="0"/>
              <a:t>design a “</a:t>
            </a:r>
            <a:r>
              <a:rPr lang="en-US" smtClean="0"/>
              <a:t>city of </a:t>
            </a:r>
            <a:r>
              <a:rPr lang="en-US" dirty="0" smtClean="0"/>
              <a:t>the future”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42"/>
    </mc:Choice>
    <mc:Fallback>
      <p:transition xmlns:p14="http://schemas.microsoft.com/office/powerpoint/2010/main" spd="slow" advTm="3404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577840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1"/>
    </mc:Choice>
    <mc:Fallback>
      <p:transition xmlns:p14="http://schemas.microsoft.com/office/powerpoint/2010/main" spd="slow" advTm="118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6867"/>
            <a:ext cx="8229600" cy="5675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What’s the point of understanding infrastructure?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293" y="1642883"/>
            <a:ext cx="8655651" cy="4525963"/>
          </a:xfrm>
        </p:spPr>
        <p:txBody>
          <a:bodyPr/>
          <a:lstStyle/>
          <a:p>
            <a:r>
              <a:rPr lang="en-US" dirty="0" smtClean="0"/>
              <a:t>Either you’ll be paying for this stuff (as a consumer/renter/homeowner/business owner/taxpayer)</a:t>
            </a:r>
          </a:p>
          <a:p>
            <a:r>
              <a:rPr lang="en-US" dirty="0" smtClean="0"/>
              <a:t>Or, you’ll be earning a living in some related occupation (as a teacher, truck driver, ditch digger, contractor, engineer, electrician, plumber, mechanic, plant operator, administrator, policy analyst, politician, etc…)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87"/>
    </mc:Choice>
    <mc:Fallback>
      <p:transition xmlns:p14="http://schemas.microsoft.com/office/powerpoint/2010/main" spd="slow" advTm="1878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what’s infrastructure?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It’s what ties everything together. Systems:</a:t>
            </a:r>
          </a:p>
          <a:p>
            <a:pPr lvl="1"/>
            <a:r>
              <a:rPr lang="en-US" dirty="0" smtClean="0"/>
              <a:t>Roads, gas stations, airports, railroads, seaports &amp; other transportation support</a:t>
            </a:r>
          </a:p>
          <a:p>
            <a:pPr lvl="1"/>
            <a:r>
              <a:rPr lang="en-US" dirty="0" smtClean="0"/>
              <a:t>Pipelines for oil and natural gas, refineries, wells and mines</a:t>
            </a:r>
          </a:p>
          <a:p>
            <a:pPr lvl="1"/>
            <a:r>
              <a:rPr lang="en-US" dirty="0" smtClean="0"/>
              <a:t>Electric grid, power plants, substations, </a:t>
            </a:r>
          </a:p>
          <a:p>
            <a:pPr lvl="1"/>
            <a:r>
              <a:rPr lang="en-US" dirty="0" smtClean="0"/>
              <a:t>Water supply</a:t>
            </a:r>
          </a:p>
          <a:p>
            <a:pPr lvl="1"/>
            <a:r>
              <a:rPr lang="en-US" dirty="0" smtClean="0"/>
              <a:t>Waste water treatment</a:t>
            </a:r>
          </a:p>
          <a:p>
            <a:pPr lvl="1"/>
            <a:r>
              <a:rPr lang="en-US" dirty="0" smtClean="0"/>
              <a:t>GIS</a:t>
            </a:r>
          </a:p>
          <a:p>
            <a:pPr lvl="1"/>
            <a:r>
              <a:rPr lang="en-US" dirty="0" smtClean="0"/>
              <a:t>GPS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4"/>
    </mc:Choice>
    <mc:Fallback>
      <p:transition xmlns:p14="http://schemas.microsoft.com/office/powerpoint/2010/main" spd="slow" advTm="65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How does the phone call or the electricity get to your house?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106" y="1334606"/>
            <a:ext cx="6883893" cy="5771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79017"/>
            <a:ext cx="3175000" cy="317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54017"/>
            <a:ext cx="2260107" cy="2803983"/>
          </a:xfrm>
          <a:prstGeom prst="rect">
            <a:avLst/>
          </a:prstGeom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2"/>
    </mc:Choice>
    <mc:Fallback>
      <p:transition xmlns:p14="http://schemas.microsoft.com/office/powerpoint/2010/main" spd="slow" advTm="225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9375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How does the potent neurotoxin mercury get into your tuna fish sandwich?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75211"/>
            <a:ext cx="9144000" cy="5982789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2"/>
    </mc:Choice>
    <mc:Fallback>
      <p:transition xmlns:p14="http://schemas.microsoft.com/office/powerpoint/2010/main" spd="slow" advTm="104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http://blog.fleetowner.com/trucks_at_work/category/freight/page/9/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4275138"/>
            <a:ext cx="3810000" cy="2692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46388"/>
            <a:ext cx="5334000" cy="4000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334000" cy="4000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0" y="1779675"/>
            <a:ext cx="3810000" cy="2857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0" y="-1"/>
            <a:ext cx="3810000" cy="2533135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0"/>
    </mc:Choice>
    <mc:Fallback>
      <p:transition xmlns:p14="http://schemas.microsoft.com/office/powerpoint/2010/main" spd="slow" advTm="107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93648"/>
            <a:ext cx="9198443" cy="6126163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1"/>
    </mc:Choice>
    <mc:Fallback>
      <p:transition xmlns:p14="http://schemas.microsoft.com/office/powerpoint/2010/main" spd="slow" advTm="410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2"/>
          <p:cNvGraphicFramePr>
            <a:graphicFrameLocks noChangeAspect="1"/>
          </p:cNvGraphicFramePr>
          <p:nvPr/>
        </p:nvGraphicFramePr>
        <p:xfrm>
          <a:off x="266700" y="207086"/>
          <a:ext cx="8610600" cy="591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0" name="Document" r:id="rId5" imgW="8610600" imgH="5918200" progId="Word.Document.12">
                  <p:link updateAutomatic="1"/>
                </p:oleObj>
              </mc:Choice>
              <mc:Fallback>
                <p:oleObj name="Document" r:id="rId5" imgW="8610600" imgH="59182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" y="207086"/>
                        <a:ext cx="8610600" cy="591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280"/>
    </mc:Choice>
    <mc:Fallback>
      <p:transition xmlns:p14="http://schemas.microsoft.com/office/powerpoint/2010/main" spd="slow" advTm="3828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457200" y="285750"/>
          <a:ext cx="5486400" cy="262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4" name="Document" r:id="rId5" imgW="5486400" imgH="2628900" progId="Word.Document.12">
                  <p:link updateAutomatic="1"/>
                </p:oleObj>
              </mc:Choice>
              <mc:Fallback>
                <p:oleObj name="Document" r:id="rId5" imgW="5486400" imgH="26289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85750"/>
                        <a:ext cx="5486400" cy="2628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83"/>
    </mc:Choice>
    <mc:Fallback>
      <p:transition xmlns:p14="http://schemas.microsoft.com/office/powerpoint/2010/main" spd="slow" advTm="1518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78" y="0"/>
            <a:ext cx="8351422" cy="6838483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0"/>
    </mc:Choice>
    <mc:Fallback>
      <p:transition xmlns:p14="http://schemas.microsoft.com/office/powerpoint/2010/main" spd="slow" advTm="17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Infrastructure?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7569" y="3534269"/>
            <a:ext cx="8229600" cy="4525963"/>
          </a:xfrm>
        </p:spPr>
        <p:txBody>
          <a:bodyPr/>
          <a:lstStyle/>
          <a:p>
            <a:r>
              <a:rPr lang="en-US" dirty="0" smtClean="0"/>
              <a:t>If it doesn’t work… you’ll know it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6"/>
    </mc:Choice>
    <mc:Fallback>
      <p:transition xmlns:p14="http://schemas.microsoft.com/office/powerpoint/2010/main" spd="slow" advTm="383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er, already yellowed by cassiterite, is collected for sluicing">
            <a:hlinkClick r:id="rId4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6500" y="0"/>
            <a:ext cx="6667500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e Congolese army controls the weigh stations, and extortion is rampant">
            <a:hlinkClick r:id="rId6"/>
          </p:cNvPr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413000"/>
            <a:ext cx="6667500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13"/>
    </mc:Choice>
    <mc:Fallback>
      <p:transition xmlns:p14="http://schemas.microsoft.com/office/powerpoint/2010/main" spd="slow" advTm="3021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4"/>
    </mc:Choice>
    <mc:Fallback>
      <p:transition xmlns:p14="http://schemas.microsoft.com/office/powerpoint/2010/main" spd="slow" advTm="241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93647"/>
            <a:ext cx="9144000" cy="6984159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5"/>
    </mc:Choice>
    <mc:Fallback>
      <p:transition xmlns:p14="http://schemas.microsoft.com/office/powerpoint/2010/main" spd="slow" advTm="130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336" y="0"/>
            <a:ext cx="9201336" cy="476582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4"/>
    </mc:Choice>
    <mc:Fallback>
      <p:transition xmlns:p14="http://schemas.microsoft.com/office/powerpoint/2010/main" spd="slow" advTm="107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584462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2"/>
    </mc:Choice>
    <mc:Fallback>
      <p:transition xmlns:p14="http://schemas.microsoft.com/office/powerpoint/2010/main" spd="slow" advTm="157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44220"/>
            <a:ext cx="9144000" cy="56081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54094"/>
            <a:ext cx="5803222" cy="3403906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8"/>
    </mc:Choice>
    <mc:Fallback>
      <p:transition xmlns:p14="http://schemas.microsoft.com/office/powerpoint/2010/main" spd="slow" advTm="128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5190631" cy="6920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0630" y="-1"/>
            <a:ext cx="3953370" cy="46846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0630" y="4233708"/>
            <a:ext cx="3953369" cy="2624292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4"/>
    </mc:Choice>
    <mc:Fallback>
      <p:transition xmlns:p14="http://schemas.microsoft.com/office/powerpoint/2010/main" spd="slow" advTm="118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40437"/>
            <a:ext cx="6588335" cy="39730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499412"/>
            <a:ext cx="6179246" cy="41194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9246" y="0"/>
            <a:ext cx="2964754" cy="4226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9246" y="3993349"/>
            <a:ext cx="1667019" cy="22201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6981" y="3993349"/>
            <a:ext cx="1667019" cy="22201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2082" y="5166537"/>
            <a:ext cx="2964754" cy="22197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6276419"/>
            <a:ext cx="6572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Twistlock</a:t>
            </a:r>
            <a:r>
              <a:rPr lang="en-US" sz="2400" dirty="0" smtClean="0"/>
              <a:t> revolutionized world economy land &amp; sea</a:t>
            </a:r>
            <a:endParaRPr lang="en-US" sz="24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0"/>
    </mc:Choice>
    <mc:Fallback>
      <p:transition xmlns:p14="http://schemas.microsoft.com/office/powerpoint/2010/main" spd="slow" advTm="182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202</Words>
  <Application>Microsoft Macintosh PowerPoint</Application>
  <PresentationFormat>On-screen Show (4:3)</PresentationFormat>
  <Paragraphs>22</Paragraphs>
  <Slides>20</Slides>
  <Notes>0</Notes>
  <HiddenSlides>0</HiddenSlides>
  <MMClips>20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Office Theme</vt:lpstr>
      <vt:lpstr>Macintosh HD:Users:joelrubin:Desktop:SHS:EnvSci:Lesson Plans:Unit 7 Lessons Mging Human Impact (Hab Destr, Sustainability, Env Protection):DESIGN A MODEL CITY FOR 50000 01.doc!OLE_LINK1</vt:lpstr>
      <vt:lpstr>Macintosh HD:Users:joelrubin:Desktop:SHS:Green Engineering:JR DESIGN A MODEL CITY FOR 50000.doc!OLE_LINK2</vt:lpstr>
      <vt:lpstr>Green Engineering</vt:lpstr>
      <vt:lpstr>What’s Infrastructure?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the point of understanding infrastructure? </vt:lpstr>
      <vt:lpstr>So what’s infrastructure?</vt:lpstr>
      <vt:lpstr>How does the phone call or the electricity get to your house?</vt:lpstr>
      <vt:lpstr>How does the potent neurotoxin mercury get into your tuna fish sandwich?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Engineering</dc:title>
  <dc:creator>Joel Rubin</dc:creator>
  <cp:lastModifiedBy>Jessica Chin</cp:lastModifiedBy>
  <cp:revision>5</cp:revision>
  <dcterms:created xsi:type="dcterms:W3CDTF">2012-01-27T03:17:38Z</dcterms:created>
  <dcterms:modified xsi:type="dcterms:W3CDTF">2012-01-27T19:53:56Z</dcterms:modified>
</cp:coreProperties>
</file>