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3" ContentType="audio/unknown"/>
  <Default Extension="emf" ContentType="image/x-emf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</p:sldIdLst>
  <p:sldSz cx="43891200" cy="32918400"/>
  <p:notesSz cx="30632400" cy="39776400"/>
  <p:defaultTextStyle>
    <a:defPPr>
      <a:defRPr lang="en-US"/>
    </a:defPPr>
    <a:lvl1pPr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1pPr>
    <a:lvl2pPr marL="2193925" indent="-1736725"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2pPr>
    <a:lvl3pPr marL="4387850" indent="-3473450"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3pPr>
    <a:lvl4pPr marL="6581775" indent="-5210175"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4pPr>
    <a:lvl5pPr marL="8777288" indent="-6948488"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0300"/>
    <a:srgbClr val="FF001B"/>
    <a:srgbClr val="9B1103"/>
    <a:srgbClr val="0000FF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53" autoAdjust="0"/>
    <p:restoredTop sz="99479" autoAdjust="0"/>
  </p:normalViewPr>
  <p:slideViewPr>
    <p:cSldViewPr>
      <p:cViewPr>
        <p:scale>
          <a:sx n="16" d="100"/>
          <a:sy n="16" d="100"/>
        </p:scale>
        <p:origin x="-80" y="-1384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3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8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7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1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6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0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4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72A3C-CF0C-45AA-B718-0713827902FB}" type="datetimeFigureOut">
              <a:rPr lang="en-US"/>
              <a:pPr>
                <a:defRPr/>
              </a:pPr>
              <a:t>7/27/12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0DE29-C787-4522-B516-909D7EA31E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83C62-93C7-414F-84C3-37C403CFA9E8}" type="datetimeFigureOut">
              <a:rPr lang="en-US"/>
              <a:pPr>
                <a:defRPr/>
              </a:pPr>
              <a:t>7/27/12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228D0-378C-4235-9A20-F8FA4C13B6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4B654-A75A-46D9-AE83-8828E7F59CEC}" type="datetimeFigureOut">
              <a:rPr lang="en-US"/>
              <a:pPr>
                <a:defRPr/>
              </a:pPr>
              <a:t>7/27/12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208CC-9482-4247-BE91-203B438C38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B8693-0B65-4744-B671-71C2BAA827E7}" type="datetimeFigureOut">
              <a:rPr lang="en-US"/>
              <a:pPr>
                <a:defRPr/>
              </a:pPr>
              <a:t>7/27/12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44D06-B4C3-4A03-9C74-AB68B77D67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373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8747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1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7494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1867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6241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0614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4988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37FD9-4985-4C69-8AA0-6AAD52CDA1B0}" type="datetimeFigureOut">
              <a:rPr lang="en-US"/>
              <a:pPr>
                <a:defRPr/>
              </a:pPr>
              <a:t>7/27/12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1F6E-2FEC-49CB-B3AF-0B314C861D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4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6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4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6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2E4B8-B4ED-476D-87B6-E38E2DAEAFA6}" type="datetimeFigureOut">
              <a:rPr lang="en-US"/>
              <a:pPr>
                <a:defRPr/>
              </a:pPr>
              <a:t>7/27/12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5B431-E6E0-4A96-99CF-6C890CA884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600" b="1"/>
            </a:lvl1pPr>
            <a:lvl2pPr marL="2194373" indent="0">
              <a:buNone/>
              <a:defRPr sz="9600" b="1"/>
            </a:lvl2pPr>
            <a:lvl3pPr marL="4388747" indent="0">
              <a:buNone/>
              <a:defRPr sz="8600" b="1"/>
            </a:lvl3pPr>
            <a:lvl4pPr marL="6583120" indent="0">
              <a:buNone/>
              <a:defRPr sz="7700" b="1"/>
            </a:lvl4pPr>
            <a:lvl5pPr marL="8777494" indent="0">
              <a:buNone/>
              <a:defRPr sz="7700" b="1"/>
            </a:lvl5pPr>
            <a:lvl6pPr marL="10971867" indent="0">
              <a:buNone/>
              <a:defRPr sz="7700" b="1"/>
            </a:lvl6pPr>
            <a:lvl7pPr marL="13166241" indent="0">
              <a:buNone/>
              <a:defRPr sz="7700" b="1"/>
            </a:lvl7pPr>
            <a:lvl8pPr marL="15360614" indent="0">
              <a:buNone/>
              <a:defRPr sz="7700" b="1"/>
            </a:lvl8pPr>
            <a:lvl9pPr marL="17554988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6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3" y="7368542"/>
            <a:ext cx="19400520" cy="3070858"/>
          </a:xfrm>
        </p:spPr>
        <p:txBody>
          <a:bodyPr anchor="b"/>
          <a:lstStyle>
            <a:lvl1pPr marL="0" indent="0">
              <a:buNone/>
              <a:defRPr sz="11600" b="1"/>
            </a:lvl1pPr>
            <a:lvl2pPr marL="2194373" indent="0">
              <a:buNone/>
              <a:defRPr sz="9600" b="1"/>
            </a:lvl2pPr>
            <a:lvl3pPr marL="4388747" indent="0">
              <a:buNone/>
              <a:defRPr sz="8600" b="1"/>
            </a:lvl3pPr>
            <a:lvl4pPr marL="6583120" indent="0">
              <a:buNone/>
              <a:defRPr sz="7700" b="1"/>
            </a:lvl4pPr>
            <a:lvl5pPr marL="8777494" indent="0">
              <a:buNone/>
              <a:defRPr sz="7700" b="1"/>
            </a:lvl5pPr>
            <a:lvl6pPr marL="10971867" indent="0">
              <a:buNone/>
              <a:defRPr sz="7700" b="1"/>
            </a:lvl6pPr>
            <a:lvl7pPr marL="13166241" indent="0">
              <a:buNone/>
              <a:defRPr sz="7700" b="1"/>
            </a:lvl7pPr>
            <a:lvl8pPr marL="15360614" indent="0">
              <a:buNone/>
              <a:defRPr sz="7700" b="1"/>
            </a:lvl8pPr>
            <a:lvl9pPr marL="17554988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3" y="10439400"/>
            <a:ext cx="19400520" cy="18966182"/>
          </a:xfrm>
        </p:spPr>
        <p:txBody>
          <a:bodyPr/>
          <a:lstStyle>
            <a:lvl1pPr>
              <a:defRPr sz="116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10126-3AA5-405D-AA5A-B17FE3FF3AB1}" type="datetimeFigureOut">
              <a:rPr lang="en-US"/>
              <a:pPr>
                <a:defRPr/>
              </a:pPr>
              <a:t>7/27/12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0A182-1E96-4A91-91BD-AB9B2C2934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3BEE-3787-4432-BDC2-9B9ACD6BD940}" type="datetimeFigureOut">
              <a:rPr lang="en-US"/>
              <a:pPr>
                <a:defRPr/>
              </a:pPr>
              <a:t>7/27/12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17CCA-215A-4B22-AD65-C56CF1170D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32D10-2C83-40F6-B5D5-12F51DE51C51}" type="datetimeFigureOut">
              <a:rPr lang="en-US"/>
              <a:pPr>
                <a:defRPr/>
              </a:pPr>
              <a:t>7/27/12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0EE8F-DDC6-4E52-B0AA-851E5F90EA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6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373" indent="0">
              <a:buNone/>
              <a:defRPr sz="5800"/>
            </a:lvl2pPr>
            <a:lvl3pPr marL="4388747" indent="0">
              <a:buNone/>
              <a:defRPr sz="4800"/>
            </a:lvl3pPr>
            <a:lvl4pPr marL="6583120" indent="0">
              <a:buNone/>
              <a:defRPr sz="4300"/>
            </a:lvl4pPr>
            <a:lvl5pPr marL="8777494" indent="0">
              <a:buNone/>
              <a:defRPr sz="4300"/>
            </a:lvl5pPr>
            <a:lvl6pPr marL="10971867" indent="0">
              <a:buNone/>
              <a:defRPr sz="4300"/>
            </a:lvl6pPr>
            <a:lvl7pPr marL="13166241" indent="0">
              <a:buNone/>
              <a:defRPr sz="4300"/>
            </a:lvl7pPr>
            <a:lvl8pPr marL="15360614" indent="0">
              <a:buNone/>
              <a:defRPr sz="4300"/>
            </a:lvl8pPr>
            <a:lvl9pPr marL="17554988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F5E8E-E06B-4196-AF60-A37AFB4384AF}" type="datetimeFigureOut">
              <a:rPr lang="en-US"/>
              <a:pPr>
                <a:defRPr/>
              </a:pPr>
              <a:t>7/27/12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78549-8EEA-4035-8379-78BA2362CF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5400"/>
            </a:lvl1pPr>
            <a:lvl2pPr marL="2194373" indent="0">
              <a:buNone/>
              <a:defRPr sz="13400"/>
            </a:lvl2pPr>
            <a:lvl3pPr marL="4388747" indent="0">
              <a:buNone/>
              <a:defRPr sz="11600"/>
            </a:lvl3pPr>
            <a:lvl4pPr marL="6583120" indent="0">
              <a:buNone/>
              <a:defRPr sz="9600"/>
            </a:lvl4pPr>
            <a:lvl5pPr marL="8777494" indent="0">
              <a:buNone/>
              <a:defRPr sz="9600"/>
            </a:lvl5pPr>
            <a:lvl6pPr marL="10971867" indent="0">
              <a:buNone/>
              <a:defRPr sz="9600"/>
            </a:lvl6pPr>
            <a:lvl7pPr marL="13166241" indent="0">
              <a:buNone/>
              <a:defRPr sz="9600"/>
            </a:lvl7pPr>
            <a:lvl8pPr marL="15360614" indent="0">
              <a:buNone/>
              <a:defRPr sz="9600"/>
            </a:lvl8pPr>
            <a:lvl9pPr marL="17554988" indent="0">
              <a:buNone/>
              <a:defRPr sz="9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373" indent="0">
              <a:buNone/>
              <a:defRPr sz="5800"/>
            </a:lvl2pPr>
            <a:lvl3pPr marL="4388747" indent="0">
              <a:buNone/>
              <a:defRPr sz="4800"/>
            </a:lvl3pPr>
            <a:lvl4pPr marL="6583120" indent="0">
              <a:buNone/>
              <a:defRPr sz="4300"/>
            </a:lvl4pPr>
            <a:lvl5pPr marL="8777494" indent="0">
              <a:buNone/>
              <a:defRPr sz="4300"/>
            </a:lvl5pPr>
            <a:lvl6pPr marL="10971867" indent="0">
              <a:buNone/>
              <a:defRPr sz="4300"/>
            </a:lvl6pPr>
            <a:lvl7pPr marL="13166241" indent="0">
              <a:buNone/>
              <a:defRPr sz="4300"/>
            </a:lvl7pPr>
            <a:lvl8pPr marL="15360614" indent="0">
              <a:buNone/>
              <a:defRPr sz="4300"/>
            </a:lvl8pPr>
            <a:lvl9pPr marL="17554988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B8CD4-6D2F-4AA5-A4A9-5C304D97FC77}" type="datetimeFigureOut">
              <a:rPr lang="en-US"/>
              <a:pPr>
                <a:defRPr/>
              </a:pPr>
              <a:t>7/27/12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71DDB-E384-438A-B817-7C6E790295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193925" y="1317625"/>
            <a:ext cx="395033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875" tIns="219437" rIns="438875" bIns="2194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93925" y="7680325"/>
            <a:ext cx="39503350" cy="2172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875" tIns="219437" rIns="438875" bIns="2194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3925" y="30510163"/>
            <a:ext cx="10242550" cy="1752600"/>
          </a:xfrm>
          <a:prstGeom prst="rect">
            <a:avLst/>
          </a:prstGeom>
        </p:spPr>
        <p:txBody>
          <a:bodyPr vert="horz" lIns="438875" tIns="219437" rIns="438875" bIns="219437" rtlCol="0" anchor="ctr"/>
          <a:lstStyle>
            <a:lvl1pPr algn="l" defTabSz="4388747" fontAlgn="auto">
              <a:spcBef>
                <a:spcPts val="0"/>
              </a:spcBef>
              <a:spcAft>
                <a:spcPts val="0"/>
              </a:spcAft>
              <a:defRPr sz="58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606BFC-347A-4142-8DB3-9E43AAAFB76D}" type="datetimeFigureOut">
              <a:rPr lang="en-US"/>
              <a:pPr>
                <a:defRPr/>
              </a:pPr>
              <a:t>7/27/12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5525" y="30510163"/>
            <a:ext cx="13900150" cy="1752600"/>
          </a:xfrm>
          <a:prstGeom prst="rect">
            <a:avLst/>
          </a:prstGeom>
        </p:spPr>
        <p:txBody>
          <a:bodyPr vert="horz" lIns="438875" tIns="219437" rIns="438875" bIns="219437" rtlCol="0" anchor="ctr"/>
          <a:lstStyle>
            <a:lvl1pPr algn="ctr" defTabSz="4388747" fontAlgn="auto">
              <a:spcBef>
                <a:spcPts val="0"/>
              </a:spcBef>
              <a:spcAft>
                <a:spcPts val="0"/>
              </a:spcAft>
              <a:defRPr sz="5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4725" y="30510163"/>
            <a:ext cx="10242550" cy="1752600"/>
          </a:xfrm>
          <a:prstGeom prst="rect">
            <a:avLst/>
          </a:prstGeom>
        </p:spPr>
        <p:txBody>
          <a:bodyPr vert="horz" lIns="438875" tIns="219437" rIns="438875" bIns="219437" rtlCol="0" anchor="ctr"/>
          <a:lstStyle>
            <a:lvl1pPr algn="r" defTabSz="4388747" fontAlgn="auto">
              <a:spcBef>
                <a:spcPts val="0"/>
              </a:spcBef>
              <a:spcAft>
                <a:spcPts val="0"/>
              </a:spcAft>
              <a:defRPr sz="58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C4243D-DB7A-4531-A3FF-E1BB83364B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387850" rtl="0" eaLnBrk="1" fontAlgn="base" hangingPunct="1">
        <a:spcBef>
          <a:spcPct val="0"/>
        </a:spcBef>
        <a:spcAft>
          <a:spcPct val="0"/>
        </a:spcAft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387850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2pPr>
      <a:lvl3pPr algn="ctr" defTabSz="4387850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3pPr>
      <a:lvl4pPr algn="ctr" defTabSz="4387850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4pPr>
      <a:lvl5pPr algn="ctr" defTabSz="4387850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5pPr>
      <a:lvl6pPr marL="457200" algn="ctr" defTabSz="4387850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6pPr>
      <a:lvl7pPr marL="914400" algn="ctr" defTabSz="4387850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7pPr>
      <a:lvl8pPr marL="1371600" algn="ctr" defTabSz="4387850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8pPr>
      <a:lvl9pPr marL="1828800" algn="ctr" defTabSz="4387850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9pPr>
    </p:titleStyle>
    <p:bodyStyle>
      <a:lvl1pPr marL="1644650" indent="-1644650" algn="l" defTabSz="438785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525" indent="-1370013" algn="l" defTabSz="438785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4813" indent="-1096963" algn="l" defTabSz="438785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1600" kern="1200">
          <a:solidFill>
            <a:schemeClr val="tx1"/>
          </a:solidFill>
          <a:latin typeface="+mn-lt"/>
          <a:ea typeface="+mn-ea"/>
          <a:cs typeface="+mn-cs"/>
        </a:defRPr>
      </a:lvl3pPr>
      <a:lvl4pPr marL="7678738" indent="-1096963" algn="l" defTabSz="438785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4250" indent="-1096963" algn="l" defTabSz="438785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9054" indent="-1097187" algn="l" defTabSz="4388747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3428" indent="-1097187" algn="l" defTabSz="4388747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7801" indent="-1097187" algn="l" defTabSz="4388747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2175" indent="-1097187" algn="l" defTabSz="4388747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74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373" algn="l" defTabSz="438874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8747" algn="l" defTabSz="438874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120" algn="l" defTabSz="438874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7494" algn="l" defTabSz="438874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1867" algn="l" defTabSz="438874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6241" algn="l" defTabSz="438874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0614" algn="l" defTabSz="438874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4988" algn="l" defTabSz="438874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gif"/><Relationship Id="rId6" Type="http://schemas.openxmlformats.org/officeDocument/2006/relationships/image" Target="../media/image3.jpeg"/><Relationship Id="rId7" Type="http://schemas.openxmlformats.org/officeDocument/2006/relationships/image" Target="../media/image4.jpeg"/><Relationship Id="rId8" Type="http://schemas.openxmlformats.org/officeDocument/2006/relationships/image" Target="../media/image5.emf"/><Relationship Id="rId9" Type="http://schemas.openxmlformats.org/officeDocument/2006/relationships/image" Target="../media/image6.jpeg"/><Relationship Id="rId10" Type="http://schemas.openxmlformats.org/officeDocument/2006/relationships/hyperlink" Target="http://www.bwca.cc/weather/weatherblueprints.htm" TargetMode="External"/><Relationship Id="rId11" Type="http://schemas.openxmlformats.org/officeDocument/2006/relationships/image" Target="../media/image7.png"/><Relationship Id="rId1" Type="http://schemas.openxmlformats.org/officeDocument/2006/relationships/audio" Target="NULL" TargetMode="External"/><Relationship Id="rId2" Type="http://schemas.microsoft.com/office/2007/relationships/media" Target="../media/media1.mp3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ounded Rectangle 89"/>
          <p:cNvSpPr/>
          <p:nvPr/>
        </p:nvSpPr>
        <p:spPr>
          <a:xfrm>
            <a:off x="609600" y="228600"/>
            <a:ext cx="42138600" cy="5105400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581" name="AutoShape 269"/>
          <p:cNvSpPr>
            <a:spLocks noChangeArrowheads="1"/>
          </p:cNvSpPr>
          <p:nvPr/>
        </p:nvSpPr>
        <p:spPr bwMode="auto">
          <a:xfrm>
            <a:off x="838200" y="10896600"/>
            <a:ext cx="12801600" cy="21488400"/>
          </a:xfrm>
          <a:prstGeom prst="roundRect">
            <a:avLst>
              <a:gd name="adj" fmla="val 9984"/>
            </a:avLst>
          </a:prstGeom>
          <a:ln w="28575"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389" name="Picture 5" descr="NSF_logo_l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85145" y="459210"/>
            <a:ext cx="27971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43" name="AutoShape 431"/>
          <p:cNvSpPr>
            <a:spLocks noChangeArrowheads="1"/>
          </p:cNvSpPr>
          <p:nvPr/>
        </p:nvSpPr>
        <p:spPr bwMode="auto">
          <a:xfrm>
            <a:off x="13944600" y="5867400"/>
            <a:ext cx="15240000" cy="26517600"/>
          </a:xfrm>
          <a:prstGeom prst="roundRect">
            <a:avLst>
              <a:gd name="adj" fmla="val 7065"/>
            </a:avLst>
          </a:prstGeom>
          <a:ln w="28575"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1" name="AutoShape 431"/>
          <p:cNvSpPr>
            <a:spLocks noChangeArrowheads="1"/>
          </p:cNvSpPr>
          <p:nvPr/>
        </p:nvSpPr>
        <p:spPr bwMode="auto">
          <a:xfrm>
            <a:off x="29489400" y="5867400"/>
            <a:ext cx="13487400" cy="26440960"/>
          </a:xfrm>
          <a:prstGeom prst="roundRect">
            <a:avLst>
              <a:gd name="adj" fmla="val 7065"/>
            </a:avLst>
          </a:prstGeom>
          <a:ln w="28575"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holdencubscouts.org/images/MOS.gif"/>
          <p:cNvPicPr>
            <a:picLocks noChangeAspect="1" noChangeArrowheads="1"/>
          </p:cNvPicPr>
          <p:nvPr/>
        </p:nvPicPr>
        <p:blipFill>
          <a:blip r:embed="rId5" cstate="print">
            <a:lum bright="-20000"/>
          </a:blip>
          <a:srcRect/>
          <a:stretch>
            <a:fillRect/>
          </a:stretch>
        </p:blipFill>
        <p:spPr bwMode="auto">
          <a:xfrm>
            <a:off x="4505319" y="990070"/>
            <a:ext cx="2277206" cy="1491782"/>
          </a:xfrm>
          <a:prstGeom prst="rect">
            <a:avLst/>
          </a:prstGeom>
          <a:noFill/>
        </p:spPr>
      </p:pic>
      <p:sp>
        <p:nvSpPr>
          <p:cNvPr id="130" name="Rectangle 3"/>
          <p:cNvSpPr>
            <a:spLocks noChangeArrowheads="1"/>
          </p:cNvSpPr>
          <p:nvPr/>
        </p:nvSpPr>
        <p:spPr bwMode="auto">
          <a:xfrm>
            <a:off x="14097000" y="6019800"/>
            <a:ext cx="14935200" cy="992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51525" tIns="75763" rIns="151525" bIns="75763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  <a:effectLst/>
              </a:rPr>
              <a:t>Action plan and implementation schedule</a:t>
            </a:r>
            <a:endParaRPr lang="en-US" sz="2800" dirty="0">
              <a:solidFill>
                <a:srgbClr val="000000"/>
              </a:solidFill>
            </a:endParaRPr>
          </a:p>
          <a:p>
            <a:pPr algn="ctr"/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/>
            </a:endParaRPr>
          </a:p>
          <a:p>
            <a:pPr algn="ctr"/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b="1" cap="all" dirty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b="1" cap="all" dirty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b="1" cap="all" dirty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742950" indent="-742950"/>
            <a:endParaRPr lang="en-US" sz="35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C:\Users\Jessica Chin\Northeastern University PhD\2009 Fall Semester\IE 7315 - Human Factors Engineering\NEU 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26100" y="3731952"/>
            <a:ext cx="8915400" cy="1297248"/>
          </a:xfrm>
          <a:prstGeom prst="rect">
            <a:avLst/>
          </a:prstGeom>
          <a:noFill/>
        </p:spPr>
      </p:pic>
      <p:pic>
        <p:nvPicPr>
          <p:cNvPr id="1030" name="Picture 6" descr="http://api.ning.com/files/Iz4UW24VzlEDAUPiE-pge0Y4a8x9TkPSRIrZcsHG3EUcIa05GJOOjS-plvlCgAcLgNsZHYNaF1II8550GdnButn6DSuN-qp1/BPS_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206386" y="2877727"/>
            <a:ext cx="2296885" cy="1600200"/>
          </a:xfrm>
          <a:prstGeom prst="rect">
            <a:avLst/>
          </a:prstGeom>
          <a:noFill/>
        </p:spPr>
      </p:pic>
      <p:sp>
        <p:nvSpPr>
          <p:cNvPr id="22" name="AutoShape 269"/>
          <p:cNvSpPr>
            <a:spLocks noChangeArrowheads="1"/>
          </p:cNvSpPr>
          <p:nvPr/>
        </p:nvSpPr>
        <p:spPr bwMode="auto">
          <a:xfrm>
            <a:off x="838200" y="5867400"/>
            <a:ext cx="12801600" cy="4800600"/>
          </a:xfrm>
          <a:prstGeom prst="roundRect">
            <a:avLst>
              <a:gd name="adj" fmla="val 9984"/>
            </a:avLst>
          </a:prstGeom>
          <a:ln w="28575"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990600" y="6096000"/>
            <a:ext cx="12344400" cy="1076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51525" tIns="75763" rIns="151525" bIns="75763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indent="-460375" algn="ctr" defTabSz="1514475">
              <a:spcBef>
                <a:spcPts val="0"/>
              </a:spcBef>
              <a:spcAft>
                <a:spcPts val="0"/>
              </a:spcAft>
            </a:pPr>
            <a:r>
              <a:rPr lang="en-US" sz="6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  <a:effectLst/>
              </a:rPr>
              <a:t>Project GOALS </a:t>
            </a:r>
          </a:p>
        </p:txBody>
      </p:sp>
      <p:sp>
        <p:nvSpPr>
          <p:cNvPr id="13388" name="Rectangle 4"/>
          <p:cNvSpPr>
            <a:spLocks noChangeArrowheads="1"/>
          </p:cNvSpPr>
          <p:nvPr/>
        </p:nvSpPr>
        <p:spPr bwMode="auto">
          <a:xfrm>
            <a:off x="6400800" y="304800"/>
            <a:ext cx="32766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2925763" eaLnBrk="0" hangingPunct="0"/>
            <a:r>
              <a:rPr lang="en-US" sz="11500" b="1" spc="50" dirty="0" smtClean="0">
                <a:ln w="11430"/>
                <a:gradFill>
                  <a:gsLst>
                    <a:gs pos="25000">
                      <a:srgbClr val="FF0000"/>
                    </a:gs>
                    <a:gs pos="100000">
                      <a:srgbClr val="9B1103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Incorporating Engineering into Earth Science</a:t>
            </a:r>
            <a:endParaRPr lang="en-US" sz="11500" b="1" spc="50" dirty="0">
              <a:ln w="11430"/>
              <a:gradFill>
                <a:gsLst>
                  <a:gs pos="25000">
                    <a:srgbClr val="FF0000"/>
                  </a:gs>
                  <a:gs pos="100000">
                    <a:srgbClr val="9B1103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ctr" defTabSz="2925763" eaLnBrk="0" hangingPunct="0">
              <a:spcBef>
                <a:spcPts val="1200"/>
              </a:spcBef>
            </a:pPr>
            <a:endParaRPr lang="en-US" sz="7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ctr" defTabSz="2925763" eaLnBrk="0" hangingPunct="0">
              <a:spcBef>
                <a:spcPts val="0"/>
              </a:spcBef>
            </a:pP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Jonathan Cue – Everett High School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1066800" y="11125200"/>
            <a:ext cx="12344400" cy="153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51525" tIns="75763" rIns="151525" bIns="75763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indent="-460375" algn="ctr" defTabSz="1514475">
              <a:spcBef>
                <a:spcPts val="0"/>
              </a:spcBef>
              <a:spcAft>
                <a:spcPts val="0"/>
              </a:spcAft>
            </a:pPr>
            <a:r>
              <a:rPr lang="en-US" sz="6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  <a:effectLst/>
              </a:rPr>
              <a:t>Project COMPONENTS</a:t>
            </a:r>
          </a:p>
          <a:p>
            <a:pPr indent="-460375" defTabSz="1514475">
              <a:spcBef>
                <a:spcPts val="0"/>
              </a:spcBef>
              <a:spcAft>
                <a:spcPts val="0"/>
              </a:spcAft>
            </a:pPr>
            <a:endParaRPr lang="en-US" sz="3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6" name="Rectangle 3"/>
          <p:cNvSpPr>
            <a:spLocks noChangeArrowheads="1"/>
          </p:cNvSpPr>
          <p:nvPr/>
        </p:nvSpPr>
        <p:spPr bwMode="auto">
          <a:xfrm>
            <a:off x="29718000" y="6019800"/>
            <a:ext cx="13030200" cy="900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51525" tIns="75763" rIns="151525" bIns="75763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  <a:effectLst/>
              </a:rPr>
              <a:t>Student deliverables</a:t>
            </a:r>
            <a:endParaRPr lang="en-US" sz="2800" dirty="0">
              <a:solidFill>
                <a:srgbClr val="000000"/>
              </a:solidFill>
            </a:endParaRPr>
          </a:p>
          <a:p>
            <a:pPr algn="ctr"/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/>
            </a:endParaRPr>
          </a:p>
          <a:p>
            <a:pPr algn="ctr"/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b="1" cap="all" dirty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b="1" cap="all" dirty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b="1" cap="all" dirty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742950" indent="-742950"/>
            <a:endParaRPr lang="en-US" sz="35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7" name="Rectangle 3"/>
          <p:cNvSpPr>
            <a:spLocks noChangeArrowheads="1"/>
          </p:cNvSpPr>
          <p:nvPr/>
        </p:nvSpPr>
        <p:spPr bwMode="auto">
          <a:xfrm>
            <a:off x="29718000" y="20721632"/>
            <a:ext cx="13030200" cy="1076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51525" tIns="75763" rIns="151525" bIns="75763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  <a:effectLst/>
              </a:rPr>
              <a:t>Engineering design process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20" name="Picture 19" descr="CAPSULE_Logo_Color2.eps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4" r="26263"/>
          <a:stretch/>
        </p:blipFill>
        <p:spPr>
          <a:xfrm>
            <a:off x="1371600" y="2590800"/>
            <a:ext cx="8544644" cy="2438400"/>
          </a:xfrm>
          <a:prstGeom prst="rect">
            <a:avLst/>
          </a:prstGeom>
        </p:spPr>
      </p:pic>
      <p:pic>
        <p:nvPicPr>
          <p:cNvPr id="2" name="Picture 2" descr="http://www.nasa.gov/images/content/183836main_edc_flow_5-12_54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2248" y="21953763"/>
            <a:ext cx="10354594" cy="1035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03800" y="7172335"/>
            <a:ext cx="11811000" cy="13388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Student Deliverables: Students will photograph their progress and develop a PowerPoint presentation of the EDP as it relates to their project. The students will present during the second/third week of the fourth quarter. Their PowerPoint will then be updated, presented and graded at the end of the project. It represents 30% of the students’ grade.</a:t>
            </a:r>
            <a:endParaRPr lang="en-US" sz="5400" dirty="0"/>
          </a:p>
          <a:p>
            <a:r>
              <a:rPr lang="en-US" sz="5400" b="1" dirty="0"/>
              <a:t> </a:t>
            </a:r>
            <a:endParaRPr lang="en-US" sz="5400" dirty="0"/>
          </a:p>
          <a:p>
            <a:r>
              <a:rPr lang="en-US" sz="5400" b="1" dirty="0"/>
              <a:t>Students will create a prototype of a climate change mitigation device. The prototype represents 70% of the students’ grade.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14728371" y="7962900"/>
            <a:ext cx="13944600" cy="23483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Goal / Objective: Incorporate Engineering into Earth </a:t>
            </a:r>
            <a:r>
              <a:rPr lang="en-US" sz="4000" b="1" dirty="0" smtClean="0"/>
              <a:t>Science</a:t>
            </a:r>
            <a:r>
              <a:rPr lang="en-US" sz="4000" b="1" dirty="0"/>
              <a:t>	</a:t>
            </a:r>
            <a:endParaRPr lang="en-US" sz="4000" dirty="0"/>
          </a:p>
          <a:p>
            <a:r>
              <a:rPr lang="en-US" sz="4000" b="1" dirty="0"/>
              <a:t>District / School Environment: Everett High School, Grades 11 and 12</a:t>
            </a:r>
            <a:r>
              <a:rPr lang="en-US" sz="4000" b="1" dirty="0" smtClean="0"/>
              <a:t>.</a:t>
            </a:r>
            <a:endParaRPr lang="en-US" sz="4000" dirty="0"/>
          </a:p>
          <a:p>
            <a:r>
              <a:rPr lang="en-US" sz="4000" b="1" dirty="0"/>
              <a:t>Project Components: Earth Science, Environmental Science, Climate Change, Engineering Solutions </a:t>
            </a:r>
            <a:endParaRPr lang="en-US" sz="4000" dirty="0"/>
          </a:p>
          <a:p>
            <a:r>
              <a:rPr lang="en-US" sz="4000" b="1" dirty="0"/>
              <a:t>Introduction/Project Definition: This is a quarter long Capsule Project asking students to develop engineering solutions to climate change. </a:t>
            </a:r>
            <a:endParaRPr lang="en-US" sz="4000" dirty="0"/>
          </a:p>
          <a:p>
            <a:r>
              <a:rPr lang="en-US" sz="4000" b="1" dirty="0"/>
              <a:t>Team Membership: Jonathan Cue, </a:t>
            </a:r>
            <a:r>
              <a:rPr lang="en-US" sz="4000" b="1" dirty="0" err="1"/>
              <a:t>Rachid</a:t>
            </a:r>
            <a:r>
              <a:rPr lang="en-US" sz="4000" b="1" dirty="0"/>
              <a:t> </a:t>
            </a:r>
            <a:r>
              <a:rPr lang="en-US" sz="4000" b="1" dirty="0" err="1"/>
              <a:t>Farhat</a:t>
            </a:r>
            <a:r>
              <a:rPr lang="en-US" sz="4000" b="1" dirty="0"/>
              <a:t>, Len Martino, Brad </a:t>
            </a:r>
            <a:r>
              <a:rPr lang="en-US" sz="4000" b="1" dirty="0" err="1"/>
              <a:t>Mingels</a:t>
            </a:r>
            <a:r>
              <a:rPr lang="en-US" sz="4000" b="1" dirty="0"/>
              <a:t> (NEU</a:t>
            </a:r>
            <a:r>
              <a:rPr lang="en-US" sz="4000" b="1" dirty="0" smtClean="0"/>
              <a:t>)</a:t>
            </a:r>
            <a:endParaRPr lang="en-US" sz="4000" dirty="0"/>
          </a:p>
          <a:p>
            <a:r>
              <a:rPr lang="en-US" sz="4000" b="1" dirty="0"/>
              <a:t>Action Plan: 1 week during Earth Science</a:t>
            </a:r>
            <a:endParaRPr lang="en-US" sz="4000" dirty="0"/>
          </a:p>
          <a:p>
            <a:r>
              <a:rPr lang="en-US" sz="4000" b="1" dirty="0"/>
              <a:t>Quick Measure: Lab icebreaker for one class period. Students measure and estimate weights of objects without instruments.</a:t>
            </a:r>
            <a:endParaRPr lang="en-US" sz="4000" dirty="0"/>
          </a:p>
          <a:p>
            <a:r>
              <a:rPr lang="en-US" sz="4000" b="1" dirty="0"/>
              <a:t>Measurement pre-test, then give instruments to measure (rulers, calipers, etc.)</a:t>
            </a:r>
            <a:endParaRPr lang="en-US" sz="4000" dirty="0"/>
          </a:p>
          <a:p>
            <a:r>
              <a:rPr lang="en-US" sz="4000" b="1" dirty="0"/>
              <a:t>Measurement lecture on the importance of resolution in science.</a:t>
            </a:r>
            <a:endParaRPr lang="en-US" sz="4000" dirty="0"/>
          </a:p>
          <a:p>
            <a:r>
              <a:rPr lang="en-US" sz="4000" b="1" dirty="0"/>
              <a:t>Measurement Quiz</a:t>
            </a:r>
            <a:r>
              <a:rPr lang="en-US" sz="4000" b="1" dirty="0" smtClean="0"/>
              <a:t>.</a:t>
            </a:r>
            <a:endParaRPr lang="en-US" sz="4000" dirty="0"/>
          </a:p>
          <a:p>
            <a:r>
              <a:rPr lang="en-US" sz="4000" b="1" dirty="0"/>
              <a:t>Action Plan: 1 week during Environmental Science section</a:t>
            </a:r>
            <a:endParaRPr lang="en-US" sz="4000" dirty="0"/>
          </a:p>
          <a:p>
            <a:r>
              <a:rPr lang="en-US" sz="4000" b="1" dirty="0"/>
              <a:t>Weather pretest.</a:t>
            </a:r>
            <a:endParaRPr lang="en-US" sz="4000" dirty="0"/>
          </a:p>
          <a:p>
            <a:r>
              <a:rPr lang="en-US" sz="4000" b="1" dirty="0"/>
              <a:t>Weather instruments lecture.</a:t>
            </a:r>
            <a:endParaRPr lang="en-US" sz="4000" dirty="0"/>
          </a:p>
          <a:p>
            <a:r>
              <a:rPr lang="en-US" sz="4000" b="1" dirty="0"/>
              <a:t>Build weather instruments lab: </a:t>
            </a:r>
            <a:endParaRPr lang="en-US" sz="4000" dirty="0"/>
          </a:p>
          <a:p>
            <a:r>
              <a:rPr lang="en-US" sz="4000" u="sng" dirty="0">
                <a:hlinkClick r:id="rId10"/>
              </a:rPr>
              <a:t>http://www.bwca.cc/weather/weatherblueprints.htm</a:t>
            </a:r>
            <a:endParaRPr lang="en-US" sz="4000" dirty="0"/>
          </a:p>
          <a:p>
            <a:r>
              <a:rPr lang="en-US" sz="4000" b="1" dirty="0"/>
              <a:t>Weather Quiz</a:t>
            </a:r>
            <a:r>
              <a:rPr lang="en-US" sz="4000" b="1" dirty="0" smtClean="0"/>
              <a:t>.</a:t>
            </a:r>
            <a:endParaRPr lang="en-US" sz="4000" dirty="0"/>
          </a:p>
          <a:p>
            <a:r>
              <a:rPr lang="en-US" sz="4000" b="1" dirty="0"/>
              <a:t>Action Plan: 2 weeks during Climate Change section</a:t>
            </a:r>
            <a:endParaRPr lang="en-US" sz="4000" dirty="0"/>
          </a:p>
          <a:p>
            <a:r>
              <a:rPr lang="en-US" sz="4000" b="1" dirty="0"/>
              <a:t>Climate change pretest.</a:t>
            </a:r>
            <a:endParaRPr lang="en-US" sz="4000" dirty="0"/>
          </a:p>
          <a:p>
            <a:r>
              <a:rPr lang="en-US" sz="4000" b="1" dirty="0"/>
              <a:t>Climate change research: What does climate change mean for Everett?</a:t>
            </a:r>
            <a:endParaRPr lang="en-US" sz="4000" dirty="0"/>
          </a:p>
          <a:p>
            <a:r>
              <a:rPr lang="en-US" sz="4000" b="1" dirty="0"/>
              <a:t>Climate change presentations by students.</a:t>
            </a:r>
            <a:endParaRPr lang="en-US" sz="4000" dirty="0"/>
          </a:p>
          <a:p>
            <a:r>
              <a:rPr lang="en-US" sz="4000" b="1" dirty="0"/>
              <a:t>Climate change lecture.</a:t>
            </a:r>
            <a:endParaRPr lang="en-US" sz="4000" dirty="0"/>
          </a:p>
          <a:p>
            <a:r>
              <a:rPr lang="en-US" sz="4000" b="1" dirty="0"/>
              <a:t>Climate change quiz</a:t>
            </a:r>
            <a:r>
              <a:rPr lang="en-US" sz="4000" b="1" dirty="0" smtClean="0"/>
              <a:t>.</a:t>
            </a:r>
            <a:endParaRPr lang="en-US" sz="4000" dirty="0"/>
          </a:p>
          <a:p>
            <a:r>
              <a:rPr lang="en-US" sz="4000" b="1" dirty="0"/>
              <a:t>Action Plan: Capsule Project assigned for last quarter:</a:t>
            </a:r>
            <a:endParaRPr lang="en-US" sz="4000" dirty="0"/>
          </a:p>
          <a:p>
            <a:r>
              <a:rPr lang="en-US" sz="4000" b="1" dirty="0"/>
              <a:t>Design and build a working prototype of a device to mitigate climate change.</a:t>
            </a:r>
            <a:endParaRPr lang="en-US" sz="4000" dirty="0"/>
          </a:p>
          <a:p>
            <a:r>
              <a:rPr lang="en-US" sz="4000" b="1" dirty="0"/>
              <a:t>Introduce Solid Works.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7298204"/>
            <a:ext cx="1196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Incorporate Engineering into Earth Science.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12263543"/>
            <a:ext cx="11277600" cy="1969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400" dirty="0" smtClean="0"/>
              <a:t>Earth Science: Students </a:t>
            </a:r>
            <a:r>
              <a:rPr lang="en-US" sz="4400" dirty="0"/>
              <a:t>measure and estimate weights of objects without instruments</a:t>
            </a:r>
            <a:r>
              <a:rPr lang="en-US" sz="4400" dirty="0" smtClean="0"/>
              <a:t>.</a:t>
            </a:r>
          </a:p>
          <a:p>
            <a:pPr marL="742950" indent="-742950">
              <a:buAutoNum type="arabicPeriod"/>
            </a:pPr>
            <a:r>
              <a:rPr lang="en-US" sz="4400" dirty="0" smtClean="0"/>
              <a:t>Environmental Science: Students build weather instruments.</a:t>
            </a:r>
          </a:p>
          <a:p>
            <a:pPr marL="742950" indent="-742950">
              <a:buAutoNum type="arabicPeriod"/>
            </a:pPr>
            <a:r>
              <a:rPr lang="en-US" sz="4400" dirty="0" smtClean="0"/>
              <a:t>Climate Change Science: Students research causes of Climate Change</a:t>
            </a:r>
          </a:p>
          <a:p>
            <a:pPr marL="742950" indent="-742950">
              <a:buAutoNum type="arabicPeriod"/>
            </a:pPr>
            <a:r>
              <a:rPr lang="en-US" sz="4400" dirty="0" smtClean="0"/>
              <a:t>Engineering: Design and build a working prototype of a device to mitigate climate change.</a:t>
            </a:r>
          </a:p>
          <a:p>
            <a:pPr marL="742950" indent="-742950">
              <a:buAutoNum type="arabicPeriod"/>
            </a:pPr>
            <a:r>
              <a:rPr lang="en-US" sz="4400" dirty="0" smtClean="0"/>
              <a:t>Small Group Dynamics: Richard Hackman: </a:t>
            </a:r>
            <a:r>
              <a:rPr lang="en-US" sz="4400" dirty="0"/>
              <a:t>F</a:t>
            </a:r>
            <a:r>
              <a:rPr lang="en-US" sz="4400" dirty="0" smtClean="0"/>
              <a:t>ive </a:t>
            </a:r>
            <a:r>
              <a:rPr lang="en-US" sz="4400" dirty="0"/>
              <a:t>conditions that increase the chance that groups will be </a:t>
            </a:r>
            <a:r>
              <a:rPr lang="en-US" sz="4400" dirty="0" smtClean="0"/>
              <a:t>successful.</a:t>
            </a:r>
          </a:p>
          <a:p>
            <a:pPr marL="2936875" lvl="1" indent="-742950">
              <a:buAutoNum type="arabicPeriod"/>
            </a:pPr>
            <a:r>
              <a:rPr lang="en-US" sz="4400" dirty="0"/>
              <a:t>C</a:t>
            </a:r>
            <a:r>
              <a:rPr lang="en-US" sz="4400" dirty="0" smtClean="0"/>
              <a:t>lear </a:t>
            </a:r>
            <a:r>
              <a:rPr lang="en-US" sz="4400" dirty="0"/>
              <a:t>boundaries which clarify who </a:t>
            </a:r>
            <a:r>
              <a:rPr lang="en-US" sz="4400" dirty="0" smtClean="0"/>
              <a:t>is in group.</a:t>
            </a:r>
          </a:p>
          <a:p>
            <a:pPr marL="2936875" lvl="1" indent="-742950">
              <a:buAutoNum type="arabicPeriod"/>
            </a:pPr>
            <a:r>
              <a:rPr lang="en-US" sz="4400" dirty="0"/>
              <a:t>A</a:t>
            </a:r>
            <a:r>
              <a:rPr lang="en-US" sz="4400" dirty="0" smtClean="0"/>
              <a:t> </a:t>
            </a:r>
            <a:r>
              <a:rPr lang="en-US" sz="4400" dirty="0"/>
              <a:t>clear, challenging, and consequential </a:t>
            </a:r>
            <a:r>
              <a:rPr lang="en-US" sz="4400" dirty="0" smtClean="0"/>
              <a:t>goal.</a:t>
            </a:r>
          </a:p>
          <a:p>
            <a:pPr marL="2936875" lvl="1" indent="-742950">
              <a:buAutoNum type="arabicPeriod"/>
            </a:pPr>
            <a:r>
              <a:rPr lang="en-US" sz="4400" dirty="0"/>
              <a:t>T</a:t>
            </a:r>
            <a:r>
              <a:rPr lang="en-US" sz="4400" dirty="0" smtClean="0"/>
              <a:t>asks </a:t>
            </a:r>
            <a:r>
              <a:rPr lang="en-US" sz="4400" dirty="0"/>
              <a:t>which have variety, a group size that is not too large, talented group members who have at least moderate social skill, and strong norms that specify appropriate </a:t>
            </a:r>
            <a:r>
              <a:rPr lang="en-US" sz="4400" dirty="0" smtClean="0"/>
              <a:t>behavior.</a:t>
            </a:r>
          </a:p>
          <a:p>
            <a:pPr marL="2936875" lvl="1" indent="-742950">
              <a:buAutoNum type="arabicPeriod"/>
            </a:pPr>
            <a:r>
              <a:rPr lang="en-US" sz="4400" dirty="0" smtClean="0"/>
              <a:t>Group </a:t>
            </a:r>
            <a:r>
              <a:rPr lang="en-US" sz="4400" dirty="0"/>
              <a:t>based rewards linked to group </a:t>
            </a:r>
            <a:r>
              <a:rPr lang="en-US" sz="4400" dirty="0" smtClean="0"/>
              <a:t>performance, adequate resources, ongoing development of member skills.</a:t>
            </a:r>
            <a:endParaRPr lang="en-US" sz="4400" dirty="0"/>
          </a:p>
          <a:p>
            <a:endParaRPr lang="en-US" dirty="0"/>
          </a:p>
        </p:txBody>
      </p:sp>
      <p:pic>
        <p:nvPicPr>
          <p:cNvPr id="4" name="1 Engineers Drinking Song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5944"/>
                  <p14:fade in="300" out="45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1640800" y="161544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9"/>
    </mc:Choice>
    <mc:Fallback xmlns="">
      <p:transition spd="slow" advTm="241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Plans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85" y="8595187"/>
            <a:ext cx="19862115" cy="1235267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0400" y="8891490"/>
            <a:ext cx="20460631" cy="11743985"/>
          </a:xfrm>
        </p:spPr>
      </p:pic>
    </p:spTree>
    <p:extLst>
      <p:ext uri="{BB962C8B-B14F-4D97-AF65-F5344CB8AC3E}">
        <p14:creationId xmlns:p14="http://schemas.microsoft.com/office/powerpoint/2010/main" val="623688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Plans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6" y="8458200"/>
            <a:ext cx="22158709" cy="12889707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3800" y="8229600"/>
            <a:ext cx="20026532" cy="12701652"/>
          </a:xfrm>
        </p:spPr>
      </p:pic>
    </p:spTree>
    <p:extLst>
      <p:ext uri="{BB962C8B-B14F-4D97-AF65-F5344CB8AC3E}">
        <p14:creationId xmlns:p14="http://schemas.microsoft.com/office/powerpoint/2010/main" val="280742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Rubric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778" y="8077200"/>
            <a:ext cx="32873645" cy="167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23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Group Communication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848" y="7391400"/>
            <a:ext cx="28499366" cy="195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30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 Capstone Poster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 Capstone Poster</Template>
  <TotalTime>288</TotalTime>
  <Words>247</Words>
  <Application>Microsoft Macintosh PowerPoint</Application>
  <PresentationFormat>Custom</PresentationFormat>
  <Paragraphs>64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Calibri</vt:lpstr>
      <vt:lpstr>CAPSULE Capstone Poster</vt:lpstr>
      <vt:lpstr>PowerPoint Presentation</vt:lpstr>
      <vt:lpstr>Lesson Plans</vt:lpstr>
      <vt:lpstr>Lesson Plans</vt:lpstr>
      <vt:lpstr>Rubric</vt:lpstr>
      <vt:lpstr>Small Group Communication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Captain</dc:creator>
  <cp:lastModifiedBy>Jessica Chin</cp:lastModifiedBy>
  <cp:revision>20</cp:revision>
  <cp:lastPrinted>2010-12-20T04:34:57Z</cp:lastPrinted>
  <dcterms:created xsi:type="dcterms:W3CDTF">2012-07-24T15:07:45Z</dcterms:created>
  <dcterms:modified xsi:type="dcterms:W3CDTF">2012-07-27T12:07:13Z</dcterms:modified>
</cp:coreProperties>
</file>