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4" r:id="rId5"/>
    <p:sldId id="259" r:id="rId6"/>
    <p:sldId id="265" r:id="rId7"/>
    <p:sldId id="260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9A3715E-8DB5-4AB9-9C77-BF493EE505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6B4D68A-630B-47E3-875A-245441439466}" type="datetimeFigureOut">
              <a:rPr lang="en-US" smtClean="0"/>
              <a:t>7/25/2011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A Framework for K-12 Science Education:</a:t>
            </a:r>
            <a:br>
              <a:rPr lang="en-US" sz="5400" b="1" dirty="0"/>
            </a:br>
            <a:r>
              <a:rPr lang="en-US" sz="5400" i="1" dirty="0"/>
              <a:t>Practices, Crosscutting Concepts, and Core Ideas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National Research Council</a:t>
            </a:r>
          </a:p>
          <a:p>
            <a:r>
              <a:rPr lang="en-US" dirty="0" smtClean="0"/>
              <a:t>Of the National Academies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31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Core Ideas in Engineering, Technology and Applications of Science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sz="2400" b="1" dirty="0"/>
              <a:t>ENGINEERING </a:t>
            </a:r>
            <a:r>
              <a:rPr lang="en-US" sz="2400" b="1" dirty="0" smtClean="0"/>
              <a:t>DESIGN</a:t>
            </a:r>
            <a:br>
              <a:rPr lang="en-US" sz="2400" b="1" dirty="0" smtClean="0"/>
            </a:br>
            <a:r>
              <a:rPr lang="en-US" sz="2400" i="1" dirty="0" smtClean="0"/>
              <a:t>How </a:t>
            </a:r>
            <a:r>
              <a:rPr lang="en-US" sz="2400" i="1" dirty="0"/>
              <a:t>do engineers solve problems?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 smtClean="0"/>
              <a:t>LINKS </a:t>
            </a:r>
            <a:r>
              <a:rPr lang="en-US" sz="2400" b="1" dirty="0"/>
              <a:t>AMONG ENGINEERING, TECHNOLOGY, </a:t>
            </a:r>
            <a:r>
              <a:rPr lang="en-US" sz="2400" b="1" dirty="0" smtClean="0"/>
              <a:t>SCIENCE</a:t>
            </a:r>
            <a:r>
              <a:rPr lang="en-US" sz="2400" b="1" dirty="0"/>
              <a:t>, AND SOCIETY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i="1" dirty="0" smtClean="0"/>
              <a:t>How </a:t>
            </a:r>
            <a:r>
              <a:rPr lang="en-US" sz="2400" i="1" dirty="0"/>
              <a:t>are engineering, technology, science, and society interconnected? </a:t>
            </a:r>
            <a:r>
              <a:rPr lang="en-US" sz="2400" dirty="0"/>
              <a:t>	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227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ENGINEERING DESIGN</a:t>
            </a:r>
            <a:br>
              <a:rPr lang="en-US" sz="3600" b="1" dirty="0"/>
            </a:br>
            <a:r>
              <a:rPr lang="en-US" sz="3600" i="1" dirty="0"/>
              <a:t>How do engineers solve problems?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Defining and Delimiting an Engineering </a:t>
            </a:r>
            <a:r>
              <a:rPr lang="en-US" sz="2800" b="1" dirty="0" smtClean="0"/>
              <a:t>Problem</a:t>
            </a:r>
            <a:br>
              <a:rPr lang="en-US" sz="2800" b="1" dirty="0" smtClean="0"/>
            </a:b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is a design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for? What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are the criteria and constraints of a successful solution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en-US" sz="2800" b="1" dirty="0"/>
              <a:t>Developing Possible </a:t>
            </a:r>
            <a:r>
              <a:rPr lang="en-US" sz="2800" b="1" dirty="0" smtClean="0"/>
              <a:t>Solutions</a:t>
            </a:r>
            <a:br>
              <a:rPr lang="en-US" sz="2800" b="1" dirty="0" smtClean="0"/>
            </a:b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is the process for developing potential design solutions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en-US" sz="2800" b="1" dirty="0"/>
              <a:t>Optimizing the Design </a:t>
            </a:r>
            <a:r>
              <a:rPr lang="en-US" sz="2800" b="1" dirty="0" smtClean="0"/>
              <a:t>Solution</a:t>
            </a:r>
            <a:br>
              <a:rPr lang="en-US" sz="2800" b="1" dirty="0" smtClean="0"/>
            </a:b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How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can the various proposed design solutions be compared and improved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573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316162"/>
          </a:xfrm>
        </p:spPr>
        <p:txBody>
          <a:bodyPr/>
          <a:lstStyle/>
          <a:p>
            <a:r>
              <a:rPr lang="en-US" sz="2800" b="1" dirty="0"/>
              <a:t>LINKS AMONG ENGINEERING, TECHNOLOGY,</a:t>
            </a:r>
            <a:br>
              <a:rPr lang="en-US" sz="2800" b="1" dirty="0"/>
            </a:br>
            <a:r>
              <a:rPr lang="en-US" sz="2800" b="1" dirty="0"/>
              <a:t>SCIENCE, AND SOCIETY</a:t>
            </a:r>
            <a:br>
              <a:rPr lang="en-US" sz="2800" b="1" dirty="0"/>
            </a:br>
            <a:r>
              <a:rPr lang="en-US" sz="2800" i="1" dirty="0"/>
              <a:t>How are engineering, technology, science, and society interconnected?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41910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Interdependence of Science, Engineering, and </a:t>
            </a:r>
            <a:r>
              <a:rPr lang="en-US" sz="2800" b="1" dirty="0" smtClean="0"/>
              <a:t>Technology</a:t>
            </a:r>
            <a:br>
              <a:rPr lang="en-US" sz="2800" b="1" dirty="0" smtClean="0"/>
            </a:b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What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are the relationships among science, engineering, and technology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en-US" sz="2800" b="1" dirty="0"/>
              <a:t>Influence of Engineering, Technology and </a:t>
            </a:r>
            <a:r>
              <a:rPr lang="en-US" sz="2800" b="1" dirty="0" smtClean="0"/>
              <a:t>Science on </a:t>
            </a:r>
            <a:r>
              <a:rPr lang="en-US" sz="2800" b="1" dirty="0"/>
              <a:t>Society and the Natural </a:t>
            </a:r>
            <a:r>
              <a:rPr lang="en-US" sz="2800" b="1" dirty="0" smtClean="0"/>
              <a:t>World</a:t>
            </a:r>
            <a:br>
              <a:rPr lang="en-US" sz="2800" b="1" dirty="0" smtClean="0"/>
            </a:b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How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do science, engineering, and the technologies that result from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them affect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the ways in which people live? How do they affect the natural world?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17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Dimensions</a:t>
            </a:r>
            <a:br>
              <a:rPr lang="en-US" dirty="0" smtClean="0"/>
            </a:br>
            <a:r>
              <a:rPr lang="en-US" sz="2000" dirty="0" smtClean="0"/>
              <a:t>To be woven together in standards, curriculum, instruction and assessments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924800" cy="3200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Scientific and Engineering Practices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specific skills and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Cross Cutting Concepts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application and links across domains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Disciplinary Core Ideas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broad importance,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key f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or understanding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complex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ideas, 	relevant to students, and learnable over multiple grades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4011" y="45720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</a:t>
            </a:r>
            <a:r>
              <a:rPr lang="en-US" sz="2400" i="1" dirty="0" smtClean="0"/>
              <a:t>role </a:t>
            </a:r>
            <a:r>
              <a:rPr lang="en-US" sz="2400" i="1" dirty="0"/>
              <a:t>of science education is not to teach “all the facts”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but rather to </a:t>
            </a:r>
            <a:r>
              <a:rPr lang="en-US" sz="2400" i="1" dirty="0"/>
              <a:t>prepare students with sufficient core knowledge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so </a:t>
            </a:r>
            <a:r>
              <a:rPr lang="en-US" sz="2400" i="1" dirty="0"/>
              <a:t>that they can later acquire </a:t>
            </a:r>
            <a:r>
              <a:rPr lang="en-US" sz="2400" i="1" dirty="0" smtClean="0"/>
              <a:t>additional information </a:t>
            </a:r>
            <a:r>
              <a:rPr lang="en-US" sz="2400" i="1" dirty="0"/>
              <a:t>on their own.</a:t>
            </a:r>
          </a:p>
          <a:p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04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2" t="23016" r="13988" b="24603"/>
          <a:stretch/>
        </p:blipFill>
        <p:spPr bwMode="auto">
          <a:xfrm>
            <a:off x="-29517" y="1478388"/>
            <a:ext cx="8458200" cy="4833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445294"/>
            <a:ext cx="6629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Science and Engineering Require Both Knowledge and Practice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66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Practices for Classrooms K-12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Asking </a:t>
            </a:r>
            <a:r>
              <a:rPr lang="en-US" sz="2400" dirty="0"/>
              <a:t>questions (for science) and defining problems (for engineering)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Developing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and using models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Planning </a:t>
            </a:r>
            <a:r>
              <a:rPr lang="en-US" sz="2400" dirty="0"/>
              <a:t>and carrying out investigations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Analyzing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and interpreting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Using </a:t>
            </a:r>
            <a:r>
              <a:rPr lang="en-US" sz="2400" dirty="0"/>
              <a:t>mathematics, information and computer technology, and computational thinking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Constructing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explanations (for science) and designing solutions (for engineering)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Engaging </a:t>
            </a:r>
            <a:r>
              <a:rPr lang="en-US" sz="2400" dirty="0"/>
              <a:t>in argument from evidence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Obtaining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evaluating, and communicating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688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How the Practices Are Integrated into Both Inquiry and Design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086725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5501146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3.1 </a:t>
            </a:r>
            <a:r>
              <a:rPr lang="en-US" dirty="0"/>
              <a:t>The three spheres of activity for scientists and engineers.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95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Crosscutting Concepts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370678"/>
            <a:ext cx="8382000" cy="49530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 smtClean="0"/>
              <a:t>Patterns</a:t>
            </a:r>
            <a:r>
              <a:rPr lang="en-US" sz="2800" i="1" dirty="0" smtClean="0"/>
              <a:t>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Cause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and effect: Mechanism and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explanation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 smtClean="0"/>
              <a:t>Scale</a:t>
            </a:r>
            <a:r>
              <a:rPr lang="en-US" sz="2800" b="1" i="1" dirty="0"/>
              <a:t>, proportion, and </a:t>
            </a:r>
            <a:r>
              <a:rPr lang="en-US" sz="2800" b="1" i="1" dirty="0" smtClean="0"/>
              <a:t>quantity</a:t>
            </a:r>
            <a:endParaRPr lang="en-US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Systems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and system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models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 smtClean="0"/>
              <a:t>Energy </a:t>
            </a:r>
            <a:r>
              <a:rPr lang="en-US" sz="2800" b="1" i="1" dirty="0"/>
              <a:t>and matter: Flows, cycles, and </a:t>
            </a:r>
            <a:r>
              <a:rPr lang="en-US" sz="2800" b="1" i="1" dirty="0" smtClean="0"/>
              <a:t>conservation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Structure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function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i="1" dirty="0" smtClean="0"/>
              <a:t>Stability </a:t>
            </a:r>
            <a:r>
              <a:rPr lang="en-US" sz="2800" b="1" i="1" dirty="0"/>
              <a:t>and </a:t>
            </a:r>
            <a:r>
              <a:rPr lang="en-US" sz="2800" b="1" i="1" dirty="0" smtClean="0"/>
              <a:t>change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83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Ideas in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MATTER </a:t>
            </a:r>
            <a:r>
              <a:rPr lang="en-US" b="1" dirty="0"/>
              <a:t>AND ITS </a:t>
            </a:r>
            <a:r>
              <a:rPr lang="en-US" b="1" dirty="0" smtClean="0"/>
              <a:t>INTERACTIONS</a:t>
            </a:r>
            <a:br>
              <a:rPr lang="en-US" b="1" dirty="0" smtClean="0"/>
            </a:br>
            <a:r>
              <a:rPr lang="en-US" i="1" dirty="0" smtClean="0"/>
              <a:t>How </a:t>
            </a:r>
            <a:r>
              <a:rPr lang="en-US" i="1" dirty="0"/>
              <a:t>can one explain the structure, properties, and interactions of matter</a:t>
            </a:r>
            <a:r>
              <a:rPr lang="en-US" i="1" dirty="0" smtClean="0"/>
              <a:t>?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MOTION AND STABILITY: FORCES 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INTERACTIONS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How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can one explain and predict interactions between objects and within systems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en-US" b="1" dirty="0" smtClean="0"/>
              <a:t>ENERGY</a:t>
            </a:r>
            <a:br>
              <a:rPr lang="en-US" b="1" dirty="0" smtClean="0"/>
            </a:br>
            <a:r>
              <a:rPr lang="en-US" i="1" dirty="0" smtClean="0"/>
              <a:t>How </a:t>
            </a:r>
            <a:r>
              <a:rPr lang="en-US" i="1" dirty="0"/>
              <a:t>is energy transferred and conserved</a:t>
            </a:r>
            <a:r>
              <a:rPr lang="en-US" i="1" dirty="0" smtClean="0"/>
              <a:t>?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WAVES AND THEIR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APPLICATIONS IN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TECHNOLOGIES FOR INFORMATION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TRANSFER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How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are waves used to transfer energy and information?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i="1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45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Ideas in Life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b="1" dirty="0"/>
              <a:t>FROM MOLECULES TO </a:t>
            </a:r>
            <a:r>
              <a:rPr lang="en-US" sz="2900" b="1" dirty="0" smtClean="0"/>
              <a:t>ORGANISMS: STRUCTURES </a:t>
            </a:r>
            <a:r>
              <a:rPr lang="en-US" sz="2900" b="1" dirty="0"/>
              <a:t>AND </a:t>
            </a:r>
            <a:r>
              <a:rPr lang="en-US" sz="2900" b="1" dirty="0" smtClean="0"/>
              <a:t>PROCESSES</a:t>
            </a:r>
            <a:br>
              <a:rPr lang="en-US" sz="2900" b="1" dirty="0" smtClean="0"/>
            </a:br>
            <a:r>
              <a:rPr lang="en-US" sz="2900" i="1" dirty="0" smtClean="0"/>
              <a:t>How </a:t>
            </a:r>
            <a:r>
              <a:rPr lang="en-US" sz="2900" i="1" dirty="0"/>
              <a:t>do organisms live, grow, respond to their environment, and reproduce</a:t>
            </a:r>
            <a:r>
              <a:rPr lang="en-US" sz="2900" i="1" dirty="0" smtClean="0"/>
              <a:t>?</a:t>
            </a:r>
          </a:p>
          <a:p>
            <a:r>
              <a:rPr lang="en-US" sz="2900" b="1" dirty="0">
                <a:solidFill>
                  <a:schemeClr val="tx2">
                    <a:lumMod val="75000"/>
                  </a:schemeClr>
                </a:solidFill>
              </a:rPr>
              <a:t>ECOSYSTEMS: INTERACTIONS, ENERGY, AND </a:t>
            </a:r>
            <a:r>
              <a:rPr lang="en-US" sz="2900" b="1" dirty="0" smtClean="0">
                <a:solidFill>
                  <a:schemeClr val="tx2">
                    <a:lumMod val="75000"/>
                  </a:schemeClr>
                </a:solidFill>
              </a:rPr>
              <a:t>DYNAMICS</a:t>
            </a:r>
            <a:br>
              <a:rPr lang="en-US" sz="29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900" i="1" dirty="0" smtClean="0">
                <a:solidFill>
                  <a:schemeClr val="tx2">
                    <a:lumMod val="75000"/>
                  </a:schemeClr>
                </a:solidFill>
              </a:rPr>
              <a:t>How </a:t>
            </a:r>
            <a:r>
              <a:rPr lang="en-US" sz="2900" i="1" dirty="0">
                <a:solidFill>
                  <a:schemeClr val="tx2">
                    <a:lumMod val="75000"/>
                  </a:schemeClr>
                </a:solidFill>
              </a:rPr>
              <a:t>and why do organisms interact with their </a:t>
            </a:r>
            <a:r>
              <a:rPr lang="en-US" sz="2900" i="1" dirty="0" smtClean="0">
                <a:solidFill>
                  <a:schemeClr val="tx2">
                    <a:lumMod val="75000"/>
                  </a:schemeClr>
                </a:solidFill>
              </a:rPr>
              <a:t>environment, and </a:t>
            </a:r>
            <a:r>
              <a:rPr lang="en-US" sz="2900" i="1" dirty="0">
                <a:solidFill>
                  <a:schemeClr val="tx2">
                    <a:lumMod val="75000"/>
                  </a:schemeClr>
                </a:solidFill>
              </a:rPr>
              <a:t>what are the effects of these interactions</a:t>
            </a:r>
            <a:r>
              <a:rPr lang="en-US" sz="2900" i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r>
              <a:rPr lang="en-US" sz="2900" b="1" dirty="0" smtClean="0"/>
              <a:t>INHERITANCE OF TRAITS</a:t>
            </a:r>
            <a:br>
              <a:rPr lang="en-US" sz="2900" b="1" dirty="0" smtClean="0"/>
            </a:br>
            <a:r>
              <a:rPr lang="en-US" sz="2900" i="1" dirty="0" smtClean="0"/>
              <a:t>How </a:t>
            </a:r>
            <a:r>
              <a:rPr lang="en-US" sz="2900" i="1" dirty="0"/>
              <a:t>are the characteristics of one generation related to the previous generation</a:t>
            </a:r>
            <a:r>
              <a:rPr lang="en-US" sz="2900" i="1" dirty="0" smtClean="0"/>
              <a:t>?</a:t>
            </a:r>
          </a:p>
          <a:p>
            <a:r>
              <a:rPr lang="en-US" sz="2900" b="1" dirty="0">
                <a:solidFill>
                  <a:schemeClr val="tx2">
                    <a:lumMod val="75000"/>
                  </a:schemeClr>
                </a:solidFill>
              </a:rPr>
              <a:t>BIOLOGICAL EVOLUTION: UNITY AND </a:t>
            </a:r>
            <a:r>
              <a:rPr lang="en-US" sz="2900" b="1" dirty="0" smtClean="0">
                <a:solidFill>
                  <a:schemeClr val="tx2">
                    <a:lumMod val="75000"/>
                  </a:schemeClr>
                </a:solidFill>
              </a:rPr>
              <a:t>DIVERSITY</a:t>
            </a:r>
            <a:br>
              <a:rPr lang="en-US" sz="29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900" i="1" dirty="0" smtClean="0">
                <a:solidFill>
                  <a:schemeClr val="tx2">
                    <a:lumMod val="75000"/>
                  </a:schemeClr>
                </a:solidFill>
              </a:rPr>
              <a:t>How </a:t>
            </a:r>
            <a:r>
              <a:rPr lang="en-US" sz="2900" i="1" dirty="0">
                <a:solidFill>
                  <a:schemeClr val="tx2">
                    <a:lumMod val="75000"/>
                  </a:schemeClr>
                </a:solidFill>
              </a:rPr>
              <a:t>can there be so many similarities among organisms yet so many different kinds of </a:t>
            </a:r>
            <a:r>
              <a:rPr lang="en-US" sz="2900" i="1" dirty="0" smtClean="0">
                <a:solidFill>
                  <a:schemeClr val="tx2">
                    <a:lumMod val="75000"/>
                  </a:schemeClr>
                </a:solidFill>
              </a:rPr>
              <a:t>plants, animals</a:t>
            </a:r>
            <a:r>
              <a:rPr lang="en-US" sz="2900" i="1" dirty="0">
                <a:solidFill>
                  <a:schemeClr val="tx2">
                    <a:lumMod val="75000"/>
                  </a:schemeClr>
                </a:solidFill>
              </a:rPr>
              <a:t>, and </a:t>
            </a:r>
            <a:r>
              <a:rPr lang="en-US" sz="2900" i="1" dirty="0" smtClean="0">
                <a:solidFill>
                  <a:schemeClr val="tx2">
                    <a:lumMod val="75000"/>
                  </a:schemeClr>
                </a:solidFill>
              </a:rPr>
              <a:t>microorganisms? How </a:t>
            </a:r>
            <a:r>
              <a:rPr lang="en-US" sz="2900" i="1" dirty="0">
                <a:solidFill>
                  <a:schemeClr val="tx2">
                    <a:lumMod val="75000"/>
                  </a:schemeClr>
                </a:solidFill>
              </a:rPr>
              <a:t>does biodiversity affect humans?</a:t>
            </a:r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9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348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Core Ideas in Earth Science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EARTH’S PLACE IN THE </a:t>
            </a:r>
            <a:r>
              <a:rPr lang="en-US" b="1" dirty="0" smtClean="0"/>
              <a:t>UNIVERSE</a:t>
            </a:r>
            <a:br>
              <a:rPr lang="en-US" b="1" dirty="0" smtClean="0"/>
            </a:br>
            <a:r>
              <a:rPr lang="en-US" i="1" dirty="0" smtClean="0"/>
              <a:t>What </a:t>
            </a:r>
            <a:r>
              <a:rPr lang="en-US" i="1" dirty="0"/>
              <a:t>is the universe, and what is Earth’s place in it</a:t>
            </a:r>
            <a:r>
              <a:rPr lang="en-US" i="1" dirty="0" smtClean="0"/>
              <a:t>?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EARTH’S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SYSTEMS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How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and why is the earth constantly changing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en-US" b="1" dirty="0"/>
              <a:t>EARTH AND HUMAN </a:t>
            </a:r>
            <a:r>
              <a:rPr lang="en-US" b="1" dirty="0" smtClean="0"/>
              <a:t>ACTIVITY</a:t>
            </a:r>
            <a:br>
              <a:rPr lang="en-US" b="1" dirty="0" smtClean="0"/>
            </a:br>
            <a:r>
              <a:rPr lang="en-US" i="1" dirty="0" smtClean="0"/>
              <a:t>How </a:t>
            </a:r>
            <a:r>
              <a:rPr lang="en-US" i="1" dirty="0"/>
              <a:t>do Earth’s surface processes and human activities affect each other?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67400"/>
            <a:ext cx="1871472" cy="888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655022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slide show was created as a quick digest for the CAPSULE program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921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388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A Framework for K-12 Science Education: Practices, Crosscutting Concepts, and Core Ideas </vt:lpstr>
      <vt:lpstr>Three Dimensions To be woven together in standards, curriculum, instruction and assessments</vt:lpstr>
      <vt:lpstr>PowerPoint Presentation</vt:lpstr>
      <vt:lpstr>Practices for Classrooms K-12</vt:lpstr>
      <vt:lpstr>PowerPoint Presentation</vt:lpstr>
      <vt:lpstr>Crosscutting Concepts</vt:lpstr>
      <vt:lpstr>Core Ideas in Physics</vt:lpstr>
      <vt:lpstr>Core Ideas in Life Science</vt:lpstr>
      <vt:lpstr>Core Ideas in Earth Science</vt:lpstr>
      <vt:lpstr>Core Ideas in Engineering, Technology and Applications of Science</vt:lpstr>
      <vt:lpstr>ENGINEERING DESIGN How do engineers solve problems? </vt:lpstr>
      <vt:lpstr>LINKS AMONG ENGINEERING, TECHNOLOGY, SCIENCE, AND SOCIETY How are engineering, technology, science, and society interconnected?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K-12 Science Education: Practices, Crosscutting Concepts, and Core Ideas </dc:title>
  <dc:creator>Lesley Kennedy</dc:creator>
  <cp:lastModifiedBy>Lesley Kennedy</cp:lastModifiedBy>
  <cp:revision>7</cp:revision>
  <dcterms:created xsi:type="dcterms:W3CDTF">2011-07-23T11:07:23Z</dcterms:created>
  <dcterms:modified xsi:type="dcterms:W3CDTF">2011-07-25T13:19:11Z</dcterms:modified>
</cp:coreProperties>
</file>