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30632400" cy="39776400"/>
  <p:embeddedFontLst>
    <p:embeddedFont>
      <p:font typeface="Calibri" pitchFamily="34" charset="0"/>
      <p:regular r:id="rId3"/>
      <p:bold r:id="rId4"/>
      <p:italic r:id="rId5"/>
      <p:boldItalic r:id="rId6"/>
    </p:embeddedFont>
    <p:embeddedFont>
      <p:font typeface="Tahoma" pitchFamily="34" charset="0"/>
      <p:regular r:id="rId7"/>
      <p:bold r:id="rId8"/>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930300"/>
    <a:srgbClr val="FF001B"/>
    <a:srgbClr val="9B110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79" autoAdjust="0"/>
  </p:normalViewPr>
  <p:slideViewPr>
    <p:cSldViewPr>
      <p:cViewPr>
        <p:scale>
          <a:sx n="30" d="100"/>
          <a:sy n="30" d="100"/>
        </p:scale>
        <p:origin x="-1242" y="79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7/26/2012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7/26/2012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7/26/2012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7/26/2012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3581" name="AutoShape 269"/>
          <p:cNvSpPr>
            <a:spLocks noChangeArrowheads="1"/>
          </p:cNvSpPr>
          <p:nvPr/>
        </p:nvSpPr>
        <p:spPr bwMode="auto">
          <a:xfrm>
            <a:off x="1146313" y="10493379"/>
            <a:ext cx="12801600" cy="21488400"/>
          </a:xfrm>
          <a:prstGeom prst="roundRect">
            <a:avLst>
              <a:gd name="adj" fmla="val 9984"/>
            </a:avLst>
          </a:prstGeom>
          <a:ln w="28575">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sz="2400" dirty="0"/>
          </a:p>
        </p:txBody>
      </p:sp>
      <p:pic>
        <p:nvPicPr>
          <p:cNvPr id="13389" name="Picture 5" descr="NSF_logo_large"/>
          <p:cNvPicPr>
            <a:picLocks noChangeAspect="1" noChangeArrowheads="1"/>
          </p:cNvPicPr>
          <p:nvPr/>
        </p:nvPicPr>
        <p:blipFill>
          <a:blip r:embed="rId2" cstate="print"/>
          <a:srcRect/>
          <a:stretch>
            <a:fillRect/>
          </a:stretch>
        </p:blipFill>
        <p:spPr bwMode="auto">
          <a:xfrm>
            <a:off x="37719000" y="79254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13967325" y="5481190"/>
            <a:ext cx="15240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solidFill>
                <a:schemeClr val="tx1"/>
              </a:solidFill>
            </a:endParaRPr>
          </a:p>
        </p:txBody>
      </p:sp>
      <p:sp>
        <p:nvSpPr>
          <p:cNvPr id="91" name="AutoShape 431"/>
          <p:cNvSpPr>
            <a:spLocks noChangeArrowheads="1"/>
          </p:cNvSpPr>
          <p:nvPr/>
        </p:nvSpPr>
        <p:spPr bwMode="auto">
          <a:xfrm>
            <a:off x="29489399" y="551951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pic>
        <p:nvPicPr>
          <p:cNvPr id="1028" name="Picture 4" descr="http://holdencubscouts.org/images/MOS.gif"/>
          <p:cNvPicPr>
            <a:picLocks noChangeAspect="1" noChangeArrowheads="1"/>
          </p:cNvPicPr>
          <p:nvPr/>
        </p:nvPicPr>
        <p:blipFill>
          <a:blip r:embed="rId3" cstate="print">
            <a:lum bright="-20000"/>
          </a:blip>
          <a:srcRect/>
          <a:stretch>
            <a:fillRect/>
          </a:stretch>
        </p:blipFill>
        <p:spPr bwMode="auto">
          <a:xfrm>
            <a:off x="10744200" y="2971800"/>
            <a:ext cx="2277206" cy="1491782"/>
          </a:xfrm>
          <a:prstGeom prst="rect">
            <a:avLst/>
          </a:prstGeom>
          <a:noFill/>
        </p:spPr>
      </p:pic>
      <p:sp>
        <p:nvSpPr>
          <p:cNvPr id="130" name="Rectangle 3"/>
          <p:cNvSpPr>
            <a:spLocks noChangeArrowheads="1"/>
          </p:cNvSpPr>
          <p:nvPr/>
        </p:nvSpPr>
        <p:spPr bwMode="auto">
          <a:xfrm>
            <a:off x="13963314" y="5404990"/>
            <a:ext cx="14935200" cy="26314014"/>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ACTION PLAN</a:t>
            </a:r>
          </a:p>
          <a:p>
            <a:pPr algn="ctr"/>
            <a:r>
              <a:rPr lang="en-US" sz="3600" b="1" cap="all" dirty="0" smtClean="0">
                <a:ln w="0"/>
                <a:gradFill flip="none" rotWithShape="1">
                  <a:gsLst>
                    <a:gs pos="0">
                      <a:srgbClr val="FF001B"/>
                    </a:gs>
                    <a:gs pos="100000">
                      <a:srgbClr val="930300"/>
                    </a:gs>
                  </a:gsLst>
                  <a:lin ang="0" scaled="1"/>
                  <a:tileRect/>
                </a:gradFill>
              </a:rPr>
              <a:t>Crumple Zone Lab</a:t>
            </a:r>
            <a:endParaRPr lang="en-US" sz="3600" b="1" cap="all" dirty="0" smtClean="0">
              <a:ln w="0"/>
              <a:gradFill flip="none" rotWithShape="1">
                <a:gsLst>
                  <a:gs pos="0">
                    <a:srgbClr val="FF001B"/>
                  </a:gs>
                  <a:gs pos="100000">
                    <a:srgbClr val="930300"/>
                  </a:gs>
                </a:gsLst>
                <a:lin ang="0" scaled="1"/>
                <a:tileRect/>
              </a:gradFill>
              <a:effectLst/>
            </a:endParaRPr>
          </a:p>
          <a:p>
            <a:pPr lvl="0"/>
            <a:r>
              <a:rPr lang="en-US" sz="2800" b="1" dirty="0" smtClean="0">
                <a:latin typeface="Tahoma" pitchFamily="34" charset="0"/>
                <a:cs typeface="Tahoma" pitchFamily="34" charset="0"/>
              </a:rPr>
              <a:t>Define the Problem:</a:t>
            </a:r>
          </a:p>
          <a:p>
            <a:pPr lvl="0"/>
            <a:r>
              <a:rPr lang="en-US" sz="2800" dirty="0" smtClean="0">
                <a:solidFill>
                  <a:schemeClr val="tx1">
                    <a:lumMod val="85000"/>
                    <a:lumOff val="15000"/>
                  </a:schemeClr>
                </a:solidFill>
                <a:latin typeface="Tahoma" pitchFamily="34" charset="0"/>
                <a:cs typeface="Tahoma" pitchFamily="34" charset="0"/>
              </a:rPr>
              <a:t>   Develop impulse - momentum theorem. Investigate applications of impulse in design (safety, sports, etc.). Discuss causes of injury in accidents. Bring in industry experts if possible.</a:t>
            </a:r>
          </a:p>
          <a:p>
            <a:pPr lvl="0"/>
            <a:r>
              <a:rPr lang="en-US" sz="2800" b="1" dirty="0" smtClean="0">
                <a:solidFill>
                  <a:schemeClr val="tx1">
                    <a:lumMod val="85000"/>
                    <a:lumOff val="15000"/>
                  </a:schemeClr>
                </a:solidFill>
                <a:latin typeface="Tahoma" pitchFamily="34" charset="0"/>
                <a:cs typeface="Tahoma" pitchFamily="34" charset="0"/>
              </a:rPr>
              <a:t>Research/Brainstorm:</a:t>
            </a:r>
          </a:p>
          <a:p>
            <a:pPr lvl="0"/>
            <a:r>
              <a:rPr lang="en-US" sz="2800" dirty="0" smtClean="0">
                <a:solidFill>
                  <a:schemeClr val="tx1">
                    <a:lumMod val="85000"/>
                    <a:lumOff val="15000"/>
                  </a:schemeClr>
                </a:solidFill>
                <a:latin typeface="Tahoma" pitchFamily="34" charset="0"/>
                <a:cs typeface="Tahoma" pitchFamily="34" charset="0"/>
              </a:rPr>
              <a:t>   View IIHS video </a:t>
            </a:r>
            <a:r>
              <a:rPr lang="en-US" sz="2800" u="sng" dirty="0" smtClean="0">
                <a:solidFill>
                  <a:schemeClr val="tx1">
                    <a:lumMod val="85000"/>
                    <a:lumOff val="15000"/>
                  </a:schemeClr>
                </a:solidFill>
                <a:latin typeface="Tahoma" pitchFamily="34" charset="0"/>
                <a:cs typeface="Tahoma" pitchFamily="34" charset="0"/>
              </a:rPr>
              <a:t>Understanding Car Crashes: When Physics Meets Biology. </a:t>
            </a:r>
            <a:r>
              <a:rPr lang="en-US" sz="2800" dirty="0" smtClean="0">
                <a:solidFill>
                  <a:schemeClr val="tx1">
                    <a:lumMod val="85000"/>
                    <a:lumOff val="15000"/>
                  </a:schemeClr>
                </a:solidFill>
                <a:latin typeface="Tahoma" pitchFamily="34" charset="0"/>
                <a:cs typeface="Tahoma" pitchFamily="34" charset="0"/>
              </a:rPr>
              <a:t>Identify variables that impact crumple zone design. Design crumple zones to test. 3 designs for each of 2 variables.</a:t>
            </a:r>
          </a:p>
          <a:p>
            <a:pPr lvl="0"/>
            <a:r>
              <a:rPr lang="en-US" sz="2800" b="1" dirty="0" smtClean="0">
                <a:latin typeface="Tahoma" pitchFamily="34" charset="0"/>
                <a:cs typeface="Tahoma" pitchFamily="34" charset="0"/>
              </a:rPr>
              <a:t>Prototype/Test:</a:t>
            </a:r>
          </a:p>
          <a:p>
            <a:pPr lvl="0"/>
            <a:r>
              <a:rPr lang="en-US" sz="2800" b="1" dirty="0" smtClean="0">
                <a:solidFill>
                  <a:schemeClr val="tx1">
                    <a:lumMod val="85000"/>
                    <a:lumOff val="15000"/>
                  </a:schemeClr>
                </a:solidFill>
                <a:latin typeface="Tahoma" pitchFamily="34" charset="0"/>
                <a:cs typeface="Tahoma" pitchFamily="34" charset="0"/>
              </a:rPr>
              <a:t>  </a:t>
            </a:r>
            <a:r>
              <a:rPr lang="en-US" sz="2800" dirty="0" smtClean="0">
                <a:solidFill>
                  <a:schemeClr val="tx1">
                    <a:lumMod val="85000"/>
                    <a:lumOff val="15000"/>
                  </a:schemeClr>
                </a:solidFill>
                <a:latin typeface="Tahoma" pitchFamily="34" charset="0"/>
                <a:cs typeface="Tahoma" pitchFamily="34" charset="0"/>
              </a:rPr>
              <a:t>Crumple zones will be attached to dynamics carts. Carts will be released on a dynamics track positioned at a specific angle to standardize acceleration. Experimental design is student generated. Students will determine what probes and sensors to use in order to obtain information about force, time, velocity and acceleration.</a:t>
            </a:r>
          </a:p>
          <a:p>
            <a:pPr lvl="0"/>
            <a:r>
              <a:rPr lang="en-US" sz="2800" b="1" dirty="0" smtClean="0">
                <a:latin typeface="Tahoma" pitchFamily="34" charset="0"/>
                <a:cs typeface="Tahoma" pitchFamily="34" charset="0"/>
              </a:rPr>
              <a:t>Analyze/Evaluate:</a:t>
            </a:r>
          </a:p>
          <a:p>
            <a:pPr lvl="0"/>
            <a:r>
              <a:rPr lang="en-US" sz="2800" b="1" dirty="0" smtClean="0">
                <a:solidFill>
                  <a:schemeClr val="tx1">
                    <a:lumMod val="85000"/>
                    <a:lumOff val="15000"/>
                  </a:schemeClr>
                </a:solidFill>
                <a:latin typeface="Tahoma" pitchFamily="34" charset="0"/>
                <a:cs typeface="Tahoma" pitchFamily="34" charset="0"/>
              </a:rPr>
              <a:t> </a:t>
            </a:r>
            <a:r>
              <a:rPr lang="en-US" sz="2800" dirty="0" smtClean="0">
                <a:solidFill>
                  <a:schemeClr val="tx1">
                    <a:lumMod val="85000"/>
                    <a:lumOff val="15000"/>
                  </a:schemeClr>
                </a:solidFill>
                <a:latin typeface="Tahoma" pitchFamily="34" charset="0"/>
                <a:cs typeface="Tahoma" pitchFamily="34" charset="0"/>
              </a:rPr>
              <a:t> Analyze graphs of force vs. time; relate impulse to changes in velocity, and  explain results in terms of materials and geometry.</a:t>
            </a:r>
          </a:p>
          <a:p>
            <a:pPr lvl="0"/>
            <a:r>
              <a:rPr lang="en-US" sz="2800" b="1" dirty="0" smtClean="0">
                <a:solidFill>
                  <a:schemeClr val="tx1">
                    <a:lumMod val="85000"/>
                    <a:lumOff val="15000"/>
                  </a:schemeClr>
                </a:solidFill>
                <a:latin typeface="Tahoma" pitchFamily="34" charset="0"/>
                <a:cs typeface="Tahoma" pitchFamily="34" charset="0"/>
              </a:rPr>
              <a:t>Refine:</a:t>
            </a:r>
          </a:p>
          <a:p>
            <a:pPr lvl="0"/>
            <a:r>
              <a:rPr lang="en-US" sz="2800" dirty="0" smtClean="0">
                <a:solidFill>
                  <a:schemeClr val="tx1">
                    <a:lumMod val="85000"/>
                    <a:lumOff val="15000"/>
                  </a:schemeClr>
                </a:solidFill>
                <a:latin typeface="Tahoma" pitchFamily="34" charset="0"/>
                <a:cs typeface="Tahoma" pitchFamily="34" charset="0"/>
              </a:rPr>
              <a:t> Each group will combine the best results for each variable into a design and test it. Goal is to obtain a “Five Star Safety Rating” (the best).</a:t>
            </a:r>
          </a:p>
          <a:p>
            <a:pPr lvl="0"/>
            <a:r>
              <a:rPr lang="en-US" sz="2800" b="1" dirty="0" smtClean="0">
                <a:solidFill>
                  <a:schemeClr val="tx1">
                    <a:lumMod val="85000"/>
                    <a:lumOff val="15000"/>
                  </a:schemeClr>
                </a:solidFill>
                <a:latin typeface="Tahoma" pitchFamily="34" charset="0"/>
                <a:cs typeface="Tahoma" pitchFamily="34" charset="0"/>
              </a:rPr>
              <a:t>Communicate:</a:t>
            </a:r>
          </a:p>
          <a:p>
            <a:pPr lvl="0"/>
            <a:r>
              <a:rPr lang="en-US" sz="2800" b="1" dirty="0" smtClean="0">
                <a:solidFill>
                  <a:schemeClr val="tx1">
                    <a:lumMod val="85000"/>
                    <a:lumOff val="15000"/>
                  </a:schemeClr>
                </a:solidFill>
                <a:latin typeface="Tahoma" pitchFamily="34" charset="0"/>
                <a:cs typeface="Tahoma" pitchFamily="34" charset="0"/>
              </a:rPr>
              <a:t> </a:t>
            </a:r>
            <a:r>
              <a:rPr lang="en-US" sz="2800" dirty="0" smtClean="0">
                <a:solidFill>
                  <a:schemeClr val="tx1">
                    <a:lumMod val="85000"/>
                    <a:lumOff val="15000"/>
                  </a:schemeClr>
                </a:solidFill>
                <a:latin typeface="Tahoma" pitchFamily="34" charset="0"/>
                <a:cs typeface="Tahoma" pitchFamily="34" charset="0"/>
              </a:rPr>
              <a:t> Lab report with sketches, experimental set-up and procedure, results and analysis.</a:t>
            </a:r>
          </a:p>
          <a:p>
            <a:pPr lvl="0"/>
            <a:r>
              <a:rPr lang="en-US" sz="2800" dirty="0" smtClean="0">
                <a:solidFill>
                  <a:schemeClr val="tx1">
                    <a:lumMod val="85000"/>
                    <a:lumOff val="15000"/>
                  </a:schemeClr>
                </a:solidFill>
                <a:latin typeface="Tahoma" pitchFamily="34" charset="0"/>
                <a:cs typeface="Tahoma" pitchFamily="34" charset="0"/>
              </a:rPr>
              <a:t>  Poster relating project to the EDP.</a:t>
            </a:r>
          </a:p>
          <a:p>
            <a:pPr lvl="0"/>
            <a:endParaRPr lang="en-US" sz="2800" b="1" dirty="0" smtClean="0">
              <a:solidFill>
                <a:schemeClr val="tx1">
                  <a:lumMod val="85000"/>
                  <a:lumOff val="15000"/>
                </a:schemeClr>
              </a:solidFill>
              <a:latin typeface="Tahoma" pitchFamily="34" charset="0"/>
              <a:cs typeface="Tahoma" pitchFamily="34" charset="0"/>
            </a:endParaRPr>
          </a:p>
          <a:p>
            <a:pPr marL="742950" indent="-742950" algn="ctr">
              <a:buFont typeface="+mj-lt"/>
              <a:buAutoNum type="arabicPeriod"/>
            </a:pPr>
            <a:endParaRPr lang="en-US" sz="2800" b="1" cap="all" dirty="0" smtClean="0">
              <a:ln w="0"/>
              <a:solidFill>
                <a:schemeClr val="tx1">
                  <a:lumMod val="85000"/>
                  <a:lumOff val="15000"/>
                </a:schemeClr>
              </a:solidFill>
              <a:effectLst>
                <a:reflection blurRad="12700" stA="50000" endPos="50000" dist="5000" dir="5400000" sy="-100000" rotWithShape="0"/>
              </a:effectLst>
              <a:latin typeface="Tahoma" pitchFamily="34" charset="0"/>
              <a:cs typeface="Tahoma" pitchFamily="34" charset="0"/>
            </a:endParaRPr>
          </a:p>
          <a:p>
            <a:pPr algn="ctr"/>
            <a:endParaRPr lang="en-US" sz="4000" b="1" cap="all" dirty="0" smtClean="0">
              <a:ln w="0"/>
              <a:solidFill>
                <a:schemeClr val="tx1">
                  <a:lumMod val="85000"/>
                  <a:lumOff val="15000"/>
                </a:schemeClr>
              </a:solidFill>
              <a:effectLst>
                <a:reflection blurRad="12700" stA="50000" endPos="50000" dist="5000" dir="5400000" sy="-100000" rotWithShape="0"/>
              </a:effectLst>
              <a:latin typeface="Tahoma" pitchFamily="34" charset="0"/>
              <a:cs typeface="Tahoma" pitchFamily="34" charset="0"/>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r>
              <a:rPr lang="en-US" sz="36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rPr>
              <a:t>Mousetrap boats</a:t>
            </a:r>
          </a:p>
          <a:p>
            <a:pPr algn="ctr"/>
            <a:endParaRPr lang="en-US" sz="36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lvl="0"/>
            <a:r>
              <a:rPr lang="en-US" sz="2800" b="1" dirty="0">
                <a:latin typeface="Tahoma" pitchFamily="34" charset="0"/>
                <a:cs typeface="Tahoma" pitchFamily="34" charset="0"/>
              </a:rPr>
              <a:t>Define the Problem</a:t>
            </a:r>
            <a:r>
              <a:rPr lang="en-US" sz="2800" b="1" dirty="0" smtClean="0">
                <a:latin typeface="Tahoma" pitchFamily="34" charset="0"/>
                <a:cs typeface="Tahoma" pitchFamily="34" charset="0"/>
              </a:rPr>
              <a:t>:</a:t>
            </a:r>
          </a:p>
          <a:p>
            <a:pPr lvl="0"/>
            <a:r>
              <a:rPr lang="en-US" sz="2800" dirty="0" smtClean="0">
                <a:latin typeface="Tahoma" pitchFamily="34" charset="0"/>
                <a:cs typeface="Tahoma" pitchFamily="34" charset="0"/>
              </a:rPr>
              <a:t>  Introduce </a:t>
            </a:r>
            <a:r>
              <a:rPr lang="en-US" sz="2800" dirty="0">
                <a:latin typeface="Tahoma" pitchFamily="34" charset="0"/>
                <a:cs typeface="Tahoma" pitchFamily="34" charset="0"/>
              </a:rPr>
              <a:t>fluid dynamics, factors influencing drag and lift. Review concepts of potential and kinetic </a:t>
            </a:r>
            <a:r>
              <a:rPr lang="en-US" sz="2800" dirty="0" smtClean="0">
                <a:latin typeface="Tahoma" pitchFamily="34" charset="0"/>
                <a:cs typeface="Tahoma" pitchFamily="34" charset="0"/>
              </a:rPr>
              <a:t>energy. Discuss </a:t>
            </a:r>
            <a:r>
              <a:rPr lang="en-US" sz="2800" dirty="0">
                <a:latin typeface="Tahoma" pitchFamily="34" charset="0"/>
                <a:cs typeface="Tahoma" pitchFamily="34" charset="0"/>
              </a:rPr>
              <a:t>applications of the concepts above to applications in flight, sports, automobile and boat design. Bring in industry experts</a:t>
            </a:r>
            <a:r>
              <a:rPr lang="en-US" sz="2800" dirty="0" smtClean="0">
                <a:latin typeface="Tahoma" pitchFamily="34" charset="0"/>
                <a:cs typeface="Tahoma" pitchFamily="34" charset="0"/>
              </a:rPr>
              <a:t>. Goal is design the fastest boat.</a:t>
            </a:r>
            <a:endParaRPr lang="en-US" sz="2800" dirty="0">
              <a:latin typeface="Tahoma" pitchFamily="34" charset="0"/>
              <a:cs typeface="Tahoma" pitchFamily="34" charset="0"/>
            </a:endParaRPr>
          </a:p>
          <a:p>
            <a:pPr lvl="0"/>
            <a:r>
              <a:rPr lang="en-US" sz="2800" b="1" dirty="0" smtClean="0">
                <a:solidFill>
                  <a:schemeClr val="tx1">
                    <a:lumMod val="85000"/>
                    <a:lumOff val="15000"/>
                  </a:schemeClr>
                </a:solidFill>
                <a:latin typeface="Tahoma" pitchFamily="34" charset="0"/>
                <a:cs typeface="Tahoma" pitchFamily="34" charset="0"/>
              </a:rPr>
              <a:t>Research/Brainstorm:</a:t>
            </a:r>
          </a:p>
          <a:p>
            <a:pPr lvl="0"/>
            <a:r>
              <a:rPr lang="en-US" sz="2800" dirty="0" smtClean="0">
                <a:latin typeface="Tahoma" pitchFamily="34" charset="0"/>
                <a:cs typeface="Tahoma" pitchFamily="34" charset="0"/>
              </a:rPr>
              <a:t>  Students </a:t>
            </a:r>
            <a:r>
              <a:rPr lang="en-US" sz="2800" dirty="0">
                <a:latin typeface="Tahoma" pitchFamily="34" charset="0"/>
                <a:cs typeface="Tahoma" pitchFamily="34" charset="0"/>
              </a:rPr>
              <a:t>will research and brainstorm to design hull prototypes and the ideal use of the mousetrap for power. Students will also design a method for testing their hull prototypes before attaching a mousetrap.</a:t>
            </a:r>
            <a:endParaRPr lang="en-US" sz="2800" b="1" dirty="0">
              <a:solidFill>
                <a:schemeClr val="tx1">
                  <a:lumMod val="85000"/>
                  <a:lumOff val="15000"/>
                </a:schemeClr>
              </a:solidFill>
              <a:latin typeface="Tahoma" pitchFamily="34" charset="0"/>
              <a:cs typeface="Tahoma" pitchFamily="34" charset="0"/>
            </a:endParaRPr>
          </a:p>
          <a:p>
            <a:pPr lvl="0"/>
            <a:r>
              <a:rPr lang="en-US" sz="2800" b="1" dirty="0" smtClean="0">
                <a:latin typeface="Tahoma" pitchFamily="34" charset="0"/>
                <a:cs typeface="Tahoma" pitchFamily="34" charset="0"/>
              </a:rPr>
              <a:t>Prototype/Test:</a:t>
            </a:r>
          </a:p>
          <a:p>
            <a:r>
              <a:rPr lang="en-US" sz="2800" dirty="0" smtClean="0">
                <a:latin typeface="Tahoma" pitchFamily="34" charset="0"/>
                <a:cs typeface="Tahoma" pitchFamily="34" charset="0"/>
              </a:rPr>
              <a:t>  Student </a:t>
            </a:r>
            <a:r>
              <a:rPr lang="en-US" sz="2800" dirty="0">
                <a:latin typeface="Tahoma" pitchFamily="34" charset="0"/>
                <a:cs typeface="Tahoma" pitchFamily="34" charset="0"/>
              </a:rPr>
              <a:t>groups will design several hull prototypes and modify the final one based on their testing. All modifications must be supported by test results. </a:t>
            </a:r>
            <a:r>
              <a:rPr lang="en-US" sz="2800" dirty="0" smtClean="0">
                <a:latin typeface="Tahoma" pitchFamily="34" charset="0"/>
                <a:cs typeface="Tahoma" pitchFamily="34" charset="0"/>
              </a:rPr>
              <a:t>Students will also design a power train for the final boat. Students will attempt to model flow using </a:t>
            </a:r>
            <a:r>
              <a:rPr lang="en-US" sz="2800" dirty="0" err="1" smtClean="0">
                <a:latin typeface="Tahoma" pitchFamily="34" charset="0"/>
                <a:cs typeface="Tahoma" pitchFamily="34" charset="0"/>
              </a:rPr>
              <a:t>SolidWorks</a:t>
            </a:r>
            <a:r>
              <a:rPr lang="en-US" sz="2800" dirty="0" smtClean="0">
                <a:latin typeface="Tahoma" pitchFamily="34" charset="0"/>
                <a:cs typeface="Tahoma" pitchFamily="34" charset="0"/>
              </a:rPr>
              <a:t> and/or </a:t>
            </a:r>
            <a:r>
              <a:rPr lang="en-US" sz="2800" dirty="0" err="1" smtClean="0">
                <a:latin typeface="Tahoma" pitchFamily="34" charset="0"/>
                <a:cs typeface="Tahoma" pitchFamily="34" charset="0"/>
              </a:rPr>
              <a:t>FoilSim</a:t>
            </a:r>
            <a:r>
              <a:rPr lang="en-US" sz="2800" dirty="0" smtClean="0">
                <a:latin typeface="Tahoma" pitchFamily="34" charset="0"/>
                <a:cs typeface="Tahoma" pitchFamily="34" charset="0"/>
              </a:rPr>
              <a:t>. Boat testing will be videotaped for video analysis.</a:t>
            </a:r>
            <a:endParaRPr lang="en-US" sz="2800" dirty="0">
              <a:latin typeface="Tahoma" pitchFamily="34" charset="0"/>
              <a:cs typeface="Tahoma" pitchFamily="34" charset="0"/>
            </a:endParaRPr>
          </a:p>
          <a:p>
            <a:pPr lvl="0"/>
            <a:r>
              <a:rPr lang="en-US" sz="2800" b="1" dirty="0" smtClean="0">
                <a:latin typeface="Tahoma" pitchFamily="34" charset="0"/>
                <a:cs typeface="Tahoma" pitchFamily="34" charset="0"/>
              </a:rPr>
              <a:t>Analyze/Evaluate:</a:t>
            </a:r>
          </a:p>
          <a:p>
            <a:pPr lvl="0"/>
            <a:r>
              <a:rPr lang="en-US" sz="2800" dirty="0" smtClean="0">
                <a:latin typeface="Tahoma" pitchFamily="34" charset="0"/>
                <a:cs typeface="Tahoma" pitchFamily="34" charset="0"/>
              </a:rPr>
              <a:t>  Students </a:t>
            </a:r>
            <a:r>
              <a:rPr lang="en-US" sz="2800" dirty="0">
                <a:latin typeface="Tahoma" pitchFamily="34" charset="0"/>
                <a:cs typeface="Tahoma" pitchFamily="34" charset="0"/>
              </a:rPr>
              <a:t>will attach a mousetrap to their </a:t>
            </a:r>
            <a:r>
              <a:rPr lang="en-US" sz="2800" dirty="0" smtClean="0">
                <a:latin typeface="Tahoma" pitchFamily="34" charset="0"/>
                <a:cs typeface="Tahoma" pitchFamily="34" charset="0"/>
              </a:rPr>
              <a:t>boats. Fully </a:t>
            </a:r>
            <a:r>
              <a:rPr lang="en-US" sz="2800" dirty="0">
                <a:latin typeface="Tahoma" pitchFamily="34" charset="0"/>
                <a:cs typeface="Tahoma" pitchFamily="34" charset="0"/>
              </a:rPr>
              <a:t>assembled boats will be tested for speed and their ability to maintain a steady course. </a:t>
            </a:r>
            <a:endParaRPr lang="en-US" sz="2800" b="1" dirty="0">
              <a:latin typeface="Tahoma" pitchFamily="34" charset="0"/>
              <a:cs typeface="Tahoma" pitchFamily="34" charset="0"/>
            </a:endParaRPr>
          </a:p>
          <a:p>
            <a:pPr lvl="0"/>
            <a:r>
              <a:rPr lang="en-US" sz="2800" b="1" dirty="0" smtClean="0">
                <a:solidFill>
                  <a:schemeClr val="tx1">
                    <a:lumMod val="85000"/>
                    <a:lumOff val="15000"/>
                  </a:schemeClr>
                </a:solidFill>
                <a:latin typeface="Tahoma" pitchFamily="34" charset="0"/>
                <a:cs typeface="Tahoma" pitchFamily="34" charset="0"/>
              </a:rPr>
              <a:t>Refine:</a:t>
            </a:r>
          </a:p>
          <a:p>
            <a:pPr lvl="0"/>
            <a:r>
              <a:rPr lang="en-US" sz="2800" b="1" dirty="0">
                <a:solidFill>
                  <a:schemeClr val="tx1">
                    <a:lumMod val="85000"/>
                    <a:lumOff val="15000"/>
                  </a:schemeClr>
                </a:solidFill>
                <a:latin typeface="Tahoma" pitchFamily="34" charset="0"/>
                <a:cs typeface="Tahoma" pitchFamily="34" charset="0"/>
              </a:rPr>
              <a:t> </a:t>
            </a:r>
            <a:r>
              <a:rPr lang="en-US" sz="2800" b="1" dirty="0" smtClean="0">
                <a:solidFill>
                  <a:schemeClr val="tx1">
                    <a:lumMod val="85000"/>
                    <a:lumOff val="15000"/>
                  </a:schemeClr>
                </a:solidFill>
                <a:latin typeface="Tahoma" pitchFamily="34" charset="0"/>
                <a:cs typeface="Tahoma" pitchFamily="34" charset="0"/>
              </a:rPr>
              <a:t> </a:t>
            </a:r>
            <a:r>
              <a:rPr lang="en-US" sz="2800" dirty="0" smtClean="0">
                <a:solidFill>
                  <a:schemeClr val="tx1">
                    <a:lumMod val="85000"/>
                    <a:lumOff val="15000"/>
                  </a:schemeClr>
                </a:solidFill>
                <a:latin typeface="Tahoma" pitchFamily="34" charset="0"/>
                <a:cs typeface="Tahoma" pitchFamily="34" charset="0"/>
              </a:rPr>
              <a:t>Boats will be modified based on testing. Modifications must be justified and documented before final testing.</a:t>
            </a:r>
            <a:endParaRPr lang="en-US" sz="2800" dirty="0">
              <a:solidFill>
                <a:schemeClr val="tx1">
                  <a:lumMod val="85000"/>
                  <a:lumOff val="15000"/>
                </a:schemeClr>
              </a:solidFill>
              <a:latin typeface="Tahoma" pitchFamily="34" charset="0"/>
              <a:cs typeface="Tahoma" pitchFamily="34" charset="0"/>
            </a:endParaRPr>
          </a:p>
          <a:p>
            <a:pPr lvl="0"/>
            <a:r>
              <a:rPr lang="en-US" sz="2800" b="1" dirty="0" smtClean="0">
                <a:solidFill>
                  <a:schemeClr val="tx1">
                    <a:lumMod val="85000"/>
                    <a:lumOff val="15000"/>
                  </a:schemeClr>
                </a:solidFill>
                <a:latin typeface="Tahoma" pitchFamily="34" charset="0"/>
                <a:cs typeface="Tahoma" pitchFamily="34" charset="0"/>
              </a:rPr>
              <a:t>Communicate:</a:t>
            </a:r>
          </a:p>
          <a:p>
            <a:pPr lvl="0"/>
            <a:r>
              <a:rPr lang="en-US" sz="2800" b="1" dirty="0">
                <a:solidFill>
                  <a:schemeClr val="tx1">
                    <a:lumMod val="85000"/>
                    <a:lumOff val="15000"/>
                  </a:schemeClr>
                </a:solidFill>
                <a:latin typeface="Tahoma" pitchFamily="34" charset="0"/>
                <a:cs typeface="Tahoma" pitchFamily="34" charset="0"/>
              </a:rPr>
              <a:t> </a:t>
            </a:r>
            <a:r>
              <a:rPr lang="en-US" sz="2800" b="1" dirty="0" smtClean="0">
                <a:solidFill>
                  <a:schemeClr val="tx1">
                    <a:lumMod val="85000"/>
                    <a:lumOff val="15000"/>
                  </a:schemeClr>
                </a:solidFill>
                <a:latin typeface="Tahoma" pitchFamily="34" charset="0"/>
                <a:cs typeface="Tahoma" pitchFamily="34" charset="0"/>
              </a:rPr>
              <a:t> </a:t>
            </a:r>
            <a:r>
              <a:rPr lang="en-US" sz="2800" dirty="0" smtClean="0">
                <a:solidFill>
                  <a:schemeClr val="tx1">
                    <a:lumMod val="85000"/>
                    <a:lumOff val="15000"/>
                  </a:schemeClr>
                </a:solidFill>
                <a:latin typeface="Tahoma" pitchFamily="34" charset="0"/>
                <a:cs typeface="Tahoma" pitchFamily="34" charset="0"/>
              </a:rPr>
              <a:t>Groups will submit a final report documenting the EDP, hull testing procedure, final boat design and all results of testing. Sketches of  preliminary  and final hull designs and experimental set-ups will be included.</a:t>
            </a:r>
          </a:p>
          <a:p>
            <a:pPr lvl="0"/>
            <a:r>
              <a:rPr lang="en-US" sz="2800" dirty="0">
                <a:solidFill>
                  <a:schemeClr val="tx1">
                    <a:lumMod val="85000"/>
                    <a:lumOff val="15000"/>
                  </a:schemeClr>
                </a:solidFill>
                <a:latin typeface="Tahoma" pitchFamily="34" charset="0"/>
                <a:cs typeface="Tahoma" pitchFamily="34" charset="0"/>
              </a:rPr>
              <a:t> </a:t>
            </a:r>
            <a:r>
              <a:rPr lang="en-US" sz="2800" dirty="0" smtClean="0">
                <a:solidFill>
                  <a:schemeClr val="tx1">
                    <a:lumMod val="85000"/>
                    <a:lumOff val="15000"/>
                  </a:schemeClr>
                </a:solidFill>
                <a:latin typeface="Tahoma" pitchFamily="34" charset="0"/>
                <a:cs typeface="Tahoma" pitchFamily="34" charset="0"/>
              </a:rPr>
              <a:t>  Groups will be prepare a PowerPoint to present their designs.</a:t>
            </a:r>
            <a:endParaRPr lang="en-US" sz="2800" dirty="0">
              <a:solidFill>
                <a:schemeClr val="tx1">
                  <a:lumMod val="85000"/>
                  <a:lumOff val="15000"/>
                </a:schemeClr>
              </a:solidFill>
              <a:latin typeface="Tahoma" pitchFamily="34" charset="0"/>
              <a:cs typeface="Tahoma" pitchFamily="34" charset="0"/>
            </a:endParaRPr>
          </a:p>
          <a:p>
            <a:pPr lvl="0"/>
            <a:r>
              <a:rPr lang="en-US" sz="2800" b="1" dirty="0">
                <a:solidFill>
                  <a:schemeClr val="tx1">
                    <a:lumMod val="85000"/>
                    <a:lumOff val="15000"/>
                  </a:schemeClr>
                </a:solidFill>
                <a:latin typeface="Tahoma" pitchFamily="34" charset="0"/>
                <a:cs typeface="Tahoma" pitchFamily="34" charset="0"/>
              </a:rPr>
              <a:t> </a:t>
            </a:r>
            <a:r>
              <a:rPr lang="en-US" sz="2800" dirty="0">
                <a:solidFill>
                  <a:schemeClr val="tx1">
                    <a:lumMod val="85000"/>
                    <a:lumOff val="15000"/>
                  </a:schemeClr>
                </a:solidFill>
                <a:latin typeface="Tahoma" pitchFamily="34" charset="0"/>
                <a:cs typeface="Tahoma" pitchFamily="34" charset="0"/>
              </a:rPr>
              <a:t> </a:t>
            </a:r>
            <a:endParaRPr lang="en-US" sz="32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pic>
        <p:nvPicPr>
          <p:cNvPr id="1026" name="Picture 2" descr="C:\Users\Jessica Chin\Northeastern University PhD\2009 Fall Semester\IE 7315 - Human Factors Engineering\NEU Logo.jpg"/>
          <p:cNvPicPr>
            <a:picLocks noChangeAspect="1" noChangeArrowheads="1"/>
          </p:cNvPicPr>
          <p:nvPr/>
        </p:nvPicPr>
        <p:blipFill>
          <a:blip r:embed="rId4" cstate="print"/>
          <a:srcRect/>
          <a:stretch>
            <a:fillRect/>
          </a:stretch>
        </p:blipFill>
        <p:spPr bwMode="auto">
          <a:xfrm>
            <a:off x="2514600" y="11430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5" cstate="print"/>
          <a:srcRect/>
          <a:stretch>
            <a:fillRect/>
          </a:stretch>
        </p:blipFill>
        <p:spPr bwMode="auto">
          <a:xfrm>
            <a:off x="40538400" y="1981200"/>
            <a:ext cx="2296885" cy="1600200"/>
          </a:xfrm>
          <a:prstGeom prst="rect">
            <a:avLst/>
          </a:prstGeom>
          <a:noFill/>
        </p:spPr>
      </p:pic>
      <p:sp>
        <p:nvSpPr>
          <p:cNvPr id="22" name="AutoShape 269"/>
          <p:cNvSpPr>
            <a:spLocks noChangeArrowheads="1"/>
          </p:cNvSpPr>
          <p:nvPr/>
        </p:nvSpPr>
        <p:spPr bwMode="auto">
          <a:xfrm>
            <a:off x="917713" y="5203662"/>
            <a:ext cx="12801600" cy="5476021"/>
          </a:xfrm>
          <a:prstGeom prst="roundRect">
            <a:avLst>
              <a:gd name="adj" fmla="val 9984"/>
            </a:avLst>
          </a:prstGeom>
          <a:ln w="28575">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solidFill>
                <a:schemeClr val="tx1"/>
              </a:solidFill>
            </a:endParaRPr>
          </a:p>
        </p:txBody>
      </p:sp>
      <p:sp>
        <p:nvSpPr>
          <p:cNvPr id="21" name="Rectangle 3"/>
          <p:cNvSpPr>
            <a:spLocks noChangeArrowheads="1"/>
          </p:cNvSpPr>
          <p:nvPr/>
        </p:nvSpPr>
        <p:spPr bwMode="auto">
          <a:xfrm>
            <a:off x="838201" y="5649179"/>
            <a:ext cx="12881112" cy="4584988"/>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rPr>
              <a:t>GOALs </a:t>
            </a:r>
            <a:r>
              <a:rPr lang="en-US" sz="6000" b="1" cap="all" smtClean="0">
                <a:ln w="0"/>
                <a:gradFill flip="none" rotWithShape="1">
                  <a:gsLst>
                    <a:gs pos="0">
                      <a:srgbClr val="FF001B"/>
                    </a:gs>
                    <a:gs pos="100000">
                      <a:srgbClr val="930300"/>
                    </a:gs>
                  </a:gsLst>
                  <a:lin ang="0" scaled="1"/>
                  <a:tileRect/>
                </a:gradFill>
              </a:rPr>
              <a:t>and Objectives</a:t>
            </a:r>
            <a:endParaRPr lang="en-US" sz="6000" b="1" cap="all" dirty="0" smtClean="0">
              <a:ln w="0"/>
              <a:gradFill flip="none" rotWithShape="1">
                <a:gsLst>
                  <a:gs pos="0">
                    <a:srgbClr val="FF001B"/>
                  </a:gs>
                  <a:gs pos="100000">
                    <a:srgbClr val="930300"/>
                  </a:gs>
                </a:gsLst>
                <a:lin ang="0" scaled="1"/>
                <a:tileRect/>
              </a:gradFill>
            </a:endParaRPr>
          </a:p>
          <a:p>
            <a:pPr indent="-460375" algn="ctr" defTabSz="1514475">
              <a:spcBef>
                <a:spcPts val="0"/>
              </a:spcBef>
              <a:spcAft>
                <a:spcPts val="0"/>
              </a:spcAft>
            </a:pPr>
            <a:r>
              <a:rPr lang="en-US" sz="4800" b="1" dirty="0" smtClean="0">
                <a:latin typeface="+mn-lt"/>
              </a:rPr>
              <a:t>To </a:t>
            </a:r>
            <a:r>
              <a:rPr lang="en-US" sz="4800" b="1" dirty="0">
                <a:latin typeface="+mn-lt"/>
              </a:rPr>
              <a:t>use the EDP in physics lab activities. </a:t>
            </a:r>
            <a:r>
              <a:rPr lang="en-US" sz="4400" b="1" i="1" dirty="0" smtClean="0">
                <a:solidFill>
                  <a:srgbClr val="0070C0"/>
                </a:solidFill>
                <a:latin typeface="+mn-lt"/>
              </a:rPr>
              <a:t>Specifically, a momentum lab and a fluid dynamics lab will be based on the EDP. In addition to applying physics principles to final product design, students will also design lab procedures</a:t>
            </a:r>
            <a:r>
              <a:rPr lang="en-US" sz="4800" b="1" i="1" dirty="0" smtClean="0">
                <a:solidFill>
                  <a:srgbClr val="0070C0"/>
                </a:solidFill>
                <a:latin typeface="+mn-lt"/>
              </a:rPr>
              <a:t>.</a:t>
            </a:r>
            <a:endParaRPr lang="en-US" sz="4800" b="1" dirty="0" smtClean="0">
              <a:solidFill>
                <a:srgbClr val="0070C0"/>
              </a:solidFill>
              <a:latin typeface="+mn-lt"/>
            </a:endParaRPr>
          </a:p>
        </p:txBody>
      </p:sp>
      <p:sp>
        <p:nvSpPr>
          <p:cNvPr id="13388" name="Rectangle 4"/>
          <p:cNvSpPr>
            <a:spLocks noChangeArrowheads="1"/>
          </p:cNvSpPr>
          <p:nvPr/>
        </p:nvSpPr>
        <p:spPr bwMode="auto">
          <a:xfrm>
            <a:off x="6351587" y="829297"/>
            <a:ext cx="32766000" cy="2954655"/>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115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RE-ENGINEERING PHYSICS LABS</a:t>
            </a:r>
            <a:endParaRPr lang="en-US" sz="11500" b="1" spc="50" dirty="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5400" b="1" spc="50" dirty="0" smtClean="0">
                <a:ln w="11430"/>
                <a:solidFill>
                  <a:schemeClr val="tx1">
                    <a:lumMod val="85000"/>
                    <a:lumOff val="15000"/>
                  </a:schemeClr>
                </a:solidFill>
                <a:effectLst>
                  <a:outerShdw blurRad="76200" dist="50800" dir="5400000" algn="tl" rotWithShape="0">
                    <a:srgbClr val="000000">
                      <a:alpha val="65000"/>
                    </a:srgbClr>
                  </a:outerShdw>
                </a:effectLst>
                <a:latin typeface="+mj-lt"/>
              </a:rPr>
              <a:t>ANN KAISER       LA SALLE ACADEMY      PROVIDENCE RI</a:t>
            </a:r>
            <a:endParaRPr lang="en-US" sz="5400" b="1" spc="50" dirty="0">
              <a:ln w="11430"/>
              <a:solidFill>
                <a:schemeClr val="tx1">
                  <a:lumMod val="85000"/>
                  <a:lumOff val="15000"/>
                </a:schemeClr>
              </a:solidFill>
              <a:effectLst>
                <a:outerShdw blurRad="76200" dist="50800" dir="5400000" algn="tl" rotWithShape="0">
                  <a:srgbClr val="000000">
                    <a:alpha val="65000"/>
                  </a:srgbClr>
                </a:outerShdw>
              </a:effectLst>
              <a:latin typeface="+mj-lt"/>
            </a:endParaRPr>
          </a:p>
        </p:txBody>
      </p:sp>
      <p:sp>
        <p:nvSpPr>
          <p:cNvPr id="73" name="Rectangle 3"/>
          <p:cNvSpPr>
            <a:spLocks noChangeArrowheads="1"/>
          </p:cNvSpPr>
          <p:nvPr/>
        </p:nvSpPr>
        <p:spPr bwMode="auto">
          <a:xfrm>
            <a:off x="1106557" y="10712813"/>
            <a:ext cx="12344400" cy="20281593"/>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err="1" smtClean="0">
                <a:ln w="0"/>
                <a:gradFill flip="none" rotWithShape="1">
                  <a:gsLst>
                    <a:gs pos="0">
                      <a:srgbClr val="FF001B"/>
                    </a:gs>
                    <a:gs pos="100000">
                      <a:srgbClr val="930300"/>
                    </a:gs>
                  </a:gsLst>
                  <a:lin ang="0" scaled="1"/>
                  <a:tileRect/>
                </a:gradFill>
                <a:effectLst/>
              </a:rPr>
              <a:t>CONTEnT</a:t>
            </a:r>
            <a:endParaRPr lang="en-US" sz="6000" b="1" cap="all" dirty="0" smtClean="0">
              <a:ln w="0"/>
              <a:gradFill flip="none" rotWithShape="1">
                <a:gsLst>
                  <a:gs pos="0">
                    <a:srgbClr val="FF001B"/>
                  </a:gs>
                  <a:gs pos="100000">
                    <a:srgbClr val="930300"/>
                  </a:gs>
                </a:gsLst>
                <a:lin ang="0" scaled="1"/>
                <a:tileRect/>
              </a:gradFill>
              <a:effectLst/>
            </a:endParaRPr>
          </a:p>
          <a:p>
            <a:pPr indent="-460375" algn="ctr" defTabSz="1514475">
              <a:spcBef>
                <a:spcPts val="0"/>
              </a:spcBef>
              <a:spcAft>
                <a:spcPts val="0"/>
              </a:spcAft>
            </a:pPr>
            <a:r>
              <a:rPr lang="en-US" sz="4000" b="1" cap="all" dirty="0" smtClean="0">
                <a:ln w="0"/>
              </a:rPr>
              <a:t>Specific projects are as follows</a:t>
            </a:r>
            <a:endParaRPr lang="en-US" sz="4000" b="1" cap="all" dirty="0" smtClean="0">
              <a:ln w="0"/>
              <a:effectLst/>
            </a:endParaRPr>
          </a:p>
          <a:p>
            <a:pPr indent="-460375" defTabSz="1514475">
              <a:spcBef>
                <a:spcPts val="0"/>
              </a:spcBef>
              <a:spcAft>
                <a:spcPts val="0"/>
              </a:spcAft>
            </a:pPr>
            <a:endParaRPr lang="en-US" sz="6000" b="1" cap="all" dirty="0">
              <a:ln w="0"/>
              <a:gradFill flip="none" rotWithShape="1">
                <a:gsLst>
                  <a:gs pos="0">
                    <a:srgbClr val="FF001B"/>
                  </a:gs>
                  <a:gs pos="100000">
                    <a:srgbClr val="930300"/>
                  </a:gs>
                </a:gsLst>
                <a:lin ang="0" scaled="1"/>
                <a:tileRect/>
              </a:gradFill>
            </a:endParaRPr>
          </a:p>
          <a:p>
            <a:pPr indent="-460375" defTabSz="1514475">
              <a:spcBef>
                <a:spcPts val="0"/>
              </a:spcBef>
              <a:spcAft>
                <a:spcPts val="0"/>
              </a:spcAft>
            </a:pPr>
            <a:r>
              <a:rPr lang="en-US" sz="4000" b="1" cap="all" dirty="0" smtClean="0">
                <a:ln w="0"/>
                <a:solidFill>
                  <a:srgbClr val="FF0000"/>
                </a:solidFill>
              </a:rPr>
              <a:t>1.CRUMPLE ZONE DESIGN </a:t>
            </a:r>
          </a:p>
          <a:p>
            <a:pPr marL="111125" indent="-571500" defTabSz="1514475">
              <a:spcBef>
                <a:spcPts val="0"/>
              </a:spcBef>
              <a:spcAft>
                <a:spcPts val="0"/>
              </a:spcAft>
              <a:buFont typeface="Wingdings" pitchFamily="2" charset="2"/>
              <a:buChar char="§"/>
            </a:pPr>
            <a:r>
              <a:rPr lang="en-US" sz="3200" b="1" dirty="0" smtClean="0">
                <a:solidFill>
                  <a:schemeClr val="tx1">
                    <a:lumMod val="85000"/>
                    <a:lumOff val="15000"/>
                  </a:schemeClr>
                </a:solidFill>
              </a:rPr>
              <a:t>Student</a:t>
            </a:r>
            <a:r>
              <a:rPr lang="en-US" sz="3200" b="1" i="1" dirty="0" smtClean="0">
                <a:solidFill>
                  <a:schemeClr val="tx1">
                    <a:lumMod val="85000"/>
                    <a:lumOff val="15000"/>
                  </a:schemeClr>
                </a:solidFill>
              </a:rPr>
              <a:t> understanding of impulse-momentum will be enhanced by applying the Engineering Design Process to automotive safety issues. </a:t>
            </a:r>
          </a:p>
          <a:p>
            <a:pPr marL="111125" indent="-571500" defTabSz="1514475">
              <a:spcBef>
                <a:spcPts val="0"/>
              </a:spcBef>
              <a:spcAft>
                <a:spcPts val="0"/>
              </a:spcAft>
              <a:buFont typeface="Wingdings" pitchFamily="2" charset="2"/>
              <a:buChar char="§"/>
            </a:pPr>
            <a:r>
              <a:rPr lang="x-none" sz="3200" b="1" i="1" smtClean="0">
                <a:solidFill>
                  <a:schemeClr val="tx1">
                    <a:lumMod val="85000"/>
                    <a:lumOff val="15000"/>
                  </a:schemeClr>
                </a:solidFill>
              </a:rPr>
              <a:t>This </a:t>
            </a:r>
            <a:r>
              <a:rPr lang="x-none" sz="3200" b="1" i="1">
                <a:solidFill>
                  <a:schemeClr val="tx1">
                    <a:lumMod val="85000"/>
                    <a:lumOff val="15000"/>
                  </a:schemeClr>
                </a:solidFill>
              </a:rPr>
              <a:t>project will involve researching crumple zone design in order to determine criteria for optimum safety. Students will then choose three crumple zone designs to fabricate from materials supplied by the instructor. </a:t>
            </a:r>
            <a:endParaRPr lang="en-US" sz="3200" b="1" i="1" dirty="0">
              <a:solidFill>
                <a:schemeClr val="tx1">
                  <a:lumMod val="85000"/>
                  <a:lumOff val="15000"/>
                </a:schemeClr>
              </a:solidFill>
            </a:endParaRPr>
          </a:p>
          <a:p>
            <a:pPr marL="457200" indent="-457200" defTabSz="1514475">
              <a:spcBef>
                <a:spcPts val="0"/>
              </a:spcBef>
              <a:spcAft>
                <a:spcPts val="0"/>
              </a:spcAft>
              <a:buFont typeface="Wingdings" pitchFamily="2" charset="2"/>
              <a:buChar char="§"/>
            </a:pPr>
            <a:r>
              <a:rPr lang="en-US" sz="3200" b="1" i="1" dirty="0" smtClean="0">
                <a:solidFill>
                  <a:schemeClr val="tx1">
                    <a:lumMod val="85000"/>
                    <a:lumOff val="15000"/>
                  </a:schemeClr>
                </a:solidFill>
              </a:rPr>
              <a:t>Students will design 3 crumple zones to test </a:t>
            </a:r>
            <a:r>
              <a:rPr lang="x-none" sz="3200" b="1" i="1" smtClean="0">
                <a:solidFill>
                  <a:schemeClr val="tx1">
                    <a:lumMod val="85000"/>
                    <a:lumOff val="15000"/>
                  </a:schemeClr>
                </a:solidFill>
              </a:rPr>
              <a:t> </a:t>
            </a:r>
            <a:r>
              <a:rPr lang="x-none" sz="3200" b="1" i="1">
                <a:solidFill>
                  <a:schemeClr val="tx1">
                    <a:lumMod val="85000"/>
                    <a:lumOff val="15000"/>
                  </a:schemeClr>
                </a:solidFill>
              </a:rPr>
              <a:t>using </a:t>
            </a:r>
            <a:r>
              <a:rPr lang="en-US" sz="3200" b="1" i="1" dirty="0" smtClean="0">
                <a:solidFill>
                  <a:schemeClr val="tx1">
                    <a:lumMod val="85000"/>
                    <a:lumOff val="15000"/>
                  </a:schemeClr>
                </a:solidFill>
              </a:rPr>
              <a:t>d</a:t>
            </a:r>
            <a:r>
              <a:rPr lang="x-none" sz="3200" b="1" i="1" smtClean="0">
                <a:solidFill>
                  <a:schemeClr val="tx1">
                    <a:lumMod val="85000"/>
                    <a:lumOff val="15000"/>
                  </a:schemeClr>
                </a:solidFill>
              </a:rPr>
              <a:t>ynamics </a:t>
            </a:r>
            <a:r>
              <a:rPr lang="x-none" sz="3200" b="1" i="1">
                <a:solidFill>
                  <a:schemeClr val="tx1">
                    <a:lumMod val="85000"/>
                    <a:lumOff val="15000"/>
                  </a:schemeClr>
                </a:solidFill>
              </a:rPr>
              <a:t>carts and Vernier probeware (force sensors, wireless dynamics sensors, accelerometers and motion detectors) to plot force versus time graphs. </a:t>
            </a:r>
            <a:endParaRPr lang="en-US" sz="3200" b="1" i="1" dirty="0" smtClean="0">
              <a:solidFill>
                <a:schemeClr val="tx1">
                  <a:lumMod val="85000"/>
                  <a:lumOff val="15000"/>
                </a:schemeClr>
              </a:solidFill>
            </a:endParaRPr>
          </a:p>
          <a:p>
            <a:pPr marL="111125" indent="-571500" defTabSz="1514475">
              <a:spcBef>
                <a:spcPts val="0"/>
              </a:spcBef>
              <a:spcAft>
                <a:spcPts val="0"/>
              </a:spcAft>
              <a:buFont typeface="Wingdings" pitchFamily="2" charset="2"/>
              <a:buChar char="§"/>
            </a:pPr>
            <a:r>
              <a:rPr lang="en-US" sz="3200" b="1" i="1" dirty="0" smtClean="0">
                <a:solidFill>
                  <a:schemeClr val="tx1">
                    <a:lumMod val="85000"/>
                    <a:lumOff val="15000"/>
                  </a:schemeClr>
                </a:solidFill>
              </a:rPr>
              <a:t>An opportunity for modification and optimization based on test results will be provided.</a:t>
            </a:r>
          </a:p>
          <a:p>
            <a:pPr marL="111125" indent="-571500" defTabSz="1514475">
              <a:spcBef>
                <a:spcPts val="0"/>
              </a:spcBef>
              <a:spcAft>
                <a:spcPts val="0"/>
              </a:spcAft>
              <a:buFont typeface="Wingdings" pitchFamily="2" charset="2"/>
              <a:buChar char="§"/>
            </a:pPr>
            <a:endParaRPr lang="en-US" sz="3200" b="1" i="1" dirty="0">
              <a:solidFill>
                <a:schemeClr val="tx1">
                  <a:lumMod val="85000"/>
                  <a:lumOff val="15000"/>
                </a:schemeClr>
              </a:solidFill>
            </a:endParaRPr>
          </a:p>
          <a:p>
            <a:pPr marL="111125" indent="-571500" defTabSz="1514475">
              <a:spcBef>
                <a:spcPts val="0"/>
              </a:spcBef>
              <a:spcAft>
                <a:spcPts val="0"/>
              </a:spcAft>
              <a:buFont typeface="Wingdings" pitchFamily="2" charset="2"/>
              <a:buChar char="§"/>
            </a:pPr>
            <a:endParaRPr lang="en-US" sz="3200" b="1" i="1" dirty="0" smtClean="0">
              <a:solidFill>
                <a:schemeClr val="tx1">
                  <a:lumMod val="85000"/>
                  <a:lumOff val="15000"/>
                </a:schemeClr>
              </a:solidFill>
            </a:endParaRPr>
          </a:p>
          <a:p>
            <a:pPr defTabSz="1514475">
              <a:spcBef>
                <a:spcPts val="0"/>
              </a:spcBef>
              <a:spcAft>
                <a:spcPts val="0"/>
              </a:spcAft>
            </a:pPr>
            <a:endParaRPr lang="en-US" sz="3200" b="1" i="1" dirty="0">
              <a:solidFill>
                <a:schemeClr val="tx1">
                  <a:lumMod val="85000"/>
                  <a:lumOff val="15000"/>
                </a:schemeClr>
              </a:solidFill>
            </a:endParaRPr>
          </a:p>
          <a:p>
            <a:pPr defTabSz="1514475">
              <a:spcBef>
                <a:spcPts val="0"/>
              </a:spcBef>
              <a:spcAft>
                <a:spcPts val="0"/>
              </a:spcAft>
            </a:pPr>
            <a:endParaRPr lang="en-US" sz="3200" b="1" i="1" dirty="0" smtClean="0">
              <a:solidFill>
                <a:schemeClr val="tx1">
                  <a:lumMod val="85000"/>
                  <a:lumOff val="15000"/>
                </a:schemeClr>
              </a:solidFill>
            </a:endParaRPr>
          </a:p>
          <a:p>
            <a:pPr indent="-460375" defTabSz="1514475">
              <a:spcBef>
                <a:spcPts val="0"/>
              </a:spcBef>
              <a:spcAft>
                <a:spcPts val="0"/>
              </a:spcAft>
            </a:pPr>
            <a:endParaRPr lang="en-US" sz="4400" b="1" dirty="0" smtClean="0">
              <a:solidFill>
                <a:schemeClr val="tx1">
                  <a:lumMod val="85000"/>
                  <a:lumOff val="15000"/>
                </a:schemeClr>
              </a:solidFill>
            </a:endParaRPr>
          </a:p>
          <a:p>
            <a:pPr indent="-460375" defTabSz="1514475">
              <a:spcBef>
                <a:spcPts val="0"/>
              </a:spcBef>
              <a:spcAft>
                <a:spcPts val="0"/>
              </a:spcAft>
            </a:pPr>
            <a:r>
              <a:rPr lang="en-US" sz="4400" b="1" dirty="0" smtClean="0">
                <a:solidFill>
                  <a:srgbClr val="FF0000"/>
                </a:solidFill>
              </a:rPr>
              <a:t>2. MOUSETRAP BOATS</a:t>
            </a:r>
          </a:p>
          <a:p>
            <a:pPr indent="-460375" defTabSz="1514475">
              <a:spcBef>
                <a:spcPts val="0"/>
              </a:spcBef>
              <a:spcAft>
                <a:spcPts val="0"/>
              </a:spcAft>
              <a:buFont typeface="Wingdings" pitchFamily="2" charset="2"/>
              <a:buChar char="§"/>
            </a:pPr>
            <a:r>
              <a:rPr lang="en-US" sz="3200" b="1" i="1" dirty="0"/>
              <a:t>This project will involve researching hull design in order to minimize resistance and maximize stability for enhanced speed through the water. </a:t>
            </a:r>
            <a:endParaRPr lang="en-US" sz="3200" b="1" i="1" dirty="0" smtClean="0"/>
          </a:p>
          <a:p>
            <a:pPr indent="-460375" defTabSz="1514475">
              <a:spcBef>
                <a:spcPts val="0"/>
              </a:spcBef>
              <a:spcAft>
                <a:spcPts val="0"/>
              </a:spcAft>
              <a:buFont typeface="Wingdings" pitchFamily="2" charset="2"/>
              <a:buChar char="§"/>
            </a:pPr>
            <a:r>
              <a:rPr lang="en-US" sz="3200" b="1" i="1" dirty="0" smtClean="0"/>
              <a:t>Unpowered prototype hulls </a:t>
            </a:r>
            <a:r>
              <a:rPr lang="en-US" sz="3200" b="1" i="1" dirty="0"/>
              <a:t>will be </a:t>
            </a:r>
            <a:r>
              <a:rPr lang="en-US" sz="3200" b="1" i="1" dirty="0" smtClean="0"/>
              <a:t>tested using </a:t>
            </a:r>
            <a:r>
              <a:rPr lang="en-US" sz="3200" b="1" i="1" dirty="0"/>
              <a:t>a method </a:t>
            </a:r>
            <a:r>
              <a:rPr lang="en-US" sz="3200" b="1" i="1" dirty="0" smtClean="0"/>
              <a:t> designed by the group</a:t>
            </a:r>
          </a:p>
          <a:p>
            <a:pPr indent="-460375" defTabSz="1514475">
              <a:spcBef>
                <a:spcPts val="0"/>
              </a:spcBef>
              <a:spcAft>
                <a:spcPts val="0"/>
              </a:spcAft>
              <a:buFont typeface="Wingdings" pitchFamily="2" charset="2"/>
              <a:buChar char="§"/>
            </a:pPr>
            <a:r>
              <a:rPr lang="en-US" sz="3200" b="1" i="1" dirty="0" smtClean="0"/>
              <a:t>A mousetrap will be attached d to the best hull, using a power train designed by the group.</a:t>
            </a:r>
          </a:p>
          <a:p>
            <a:pPr indent="-460375" defTabSz="1514475">
              <a:spcBef>
                <a:spcPts val="0"/>
              </a:spcBef>
              <a:spcAft>
                <a:spcPts val="0"/>
              </a:spcAft>
              <a:buFont typeface="Wingdings" pitchFamily="2" charset="2"/>
              <a:buChar char="§"/>
            </a:pPr>
            <a:r>
              <a:rPr lang="en-US" sz="3200" b="1" i="1" dirty="0" smtClean="0"/>
              <a:t>Powered </a:t>
            </a:r>
            <a:r>
              <a:rPr lang="en-US" sz="3200" b="1" i="1" dirty="0"/>
              <a:t>vessels will be tested in troughs designed from rain gutters. Boats will be videotaped and motion detectors will be used to measure velocity and acceleration. </a:t>
            </a:r>
            <a:endParaRPr lang="en-US" sz="3200" b="1" i="1" dirty="0" smtClean="0"/>
          </a:p>
          <a:p>
            <a:pPr indent="-460375" defTabSz="1514475">
              <a:spcBef>
                <a:spcPts val="0"/>
              </a:spcBef>
              <a:spcAft>
                <a:spcPts val="0"/>
              </a:spcAft>
              <a:buFont typeface="Wingdings" pitchFamily="2" charset="2"/>
              <a:buChar char="§"/>
            </a:pPr>
            <a:r>
              <a:rPr lang="en-US" sz="3200" b="1" i="1" dirty="0" smtClean="0"/>
              <a:t>Students </a:t>
            </a:r>
            <a:r>
              <a:rPr lang="en-US" sz="3200" b="1" i="1" dirty="0"/>
              <a:t>will have an opportunity to make minor modifications based on test results and re-test. </a:t>
            </a:r>
            <a:endParaRPr lang="en-US" sz="3200" b="1" i="1" dirty="0" smtClean="0"/>
          </a:p>
          <a:p>
            <a:pPr indent="-460375" defTabSz="1514475">
              <a:spcBef>
                <a:spcPts val="0"/>
              </a:spcBef>
              <a:spcAft>
                <a:spcPts val="0"/>
              </a:spcAft>
              <a:buFont typeface="Wingdings" pitchFamily="2" charset="2"/>
              <a:buChar char="§"/>
            </a:pPr>
            <a:r>
              <a:rPr lang="en-US" sz="3200" b="1" i="1" dirty="0" smtClean="0"/>
              <a:t>Experts </a:t>
            </a:r>
            <a:r>
              <a:rPr lang="en-US" sz="3200" b="1" i="1" dirty="0"/>
              <a:t>from the extensive boat manufacturing industry in our area will be enlisted to meet with students. </a:t>
            </a:r>
            <a:endParaRPr lang="en-US" sz="3200" b="1" dirty="0" smtClean="0">
              <a:solidFill>
                <a:srgbClr val="FF0000"/>
              </a:solidFill>
            </a:endParaRPr>
          </a:p>
          <a:p>
            <a:pPr algn="just" defTabSz="1514475">
              <a:spcBef>
                <a:spcPts val="0"/>
              </a:spcBef>
              <a:spcAft>
                <a:spcPts val="0"/>
              </a:spcAft>
            </a:pPr>
            <a:endParaRPr lang="en-US" sz="2800" dirty="0" smtClean="0">
              <a:solidFill>
                <a:srgbClr val="000000"/>
              </a:solidFill>
            </a:endParaRPr>
          </a:p>
        </p:txBody>
      </p:sp>
      <p:sp>
        <p:nvSpPr>
          <p:cNvPr id="74" name="Rectangle 3"/>
          <p:cNvSpPr>
            <a:spLocks noChangeArrowheads="1"/>
          </p:cNvSpPr>
          <p:nvPr/>
        </p:nvSpPr>
        <p:spPr bwMode="auto">
          <a:xfrm>
            <a:off x="29373973" y="23148396"/>
            <a:ext cx="12344400" cy="4000213"/>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outerShdw blurRad="38100" dist="38100" dir="2700000" algn="tl">
                    <a:srgbClr val="000000">
                      <a:alpha val="43137"/>
                    </a:srgbClr>
                  </a:outerShdw>
                </a:effectLst>
              </a:rPr>
              <a:t>EXTENSIONS</a:t>
            </a:r>
          </a:p>
          <a:p>
            <a:pPr indent="-460375" algn="ctr"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defTabSz="1514475">
              <a:spcBef>
                <a:spcPts val="0"/>
              </a:spcBef>
              <a:spcAft>
                <a:spcPts val="0"/>
              </a:spcAft>
            </a:pPr>
            <a:r>
              <a:rPr lang="en-US" sz="4000" b="1" dirty="0" smtClean="0">
                <a:solidFill>
                  <a:schemeClr val="tx1">
                    <a:lumMod val="85000"/>
                    <a:lumOff val="15000"/>
                  </a:schemeClr>
                </a:solidFill>
              </a:rPr>
              <a:t>Use of CAD for design.</a:t>
            </a:r>
          </a:p>
          <a:p>
            <a:pPr algn="just" defTabSz="1514475">
              <a:spcBef>
                <a:spcPts val="0"/>
              </a:spcBef>
              <a:spcAft>
                <a:spcPts val="0"/>
              </a:spcAft>
            </a:pPr>
            <a:r>
              <a:rPr lang="en-US" sz="4000" b="1" dirty="0" smtClean="0">
                <a:solidFill>
                  <a:schemeClr val="tx1">
                    <a:lumMod val="85000"/>
                    <a:lumOff val="15000"/>
                  </a:schemeClr>
                </a:solidFill>
              </a:rPr>
              <a:t>Use of Finite Element Analysis</a:t>
            </a:r>
          </a:p>
          <a:p>
            <a:pPr algn="just" defTabSz="1514475">
              <a:spcBef>
                <a:spcPts val="0"/>
              </a:spcBef>
              <a:spcAft>
                <a:spcPts val="0"/>
              </a:spcAft>
            </a:pPr>
            <a:r>
              <a:rPr lang="en-US" sz="4000" b="1" dirty="0" smtClean="0">
                <a:solidFill>
                  <a:schemeClr val="tx1">
                    <a:lumMod val="85000"/>
                    <a:lumOff val="15000"/>
                  </a:schemeClr>
                </a:solidFill>
              </a:rPr>
              <a:t>Foil and </a:t>
            </a:r>
            <a:r>
              <a:rPr lang="en-US" sz="4000" b="1" dirty="0">
                <a:solidFill>
                  <a:schemeClr val="tx1">
                    <a:lumMod val="85000"/>
                    <a:lumOff val="15000"/>
                  </a:schemeClr>
                </a:solidFill>
              </a:rPr>
              <a:t>w</a:t>
            </a:r>
            <a:r>
              <a:rPr lang="en-US" sz="4000" b="1" dirty="0" smtClean="0">
                <a:solidFill>
                  <a:schemeClr val="tx1">
                    <a:lumMod val="85000"/>
                    <a:lumOff val="15000"/>
                  </a:schemeClr>
                </a:solidFill>
              </a:rPr>
              <a:t>ing design</a:t>
            </a:r>
          </a:p>
          <a:p>
            <a:pPr algn="just" defTabSz="1514475">
              <a:spcBef>
                <a:spcPts val="0"/>
              </a:spcBef>
              <a:spcAft>
                <a:spcPts val="0"/>
              </a:spcAft>
            </a:pPr>
            <a:r>
              <a:rPr lang="en-US" sz="4000" b="1" dirty="0" smtClean="0">
                <a:solidFill>
                  <a:schemeClr val="tx1">
                    <a:lumMod val="85000"/>
                    <a:lumOff val="15000"/>
                  </a:schemeClr>
                </a:solidFill>
              </a:rPr>
              <a:t>Additional aspects of automotive safety.</a:t>
            </a:r>
          </a:p>
        </p:txBody>
      </p:sp>
      <p:sp>
        <p:nvSpPr>
          <p:cNvPr id="76" name="Rectangle 3"/>
          <p:cNvSpPr>
            <a:spLocks noChangeArrowheads="1"/>
          </p:cNvSpPr>
          <p:nvPr/>
        </p:nvSpPr>
        <p:spPr bwMode="auto">
          <a:xfrm>
            <a:off x="29718000" y="6019800"/>
            <a:ext cx="13030200" cy="18727321"/>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STUDENT OUTCOMES</a:t>
            </a:r>
            <a:endParaRPr lang="en-US" sz="2800" dirty="0" smtClean="0">
              <a:solidFill>
                <a:srgbClr val="000000"/>
              </a:solidFill>
            </a:endParaRPr>
          </a:p>
          <a:p>
            <a:pPr algn="ctr"/>
            <a:endParaRPr lang="en-US" sz="6000" b="1" cap="all" dirty="0" smtClean="0">
              <a:ln w="0"/>
              <a:gradFill flip="none" rotWithShape="1">
                <a:gsLst>
                  <a:gs pos="0">
                    <a:srgbClr val="FF001B"/>
                  </a:gs>
                  <a:gs pos="100000">
                    <a:srgbClr val="930300"/>
                  </a:gs>
                </a:gsLst>
                <a:lin ang="0" scaled="1"/>
                <a:tileRect/>
              </a:gradFill>
              <a:effectLst/>
            </a:endParaRPr>
          </a:p>
          <a:p>
            <a:r>
              <a:rPr lang="en-US" sz="6000" b="1" i="1" dirty="0" smtClean="0"/>
              <a:t>Content</a:t>
            </a:r>
          </a:p>
          <a:p>
            <a:pPr marL="857250" indent="-857250">
              <a:buFont typeface="Wingdings" pitchFamily="2" charset="2"/>
              <a:buChar char="Ø"/>
            </a:pPr>
            <a:r>
              <a:rPr lang="en-US" sz="3600" b="1" i="1" dirty="0">
                <a:solidFill>
                  <a:srgbClr val="0000FF"/>
                </a:solidFill>
              </a:rPr>
              <a:t>A</a:t>
            </a:r>
            <a:r>
              <a:rPr lang="en-US" sz="3600" b="1" i="1" dirty="0" smtClean="0">
                <a:solidFill>
                  <a:srgbClr val="0000FF"/>
                </a:solidFill>
              </a:rPr>
              <a:t>pplication </a:t>
            </a:r>
            <a:r>
              <a:rPr lang="en-US" sz="3600" b="1" i="1" dirty="0">
                <a:solidFill>
                  <a:srgbClr val="0000FF"/>
                </a:solidFill>
              </a:rPr>
              <a:t>of the Engineering Design </a:t>
            </a:r>
            <a:r>
              <a:rPr lang="en-US" sz="3600" b="1" i="1" dirty="0" smtClean="0">
                <a:solidFill>
                  <a:srgbClr val="0000FF"/>
                </a:solidFill>
              </a:rPr>
              <a:t>Process</a:t>
            </a:r>
          </a:p>
          <a:p>
            <a:pPr marL="857250" indent="-857250">
              <a:buFont typeface="Wingdings" pitchFamily="2" charset="2"/>
              <a:buChar char="Ø"/>
            </a:pPr>
            <a:r>
              <a:rPr lang="en-US" sz="3600" b="1" i="1" dirty="0" smtClean="0">
                <a:solidFill>
                  <a:srgbClr val="0000FF"/>
                </a:solidFill>
              </a:rPr>
              <a:t>Application of fundamental physics concepts to product design</a:t>
            </a:r>
            <a:endParaRPr lang="en-US" sz="3600" b="1" dirty="0" smtClean="0">
              <a:solidFill>
                <a:srgbClr val="0000FF"/>
              </a:solidFill>
            </a:endParaRPr>
          </a:p>
          <a:p>
            <a:pPr marL="857250" indent="-857250">
              <a:buFont typeface="Wingdings" pitchFamily="2" charset="2"/>
              <a:buChar char="Ø"/>
            </a:pPr>
            <a:r>
              <a:rPr lang="en-US" sz="3600" b="1" i="1" dirty="0" smtClean="0">
                <a:solidFill>
                  <a:srgbClr val="0000FF"/>
                </a:solidFill>
              </a:rPr>
              <a:t>Concept </a:t>
            </a:r>
            <a:r>
              <a:rPr lang="en-US" sz="3600" b="1" i="1" dirty="0">
                <a:solidFill>
                  <a:srgbClr val="0000FF"/>
                </a:solidFill>
              </a:rPr>
              <a:t>of momentum in two body </a:t>
            </a:r>
            <a:r>
              <a:rPr lang="en-US" sz="3600" b="1" i="1" dirty="0" smtClean="0">
                <a:solidFill>
                  <a:srgbClr val="0000FF"/>
                </a:solidFill>
              </a:rPr>
              <a:t>system </a:t>
            </a:r>
            <a:r>
              <a:rPr lang="en-US" sz="3600" b="1" i="1" dirty="0">
                <a:solidFill>
                  <a:srgbClr val="0000FF"/>
                </a:solidFill>
              </a:rPr>
              <a:t>analysis</a:t>
            </a:r>
            <a:endParaRPr lang="en-US" sz="3600" b="1" dirty="0">
              <a:solidFill>
                <a:srgbClr val="0000FF"/>
              </a:solidFill>
            </a:endParaRPr>
          </a:p>
          <a:p>
            <a:pPr marL="857250" indent="-857250">
              <a:buFont typeface="Wingdings" pitchFamily="2" charset="2"/>
              <a:buChar char="Ø"/>
            </a:pPr>
            <a:r>
              <a:rPr lang="en-US" sz="3600" b="1" i="1" dirty="0" smtClean="0">
                <a:solidFill>
                  <a:srgbClr val="0000FF"/>
                </a:solidFill>
              </a:rPr>
              <a:t>Effect </a:t>
            </a:r>
            <a:r>
              <a:rPr lang="en-US" sz="3600" b="1" i="1" dirty="0">
                <a:solidFill>
                  <a:srgbClr val="0000FF"/>
                </a:solidFill>
              </a:rPr>
              <a:t>of variables in the </a:t>
            </a:r>
            <a:r>
              <a:rPr lang="en-US" sz="3600" b="1" i="1" dirty="0" smtClean="0">
                <a:solidFill>
                  <a:srgbClr val="0000FF"/>
                </a:solidFill>
              </a:rPr>
              <a:t>impulse-momentum equation</a:t>
            </a:r>
          </a:p>
          <a:p>
            <a:pPr marL="857250" indent="-857250">
              <a:buFont typeface="Wingdings" pitchFamily="2" charset="2"/>
              <a:buChar char="Ø"/>
            </a:pPr>
            <a:r>
              <a:rPr lang="en-US" sz="3600" b="1" i="1" dirty="0" smtClean="0">
                <a:solidFill>
                  <a:srgbClr val="0000FF"/>
                </a:solidFill>
              </a:rPr>
              <a:t>Clarification of the principles and factors affecting fluid flow</a:t>
            </a:r>
          </a:p>
          <a:p>
            <a:pPr marL="857250" indent="-857250">
              <a:buFont typeface="Wingdings" pitchFamily="2" charset="2"/>
              <a:buChar char="Ø"/>
            </a:pPr>
            <a:r>
              <a:rPr lang="en-US" sz="3600" b="1" i="1" dirty="0" smtClean="0">
                <a:solidFill>
                  <a:srgbClr val="0000FF"/>
                </a:solidFill>
              </a:rPr>
              <a:t>Potential–kinetic energy  transfers</a:t>
            </a:r>
            <a:endParaRPr lang="en-US" sz="3600" b="1" dirty="0">
              <a:solidFill>
                <a:srgbClr val="0000FF"/>
              </a:solidFill>
            </a:endParaRPr>
          </a:p>
          <a:p>
            <a:pPr marL="857250" indent="-857250">
              <a:buFont typeface="Wingdings" pitchFamily="2" charset="2"/>
              <a:buChar char="Ø"/>
            </a:pPr>
            <a:r>
              <a:rPr lang="en-US" sz="3600" b="1" i="1" dirty="0" smtClean="0">
                <a:solidFill>
                  <a:srgbClr val="0000FF"/>
                </a:solidFill>
              </a:rPr>
              <a:t>Use </a:t>
            </a:r>
            <a:r>
              <a:rPr lang="en-US" sz="3600" b="1" i="1" dirty="0">
                <a:solidFill>
                  <a:srgbClr val="0000FF"/>
                </a:solidFill>
              </a:rPr>
              <a:t>of material choice and geometry </a:t>
            </a:r>
            <a:r>
              <a:rPr lang="en-US" sz="3600" b="1" i="1" dirty="0" smtClean="0">
                <a:solidFill>
                  <a:srgbClr val="0000FF"/>
                </a:solidFill>
              </a:rPr>
              <a:t>in design</a:t>
            </a:r>
            <a:endParaRPr lang="en-US" sz="3600" b="1" dirty="0">
              <a:solidFill>
                <a:srgbClr val="0000FF"/>
              </a:solidFill>
            </a:endParaRPr>
          </a:p>
          <a:p>
            <a:r>
              <a:rPr lang="en-US" sz="4800" i="1" dirty="0">
                <a:solidFill>
                  <a:srgbClr val="0000FF"/>
                </a:solidFill>
              </a:rPr>
              <a:t> </a:t>
            </a:r>
            <a:endParaRPr lang="en-US" sz="6000" b="1" i="1" dirty="0" smtClean="0"/>
          </a:p>
          <a:p>
            <a:r>
              <a:rPr lang="en-US" sz="6000" b="1" i="1" dirty="0" smtClean="0"/>
              <a:t>Skills</a:t>
            </a:r>
            <a:endParaRPr lang="en-US" sz="6000" dirty="0"/>
          </a:p>
          <a:p>
            <a:pPr marL="857250" indent="-857250">
              <a:buFont typeface="Wingdings" pitchFamily="2" charset="2"/>
              <a:buChar char="Ø"/>
            </a:pPr>
            <a:r>
              <a:rPr lang="en-US" sz="3600" b="1" i="1" dirty="0" smtClean="0">
                <a:solidFill>
                  <a:srgbClr val="0000FF"/>
                </a:solidFill>
              </a:rPr>
              <a:t>Identification </a:t>
            </a:r>
            <a:r>
              <a:rPr lang="en-US" sz="3600" b="1" i="1" dirty="0">
                <a:solidFill>
                  <a:srgbClr val="0000FF"/>
                </a:solidFill>
              </a:rPr>
              <a:t>of variables</a:t>
            </a:r>
            <a:endParaRPr lang="en-US" sz="3600" b="1" dirty="0">
              <a:solidFill>
                <a:srgbClr val="0000FF"/>
              </a:solidFill>
            </a:endParaRPr>
          </a:p>
          <a:p>
            <a:pPr marL="857250" indent="-857250">
              <a:buFont typeface="Wingdings" pitchFamily="2" charset="2"/>
              <a:buChar char="Ø"/>
            </a:pPr>
            <a:r>
              <a:rPr lang="en-US" sz="3600" b="1" i="1" dirty="0" smtClean="0">
                <a:solidFill>
                  <a:srgbClr val="0000FF"/>
                </a:solidFill>
              </a:rPr>
              <a:t>Experimental </a:t>
            </a:r>
            <a:r>
              <a:rPr lang="en-US" sz="3600" b="1" i="1" dirty="0">
                <a:solidFill>
                  <a:srgbClr val="0000FF"/>
                </a:solidFill>
              </a:rPr>
              <a:t>Design</a:t>
            </a:r>
            <a:endParaRPr lang="en-US" sz="3600" b="1" dirty="0">
              <a:solidFill>
                <a:srgbClr val="0000FF"/>
              </a:solidFill>
            </a:endParaRPr>
          </a:p>
          <a:p>
            <a:pPr marL="857250" indent="-857250">
              <a:buFont typeface="Wingdings" pitchFamily="2" charset="2"/>
              <a:buChar char="Ø"/>
            </a:pPr>
            <a:r>
              <a:rPr lang="en-US" sz="3600" b="1" i="1" dirty="0" smtClean="0">
                <a:solidFill>
                  <a:srgbClr val="0000FF"/>
                </a:solidFill>
              </a:rPr>
              <a:t>Group </a:t>
            </a:r>
            <a:r>
              <a:rPr lang="en-US" sz="3600" b="1" i="1" dirty="0">
                <a:solidFill>
                  <a:srgbClr val="0000FF"/>
                </a:solidFill>
              </a:rPr>
              <a:t>decision making</a:t>
            </a:r>
            <a:endParaRPr lang="en-US" sz="3600" b="1" dirty="0">
              <a:solidFill>
                <a:srgbClr val="0000FF"/>
              </a:solidFill>
            </a:endParaRPr>
          </a:p>
          <a:p>
            <a:pPr marL="857250" indent="-857250">
              <a:buFont typeface="Wingdings" pitchFamily="2" charset="2"/>
              <a:buChar char="Ø"/>
            </a:pPr>
            <a:r>
              <a:rPr lang="en-US" sz="3600" b="1" i="1" dirty="0" smtClean="0">
                <a:solidFill>
                  <a:srgbClr val="0000FF"/>
                </a:solidFill>
              </a:rPr>
              <a:t>Communicating </a:t>
            </a:r>
            <a:r>
              <a:rPr lang="en-US" sz="3600" b="1" i="1" dirty="0">
                <a:solidFill>
                  <a:srgbClr val="0000FF"/>
                </a:solidFill>
              </a:rPr>
              <a:t>Results</a:t>
            </a:r>
            <a:endParaRPr lang="en-US" sz="3600" b="1" dirty="0">
              <a:solidFill>
                <a:srgbClr val="0000FF"/>
              </a:solidFill>
            </a:endParaRPr>
          </a:p>
          <a:p>
            <a:pPr marL="857250" indent="-857250">
              <a:buFont typeface="Wingdings" pitchFamily="2" charset="2"/>
              <a:buChar char="Ø"/>
            </a:pPr>
            <a:r>
              <a:rPr lang="en-US" sz="3600" b="1" i="1" dirty="0" smtClean="0">
                <a:solidFill>
                  <a:srgbClr val="0000FF"/>
                </a:solidFill>
              </a:rPr>
              <a:t>Exposure </a:t>
            </a:r>
            <a:r>
              <a:rPr lang="en-US" sz="3600" b="1" i="1" dirty="0">
                <a:solidFill>
                  <a:srgbClr val="0000FF"/>
                </a:solidFill>
              </a:rPr>
              <a:t>to </a:t>
            </a:r>
            <a:r>
              <a:rPr lang="en-US" sz="3600" b="1" i="1" dirty="0" smtClean="0">
                <a:solidFill>
                  <a:srgbClr val="0000FF"/>
                </a:solidFill>
              </a:rPr>
              <a:t>FEA,CAD,CFA</a:t>
            </a:r>
            <a:endParaRPr lang="en-US" sz="3600" b="1" dirty="0">
              <a:solidFill>
                <a:srgbClr val="0000FF"/>
              </a:solidFill>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pic>
        <p:nvPicPr>
          <p:cNvPr id="79" name="Picture 78" descr="CAPSULE_Logo_Color2.eps"/>
          <p:cNvPicPr>
            <a:picLocks noChangeAspect="1"/>
          </p:cNvPicPr>
          <p:nvPr/>
        </p:nvPicPr>
        <p:blipFill rotWithShape="1">
          <a:blip r:embed="rId6" cstate="print">
            <a:extLst>
              <a:ext uri="{28A0092B-C50C-407E-A947-70E740481C1C}">
                <a14:useLocalDpi xmlns:a14="http://schemas.microsoft.com/office/drawing/2010/main" val="0"/>
              </a:ext>
            </a:extLst>
          </a:blip>
          <a:srcRect l="27014" r="26263"/>
          <a:stretch/>
        </p:blipFill>
        <p:spPr>
          <a:xfrm>
            <a:off x="1295400" y="2590800"/>
            <a:ext cx="8544644" cy="2438400"/>
          </a:xfrm>
          <a:prstGeom prst="rect">
            <a:avLst/>
          </a:prstGeom>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1717" y="20345860"/>
            <a:ext cx="3689257" cy="24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65602" y="19964400"/>
            <a:ext cx="2603580" cy="318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70908" y="27936204"/>
            <a:ext cx="5705891" cy="427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0" y="16306706"/>
            <a:ext cx="5276514" cy="294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60141" y="30019860"/>
            <a:ext cx="3587772" cy="251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01800" y="16613732"/>
            <a:ext cx="4235146" cy="302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5954" y="30350892"/>
            <a:ext cx="5146345" cy="233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59668" y="19353135"/>
            <a:ext cx="9973932" cy="338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373973" y="27259440"/>
            <a:ext cx="6779389" cy="542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049422" y="14775020"/>
            <a:ext cx="5698778" cy="337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_Implementation_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CAPSULE_Implementation_Template</Template>
  <TotalTime>490</TotalTime>
  <Words>845</Words>
  <Application>Microsoft Office PowerPoint</Application>
  <PresentationFormat>Custom</PresentationFormat>
  <Paragraphs>89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Wingdings</vt:lpstr>
      <vt:lpstr>Tahoma</vt:lpstr>
      <vt:lpstr>CAPSULE_Implementation_Template</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Ann Kaiser</cp:lastModifiedBy>
  <cp:revision>21</cp:revision>
  <cp:lastPrinted>2010-12-20T04:34:57Z</cp:lastPrinted>
  <dcterms:created xsi:type="dcterms:W3CDTF">2012-07-24T12:04:53Z</dcterms:created>
  <dcterms:modified xsi:type="dcterms:W3CDTF">2012-07-26T15:35:37Z</dcterms:modified>
</cp:coreProperties>
</file>