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70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8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2659-8A33-4A2B-9F5E-EBEE6473A165}" type="datetimeFigureOut">
              <a:rPr lang="en-US" smtClean="0"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6F21-CF23-4EAB-97B3-6308FD903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12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Ann </a:t>
            </a:r>
            <a:r>
              <a:rPr lang="en-US" sz="4000" dirty="0" err="1" smtClean="0"/>
              <a:t>Brophy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CAPSULE</a:t>
            </a:r>
          </a:p>
          <a:p>
            <a:pPr marL="0" indent="0" algn="ctr">
              <a:buNone/>
            </a:pPr>
            <a:r>
              <a:rPr lang="en-US" sz="4000" dirty="0" smtClean="0"/>
              <a:t>Implementation Presentation</a:t>
            </a:r>
          </a:p>
          <a:p>
            <a:pPr marL="0" indent="0" algn="ctr">
              <a:buNone/>
            </a:pPr>
            <a:r>
              <a:rPr lang="en-US" sz="4000" dirty="0" smtClean="0"/>
              <a:t>AP Biology</a:t>
            </a:r>
          </a:p>
          <a:p>
            <a:pPr marL="0" indent="0" algn="ctr">
              <a:buNone/>
            </a:pPr>
            <a:r>
              <a:rPr lang="en-US" sz="4000" dirty="0" smtClean="0"/>
              <a:t>BIOTECHNOLOGY and MOLECULAR GENETICS</a:t>
            </a:r>
            <a:endParaRPr lang="en-U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029414"/>
            <a:ext cx="17716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2552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7662"/>
            <a:ext cx="2590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413"/>
            <a:ext cx="1600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Procedure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In order to grow the </a:t>
            </a:r>
            <a:r>
              <a:rPr lang="en-US" dirty="0" err="1" smtClean="0"/>
              <a:t>E.coli</a:t>
            </a:r>
            <a:r>
              <a:rPr lang="en-US" dirty="0" smtClean="0"/>
              <a:t> cells students had to prepare the growth medium, label supplies, and spread </a:t>
            </a:r>
            <a:r>
              <a:rPr lang="en-US" dirty="0" err="1" smtClean="0"/>
              <a:t>E.coli</a:t>
            </a:r>
            <a:endParaRPr lang="en-US" dirty="0"/>
          </a:p>
        </p:txBody>
      </p:sp>
      <p:pic>
        <p:nvPicPr>
          <p:cNvPr id="3074" name="Picture 2" descr="\\Nrpsapp6\commonsharehs\High School Curriculum Folder\Science - Technology\Brophy\CAPSULE\heating ag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819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nrpsapp6\CommonShareHS\High School Curriculum Folder\Science - Technology\Brophy\CAPSULE\petri dishes and materi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590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rpsapp6\CommonShareHS\High School Curriculum Folder\Science - Technology\Brophy\CAPSULE\photo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09850"/>
            <a:ext cx="258283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Incubate original </a:t>
            </a:r>
            <a:r>
              <a:rPr lang="en-US" dirty="0" err="1" smtClean="0"/>
              <a:t>E.coli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Harvest after 24 hours</a:t>
            </a:r>
          </a:p>
        </p:txBody>
      </p:sp>
      <p:pic>
        <p:nvPicPr>
          <p:cNvPr id="4098" name="Picture 2" descr="\\nrpsapp6\CommonShareHS\High School Curriculum Folder\Science - Technology\Brophy\CAPSULE\petri dishes in incub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23615"/>
            <a:ext cx="3276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nrpsapp6\CommonShareHS\High School Curriculum Folder\Science - Technology\Brophy\CAPSULE\e.coli starter 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04615"/>
            <a:ext cx="26574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pGLO</a:t>
            </a:r>
            <a:r>
              <a:rPr lang="en-US" dirty="0"/>
              <a:t> plasmid (jellyfish DNA</a:t>
            </a:r>
            <a:r>
              <a:rPr lang="en-US" dirty="0" smtClean="0"/>
              <a:t>) to test tube with harvested </a:t>
            </a:r>
            <a:r>
              <a:rPr lang="en-US" dirty="0" err="1" smtClean="0"/>
              <a:t>E.coli</a:t>
            </a:r>
            <a:r>
              <a:rPr lang="en-US" dirty="0" smtClean="0"/>
              <a:t> cells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\\nrpsapp6\CommonShareHS\High School Curriculum Folder\Science - Technology\Brophy\CAPSULE\pglo bottle.plas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51" y="1752600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nrpsapp6\CommonShareHS\High School Curriculum Folder\Science - Technology\Brophy\CAPSULE\pglo plasmid pic.cir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829937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nrpsapp6\CommonShareHS\High School Curriculum Folder\Science - Technology\Brophy\CAPSULE\photo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50" y="3886200"/>
            <a:ext cx="2823949" cy="26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nrpsapp6\CommonShareHS\High School Curriculum Folder\Science - Technology\Brophy\CAPSULE\photo 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971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Heat shock to increase cell membrane permeability so that plasmid DNA would enter the </a:t>
            </a:r>
            <a:r>
              <a:rPr lang="en-US" dirty="0" err="1" smtClean="0"/>
              <a:t>E.coli</a:t>
            </a:r>
            <a:r>
              <a:rPr lang="en-US" dirty="0" smtClean="0"/>
              <a:t> cell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 cool</a:t>
            </a:r>
            <a:endParaRPr lang="en-US" dirty="0"/>
          </a:p>
        </p:txBody>
      </p:sp>
      <p:pic>
        <p:nvPicPr>
          <p:cNvPr id="6146" name="Picture 2" descr="\\nrpsapp6\CommonShareHS\High School Curriculum Folder\Science - Technology\Brophy\CAPSULE\pho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4419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3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\\nrpsapp6\CommonShareHS\High School Curriculum Folder\Science - Technology\Brophy\CAPSULE\streak plat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32037"/>
            <a:ext cx="6034617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8152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Spread the transformed </a:t>
            </a:r>
            <a:r>
              <a:rPr lang="en-US" sz="2800" dirty="0"/>
              <a:t>(genetically modified) </a:t>
            </a:r>
            <a:r>
              <a:rPr lang="en-US" sz="2800" dirty="0" err="1" smtClean="0"/>
              <a:t>E.coli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on to the correct petri dish and incubate for 24 hours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2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Results!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375595"/>
            <a:ext cx="3124200" cy="304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E.coli</a:t>
            </a:r>
            <a:r>
              <a:rPr lang="en-US" sz="2800" dirty="0" smtClean="0"/>
              <a:t> cells glow in the presence of UV light.</a:t>
            </a:r>
          </a:p>
          <a:p>
            <a:r>
              <a:rPr lang="en-US" sz="2800" dirty="0" smtClean="0"/>
              <a:t>This organism has been genetically altered from its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riginal form (can be seen on non-glowing plates)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562600"/>
            <a:ext cx="10774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There were other components of gene regulation and other genes of interest (amp, </a:t>
            </a:r>
            <a:r>
              <a:rPr lang="en-US" dirty="0" err="1" smtClean="0"/>
              <a:t>ara</a:t>
            </a:r>
            <a:r>
              <a:rPr lang="en-US" dirty="0" smtClean="0"/>
              <a:t>)</a:t>
            </a:r>
          </a:p>
          <a:p>
            <a:r>
              <a:rPr lang="en-US" dirty="0"/>
              <a:t>i</a:t>
            </a:r>
            <a:r>
              <a:rPr lang="en-US" dirty="0" smtClean="0"/>
              <a:t>n this lab, but in order to focus on EDP and biology I did not include details or discussion </a:t>
            </a:r>
          </a:p>
          <a:p>
            <a:r>
              <a:rPr lang="en-US" dirty="0" smtClean="0"/>
              <a:t>in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…other glowing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81225"/>
            <a:ext cx="18859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18859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2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CAPSULE\CAPSULE EDP Proc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199"/>
            <a:ext cx="8579908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u="sng" dirty="0" smtClean="0"/>
              <a:t>AP Biology and the EDP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Biotechnology &amp; Molecular Biology Lab</a:t>
            </a:r>
          </a:p>
          <a:p>
            <a:r>
              <a:rPr lang="en-US" dirty="0" smtClean="0"/>
              <a:t>Students genetically modified  </a:t>
            </a:r>
            <a:r>
              <a:rPr lang="en-US" dirty="0" err="1" smtClean="0"/>
              <a:t>E.coli</a:t>
            </a:r>
            <a:r>
              <a:rPr lang="en-US" dirty="0" smtClean="0"/>
              <a:t> cells and made them GLOW as a result of inserting green </a:t>
            </a:r>
            <a:r>
              <a:rPr lang="en-US" dirty="0" err="1" smtClean="0"/>
              <a:t>flourescent</a:t>
            </a:r>
            <a:r>
              <a:rPr lang="en-US" dirty="0" smtClean="0"/>
              <a:t> protein genes from a jellyfish</a:t>
            </a:r>
          </a:p>
          <a:p>
            <a:endParaRPr lang="en-US" dirty="0"/>
          </a:p>
        </p:txBody>
      </p:sp>
      <p:pic>
        <p:nvPicPr>
          <p:cNvPr id="2050" name="Picture 2" descr="\\Nrpsapp6\commonsharehs\High School Curriculum Folder\Science - Technology\Brophy\CAPSULE\plasmid and 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3505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rpsapp6\commonsharehs\High School Curriculum Folder\Science - Technology\Brophy\CAPSULE\glowing ec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886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Key Terms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Biotechnology</a:t>
            </a:r>
          </a:p>
          <a:p>
            <a:r>
              <a:rPr lang="en-US" dirty="0" smtClean="0"/>
              <a:t>Recombinant DNA</a:t>
            </a:r>
          </a:p>
          <a:p>
            <a:r>
              <a:rPr lang="en-US" dirty="0" smtClean="0"/>
              <a:t>Transformation</a:t>
            </a:r>
          </a:p>
          <a:p>
            <a:r>
              <a:rPr lang="en-US" dirty="0" smtClean="0"/>
              <a:t>Plasmid</a:t>
            </a:r>
          </a:p>
          <a:p>
            <a:r>
              <a:rPr lang="en-US" dirty="0" err="1" smtClean="0"/>
              <a:t>pGLO</a:t>
            </a:r>
            <a:endParaRPr lang="en-US" dirty="0" smtClean="0"/>
          </a:p>
          <a:p>
            <a:r>
              <a:rPr lang="en-US" dirty="0" smtClean="0"/>
              <a:t>Amp</a:t>
            </a:r>
          </a:p>
          <a:p>
            <a:r>
              <a:rPr lang="en-US" dirty="0" err="1" smtClean="0"/>
              <a:t>Ara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Steps of the EDP and our Lab implementation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 Identify the need or problem</a:t>
            </a:r>
          </a:p>
          <a:p>
            <a:pPr lvl="2"/>
            <a:r>
              <a:rPr lang="en-US" dirty="0" smtClean="0"/>
              <a:t>The transformation of an organism (</a:t>
            </a:r>
            <a:r>
              <a:rPr lang="en-US" dirty="0" err="1" smtClean="0"/>
              <a:t>E.coli</a:t>
            </a:r>
            <a:r>
              <a:rPr lang="en-US" dirty="0" smtClean="0"/>
              <a:t>) to change genetic features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2. Research the need or problem</a:t>
            </a:r>
          </a:p>
          <a:p>
            <a:pPr lvl="2"/>
            <a:r>
              <a:rPr lang="en-US" dirty="0" smtClean="0"/>
              <a:t>Students researched existing genetically modified organisms (GMO’s) and methods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3. Develop possible solutions</a:t>
            </a:r>
          </a:p>
          <a:p>
            <a:pPr lvl="2"/>
            <a:r>
              <a:rPr lang="en-US" dirty="0" smtClean="0"/>
              <a:t>Transform an organism by inserting a plasmid containing a gene of interest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4. Select the best possible solution</a:t>
            </a:r>
          </a:p>
          <a:p>
            <a:pPr lvl="2"/>
            <a:r>
              <a:rPr lang="en-US" dirty="0" smtClean="0"/>
              <a:t>Use the </a:t>
            </a:r>
            <a:r>
              <a:rPr lang="en-US" dirty="0" err="1" smtClean="0"/>
              <a:t>pGLO</a:t>
            </a:r>
            <a:r>
              <a:rPr lang="en-US" dirty="0" smtClean="0"/>
              <a:t> plasmid to transform </a:t>
            </a:r>
            <a:r>
              <a:rPr lang="en-US" dirty="0" err="1" smtClean="0"/>
              <a:t>E.coli</a:t>
            </a:r>
            <a:r>
              <a:rPr lang="en-US" dirty="0" smtClean="0"/>
              <a:t> cells </a:t>
            </a:r>
          </a:p>
        </p:txBody>
      </p:sp>
    </p:spTree>
    <p:extLst>
      <p:ext uri="{BB962C8B-B14F-4D97-AF65-F5344CB8AC3E}">
        <p14:creationId xmlns:p14="http://schemas.microsoft.com/office/powerpoint/2010/main" val="1519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5. Construct a prototype</a:t>
            </a:r>
          </a:p>
          <a:p>
            <a:pPr lvl="2"/>
            <a:r>
              <a:rPr lang="en-US" dirty="0" err="1"/>
              <a:t>E.coli</a:t>
            </a:r>
            <a:r>
              <a:rPr lang="en-US" dirty="0"/>
              <a:t> that glowed green under UV light</a:t>
            </a:r>
          </a:p>
          <a:p>
            <a:r>
              <a:rPr lang="en-US" dirty="0">
                <a:solidFill>
                  <a:srgbClr val="FFFF00"/>
                </a:solidFill>
              </a:rPr>
              <a:t>6. Test and evaluate the solution/prototype</a:t>
            </a:r>
          </a:p>
          <a:p>
            <a:pPr lvl="2"/>
            <a:r>
              <a:rPr lang="en-US" dirty="0"/>
              <a:t>Apply UV light and see if the </a:t>
            </a:r>
            <a:r>
              <a:rPr lang="en-US" dirty="0" err="1"/>
              <a:t>E.coli</a:t>
            </a:r>
            <a:r>
              <a:rPr lang="en-US" dirty="0"/>
              <a:t> glows……it does!</a:t>
            </a:r>
          </a:p>
          <a:p>
            <a:r>
              <a:rPr lang="en-US" dirty="0">
                <a:solidFill>
                  <a:srgbClr val="FFFF00"/>
                </a:solidFill>
              </a:rPr>
              <a:t>7. Communicate the solutions</a:t>
            </a:r>
          </a:p>
          <a:p>
            <a:pPr lvl="2"/>
            <a:r>
              <a:rPr lang="en-US" dirty="0"/>
              <a:t>Lab report</a:t>
            </a:r>
          </a:p>
          <a:p>
            <a:r>
              <a:rPr lang="en-US" dirty="0">
                <a:solidFill>
                  <a:srgbClr val="FFFF00"/>
                </a:solidFill>
              </a:rPr>
              <a:t>8. Redesign</a:t>
            </a:r>
          </a:p>
          <a:p>
            <a:pPr lvl="2"/>
            <a:r>
              <a:rPr lang="en-US" dirty="0"/>
              <a:t>Modify the </a:t>
            </a:r>
            <a:r>
              <a:rPr lang="en-US" dirty="0" err="1"/>
              <a:t>E.coli</a:t>
            </a:r>
            <a:r>
              <a:rPr lang="en-US" dirty="0"/>
              <a:t> transformation process by changing experimental variables  or test organism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We used the BIO-RAD </a:t>
            </a:r>
            <a:r>
              <a:rPr lang="en-US" dirty="0" err="1" smtClean="0"/>
              <a:t>pGLO</a:t>
            </a:r>
            <a:r>
              <a:rPr lang="en-US" dirty="0" smtClean="0"/>
              <a:t> Transformation Kit</a:t>
            </a:r>
            <a:endParaRPr lang="en-US" dirty="0"/>
          </a:p>
        </p:txBody>
      </p:sp>
      <p:pic>
        <p:nvPicPr>
          <p:cNvPr id="4098" name="Picture 2" descr="\\Nrpsapp6\commonsharehs\High School Curriculum Folder\Science - Technology\Brophy\CAPSULE\pGLO 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590800"/>
            <a:ext cx="67055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Materials Used</a:t>
            </a:r>
            <a:endParaRPr lang="en-US" b="1" u="sng" dirty="0"/>
          </a:p>
        </p:txBody>
      </p:sp>
      <p:pic>
        <p:nvPicPr>
          <p:cNvPr id="1026" name="Picture 2" descr="\\nrpsapp6\CommonShareHS\High School Curriculum Folder\Science - Technology\Brophy\CAPSULE\pglo bottle.plasmi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99175"/>
            <a:ext cx="2057400" cy="21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rpsapp6\CommonShareHS\High School Curriculum Folder\Science - Technology\Brophy\CAPSULE\pglo plasmid pic.cir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470742"/>
            <a:ext cx="441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Plasmid – the DNA inserted into </a:t>
            </a:r>
            <a:r>
              <a:rPr lang="en-US" sz="3200" dirty="0" err="1" smtClean="0"/>
              <a:t>E.coli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259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886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E.Coli</a:t>
            </a:r>
            <a:r>
              <a:rPr lang="en-US" sz="3200" dirty="0" smtClean="0"/>
              <a:t> cells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More Materials Used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 of the growth medium</a:t>
            </a:r>
          </a:p>
          <a:p>
            <a:endParaRPr lang="en-US" dirty="0"/>
          </a:p>
        </p:txBody>
      </p:sp>
      <p:pic>
        <p:nvPicPr>
          <p:cNvPr id="2050" name="Picture 2" descr="\\nrpsapp6\CommonShareHS\High School Curriculum Folder\Science - Technology\Brophy\CAPSULE\photo 7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51785"/>
            <a:ext cx="1676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rpsapp6\CommonShareHS\High School Curriculum Folder\Science - Technology\Brophy\CAPSULE\photo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44890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nrpsapp6\CommonShareHS\High School Curriculum Folder\Science - Technology\Brophy\CAPSULE\photo 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90" y="2206388"/>
            <a:ext cx="2514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nrpsapp6\CommonShareHS\High School Curriculum Folder\Science - Technology\Brophy\CAPSULE\photo 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6388"/>
            <a:ext cx="1447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nrpsapp6\CommonShareHS\High School Curriculum Folder\Science - Technology\Brophy\CAPSULE\photo 10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2588"/>
            <a:ext cx="1447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492388"/>
            <a:ext cx="7177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Transformation solution to </a:t>
            </a:r>
          </a:p>
          <a:p>
            <a:r>
              <a:rPr lang="en-US" sz="2400" dirty="0" smtClean="0"/>
              <a:t>aid genetically modified </a:t>
            </a:r>
          </a:p>
          <a:p>
            <a:r>
              <a:rPr lang="en-US" sz="2400" dirty="0" err="1" smtClean="0"/>
              <a:t>E.coli</a:t>
            </a:r>
            <a:r>
              <a:rPr lang="en-US" sz="2400" dirty="0" smtClean="0"/>
              <a:t> cells to grow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52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377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AP Biology and the EDP</vt:lpstr>
      <vt:lpstr>Key Terms</vt:lpstr>
      <vt:lpstr>Steps of the EDP and our Lab implementation</vt:lpstr>
      <vt:lpstr>PowerPoint Presentation</vt:lpstr>
      <vt:lpstr>PowerPoint Presentation</vt:lpstr>
      <vt:lpstr>Materials Used</vt:lpstr>
      <vt:lpstr>More Materials Used</vt:lpstr>
      <vt:lpstr>Procedure</vt:lpstr>
      <vt:lpstr>PowerPoint Presentation</vt:lpstr>
      <vt:lpstr>PowerPoint Presentation</vt:lpstr>
      <vt:lpstr>PowerPoint Presentation</vt:lpstr>
      <vt:lpstr>PowerPoint Presentation</vt:lpstr>
      <vt:lpstr>Results!</vt:lpstr>
      <vt:lpstr>…other glowing animals</vt:lpstr>
    </vt:vector>
  </TitlesOfParts>
  <Company>North Reading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Brophy</dc:creator>
  <cp:lastModifiedBy>Duggan, Claire</cp:lastModifiedBy>
  <cp:revision>12</cp:revision>
  <dcterms:created xsi:type="dcterms:W3CDTF">2012-04-26T17:17:06Z</dcterms:created>
  <dcterms:modified xsi:type="dcterms:W3CDTF">2012-04-27T12:33:51Z</dcterms:modified>
</cp:coreProperties>
</file>