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32918400"/>
  <p:notesSz cx="30632400" cy="39776400"/>
  <p:embeddedFontLst>
    <p:embeddedFont>
      <p:font typeface="MS Mincho" pitchFamily="49" charset="-128"/>
      <p:regular r:id="rId3"/>
    </p:embeddedFont>
    <p:embeddedFont>
      <p:font typeface="Cambria" pitchFamily="18" charset="0"/>
      <p:regular r:id="rId4"/>
      <p:bold r:id="rId5"/>
      <p:italic r:id="rId6"/>
      <p:boldItalic r:id="rId7"/>
    </p:embeddedFont>
    <p:embeddedFont>
      <p:font typeface="Calibri Bold" pitchFamily="34" charset="0"/>
      <p:bold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Arial Narrow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1775" indent="-521017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30300"/>
    <a:srgbClr val="FF001B"/>
    <a:srgbClr val="9B1103"/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479" autoAdjust="0"/>
  </p:normalViewPr>
  <p:slideViewPr>
    <p:cSldViewPr>
      <p:cViewPr>
        <p:scale>
          <a:sx n="28" d="100"/>
          <a:sy n="28" d="100"/>
        </p:scale>
        <p:origin x="-1530" y="54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2A3C-CF0C-45AA-B718-0713827902FB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0DE29-C787-4522-B516-909D7EA31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3C62-93C7-414F-84C3-37C403CFA9E8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28D0-378C-4235-9A20-F8FA4C13B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B654-A75A-46D9-AE83-8828E7F59CEC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08CC-9482-4247-BE91-203B438C38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8693-0B65-4744-B671-71C2BAA827E7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4D06-B4C3-4A03-9C74-AB68B77D67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73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74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1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749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86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624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06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498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7FD9-4985-4C69-8AA0-6AAD52CDA1B0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1F6E-2FEC-49CB-B3AF-0B314C861D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E4B8-B4ED-476D-87B6-E38E2DAEAFA6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431-E6E0-4A96-99CF-6C890CA88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2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373" indent="0">
              <a:buNone/>
              <a:defRPr sz="9600" b="1"/>
            </a:lvl2pPr>
            <a:lvl3pPr marL="4388747" indent="0">
              <a:buNone/>
              <a:defRPr sz="8600" b="1"/>
            </a:lvl3pPr>
            <a:lvl4pPr marL="6583120" indent="0">
              <a:buNone/>
              <a:defRPr sz="7700" b="1"/>
            </a:lvl4pPr>
            <a:lvl5pPr marL="8777494" indent="0">
              <a:buNone/>
              <a:defRPr sz="7700" b="1"/>
            </a:lvl5pPr>
            <a:lvl6pPr marL="10971867" indent="0">
              <a:buNone/>
              <a:defRPr sz="7700" b="1"/>
            </a:lvl6pPr>
            <a:lvl7pPr marL="13166241" indent="0">
              <a:buNone/>
              <a:defRPr sz="7700" b="1"/>
            </a:lvl7pPr>
            <a:lvl8pPr marL="15360614" indent="0">
              <a:buNone/>
              <a:defRPr sz="7700" b="1"/>
            </a:lvl8pPr>
            <a:lvl9pPr marL="17554988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0126-3AA5-405D-AA5A-B17FE3FF3AB1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A182-1E96-4A91-91BD-AB9B2C293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BEE-3787-4432-BDC2-9B9ACD6BD940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7CCA-215A-4B22-AD65-C56CF1170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32D10-2C83-40F6-B5D5-12F51DE51C51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EE8F-DDC6-4E52-B0AA-851E5F90E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5E8E-E06B-4196-AF60-A37AFB4384AF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78549-8EEA-4035-8379-78BA2362C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373" indent="0">
              <a:buNone/>
              <a:defRPr sz="13400"/>
            </a:lvl2pPr>
            <a:lvl3pPr marL="4388747" indent="0">
              <a:buNone/>
              <a:defRPr sz="11600"/>
            </a:lvl3pPr>
            <a:lvl4pPr marL="6583120" indent="0">
              <a:buNone/>
              <a:defRPr sz="9600"/>
            </a:lvl4pPr>
            <a:lvl5pPr marL="8777494" indent="0">
              <a:buNone/>
              <a:defRPr sz="9600"/>
            </a:lvl5pPr>
            <a:lvl6pPr marL="10971867" indent="0">
              <a:buNone/>
              <a:defRPr sz="9600"/>
            </a:lvl6pPr>
            <a:lvl7pPr marL="13166241" indent="0">
              <a:buNone/>
              <a:defRPr sz="9600"/>
            </a:lvl7pPr>
            <a:lvl8pPr marL="15360614" indent="0">
              <a:buNone/>
              <a:defRPr sz="9600"/>
            </a:lvl8pPr>
            <a:lvl9pPr marL="17554988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373" indent="0">
              <a:buNone/>
              <a:defRPr sz="5800"/>
            </a:lvl2pPr>
            <a:lvl3pPr marL="4388747" indent="0">
              <a:buNone/>
              <a:defRPr sz="4800"/>
            </a:lvl3pPr>
            <a:lvl4pPr marL="6583120" indent="0">
              <a:buNone/>
              <a:defRPr sz="4300"/>
            </a:lvl4pPr>
            <a:lvl5pPr marL="8777494" indent="0">
              <a:buNone/>
              <a:defRPr sz="4300"/>
            </a:lvl5pPr>
            <a:lvl6pPr marL="10971867" indent="0">
              <a:buNone/>
              <a:defRPr sz="4300"/>
            </a:lvl6pPr>
            <a:lvl7pPr marL="13166241" indent="0">
              <a:buNone/>
              <a:defRPr sz="4300"/>
            </a:lvl7pPr>
            <a:lvl8pPr marL="15360614" indent="0">
              <a:buNone/>
              <a:defRPr sz="4300"/>
            </a:lvl8pPr>
            <a:lvl9pPr marL="17554988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8CD4-6D2F-4AA5-A4A9-5C304D97FC77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71DDB-E384-438A-B817-7C6E79029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75" tIns="219437" rIns="438875" bIns="219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l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06BFC-347A-4142-8DB3-9E43AAAFB76D}" type="datetimeFigureOut">
              <a:rPr lang="en-US"/>
              <a:pPr>
                <a:defRPr/>
              </a:pPr>
              <a:t>7/25/2012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ctr" defTabSz="4388747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875" tIns="219437" rIns="438875" bIns="219437" rtlCol="0" anchor="ctr"/>
          <a:lstStyle>
            <a:lvl1pPr algn="r" defTabSz="4388747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4243D-DB7A-4531-A3FF-E1BB83364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387850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001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813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738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054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428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801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175" indent="-1097187" algn="l" defTabSz="438874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73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4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120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49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867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241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614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988" algn="l" defTabSz="438874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tiff"/><Relationship Id="rId4" Type="http://schemas.openxmlformats.org/officeDocument/2006/relationships/image" Target="../media/image3.jpeg"/><Relationship Id="rId9" Type="http://schemas.openxmlformats.org/officeDocument/2006/relationships/image" Target="../media/image8.tif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ounded Rectangle 89"/>
          <p:cNvSpPr/>
          <p:nvPr/>
        </p:nvSpPr>
        <p:spPr>
          <a:xfrm>
            <a:off x="838200" y="304800"/>
            <a:ext cx="42138600" cy="510540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581" name="AutoShape 269"/>
          <p:cNvSpPr>
            <a:spLocks noChangeArrowheads="1"/>
          </p:cNvSpPr>
          <p:nvPr/>
        </p:nvSpPr>
        <p:spPr bwMode="auto">
          <a:xfrm>
            <a:off x="838200" y="10896600"/>
            <a:ext cx="12801600" cy="214884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89" name="Picture 5" descr="NSF_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0" y="792540"/>
            <a:ext cx="27971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43" name="AutoShape 431"/>
          <p:cNvSpPr>
            <a:spLocks noChangeArrowheads="1"/>
          </p:cNvSpPr>
          <p:nvPr/>
        </p:nvSpPr>
        <p:spPr bwMode="auto">
          <a:xfrm>
            <a:off x="13944600" y="5867400"/>
            <a:ext cx="15240000" cy="2651760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AutoShape 431"/>
          <p:cNvSpPr>
            <a:spLocks noChangeArrowheads="1"/>
          </p:cNvSpPr>
          <p:nvPr/>
        </p:nvSpPr>
        <p:spPr bwMode="auto">
          <a:xfrm>
            <a:off x="29489400" y="5867400"/>
            <a:ext cx="13487400" cy="26440960"/>
          </a:xfrm>
          <a:prstGeom prst="roundRect">
            <a:avLst>
              <a:gd name="adj" fmla="val 7065"/>
            </a:avLst>
          </a:prstGeom>
          <a:ln w="28575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holdencubscouts.org/images/MOS.gif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0744200" y="2971800"/>
            <a:ext cx="2277206" cy="1491782"/>
          </a:xfrm>
          <a:prstGeom prst="rect">
            <a:avLst/>
          </a:prstGeom>
          <a:noFill/>
        </p:spPr>
      </p:pic>
      <p:sp>
        <p:nvSpPr>
          <p:cNvPr id="130" name="Rectangle 3"/>
          <p:cNvSpPr>
            <a:spLocks noChangeArrowheads="1"/>
          </p:cNvSpPr>
          <p:nvPr/>
        </p:nvSpPr>
        <p:spPr bwMode="auto">
          <a:xfrm>
            <a:off x="14097000" y="6261055"/>
            <a:ext cx="14935200" cy="176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ACTION PLANS</a:t>
            </a:r>
          </a:p>
          <a:p>
            <a:r>
              <a:rPr lang="en-US" sz="4000" b="1" u="sng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Action plan #1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Research &amp; collect materials needed</a:t>
            </a:r>
          </a:p>
          <a:p>
            <a:endParaRPr lang="en-US" sz="4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r>
              <a:rPr lang="en-US" sz="4000" b="1" u="sng" cap="all" dirty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Action plan </a:t>
            </a:r>
            <a:r>
              <a:rPr lang="en-US" sz="4000" b="1" u="sng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#2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Build test prototype</a:t>
            </a:r>
          </a:p>
          <a:p>
            <a:endParaRPr lang="en-US" sz="4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r>
              <a:rPr lang="en-US" sz="4000" b="1" u="sng" cap="all" dirty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Action plan </a:t>
            </a:r>
            <a:r>
              <a:rPr lang="en-US" sz="4000" b="1" u="sng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#3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analyze &amp; choose best combination of components</a:t>
            </a:r>
          </a:p>
          <a:p>
            <a:endParaRPr lang="en-US" sz="4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r>
              <a:rPr lang="en-US" sz="4000" b="1" u="sng" cap="all" dirty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Action plan </a:t>
            </a:r>
            <a:r>
              <a:rPr lang="en-US" sz="4000" b="1" u="sng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#4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sketch drawings</a:t>
            </a:r>
          </a:p>
          <a:p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r>
              <a:rPr lang="en-US" sz="4000" b="1" u="sng" cap="all" dirty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Action plan </a:t>
            </a:r>
            <a:r>
              <a:rPr lang="en-US" sz="4000" b="1" u="sng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#5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present posters &amp; power points</a:t>
            </a:r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Jessica Chin\Northeastern University PhD\2009 Fall Semester\IE 7315 - Human Factors Engineering\NEU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8915400" cy="1297248"/>
          </a:xfrm>
          <a:prstGeom prst="rect">
            <a:avLst/>
          </a:prstGeom>
          <a:noFill/>
        </p:spPr>
      </p:pic>
      <p:pic>
        <p:nvPicPr>
          <p:cNvPr id="1030" name="Picture 6" descr="http://api.ning.com/files/Iz4UW24VzlEDAUPiE-pge0Y4a8x9TkPSRIrZcsHG3EUcIa05GJOOjS-plvlCgAcLgNsZHYNaF1II8550GdnButn6DSuN-qp1/BPS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38400" y="1981200"/>
            <a:ext cx="2296885" cy="1600200"/>
          </a:xfrm>
          <a:prstGeom prst="rect">
            <a:avLst/>
          </a:prstGeom>
          <a:noFill/>
        </p:spPr>
      </p:pic>
      <p:sp>
        <p:nvSpPr>
          <p:cNvPr id="22" name="AutoShape 269"/>
          <p:cNvSpPr>
            <a:spLocks noChangeArrowheads="1"/>
          </p:cNvSpPr>
          <p:nvPr/>
        </p:nvSpPr>
        <p:spPr bwMode="auto">
          <a:xfrm>
            <a:off x="838200" y="5867400"/>
            <a:ext cx="12801600" cy="4800600"/>
          </a:xfrm>
          <a:prstGeom prst="roundRect">
            <a:avLst>
              <a:gd name="adj" fmla="val 9984"/>
            </a:avLst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90600" y="6096000"/>
            <a:ext cx="12344400" cy="46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</a:t>
            </a:r>
            <a:r>
              <a:rPr lang="en-US" sz="6000" b="1" cap="all" dirty="0" err="1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mission</a:t>
            </a:r>
            <a:r>
              <a:rPr lang="en-US" sz="4000" b="1" cap="all" dirty="0" err="1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Introduce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EDP into Physical Science class</a:t>
            </a:r>
          </a:p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Objective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Build the Best </a:t>
            </a:r>
            <a:r>
              <a:rPr lang="en-US" sz="4000" b="1" strike="sngStrike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Battery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 voltaic cell prototype</a:t>
            </a:r>
            <a:endParaRPr lang="en-US" sz="4000" b="1" strike="sngStrike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388" name="Rectangle 4"/>
          <p:cNvSpPr>
            <a:spLocks noChangeArrowheads="1"/>
          </p:cNvSpPr>
          <p:nvPr/>
        </p:nvSpPr>
        <p:spPr bwMode="auto">
          <a:xfrm>
            <a:off x="6400800" y="304800"/>
            <a:ext cx="32766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2925763" eaLnBrk="0" hangingPunct="0"/>
            <a:r>
              <a:rPr lang="en-US" sz="11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Best </a:t>
            </a:r>
            <a:r>
              <a:rPr lang="en-US" sz="11500" b="1" u="sng" strike="sngStrike" dirty="0">
                <a:solidFill>
                  <a:srgbClr val="C00000"/>
                </a:solidFill>
                <a:latin typeface="+mj-lt"/>
              </a:rPr>
              <a:t>Batteries</a:t>
            </a:r>
            <a:r>
              <a:rPr lang="en-US" sz="9600" b="1" u="sng" dirty="0">
                <a:solidFill>
                  <a:srgbClr val="C00000"/>
                </a:solidFill>
              </a:rPr>
              <a:t> </a:t>
            </a:r>
            <a:r>
              <a:rPr lang="en-US" sz="11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(Voltaic Cells)</a:t>
            </a:r>
            <a:endParaRPr lang="en-US" sz="115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1200"/>
              </a:spcBef>
            </a:pPr>
            <a:endParaRPr lang="en-US" sz="7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defTabSz="2925763" eaLnBrk="0" hangingPunct="0">
              <a:spcBef>
                <a:spcPts val="0"/>
              </a:spcBef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Sue Vincent</a:t>
            </a:r>
          </a:p>
          <a:p>
            <a:pPr algn="ctr" defTabSz="2925763" eaLnBrk="0" hangingPunct="0">
              <a:spcBef>
                <a:spcPts val="0"/>
              </a:spcBef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Brattleboro Union High School</a:t>
            </a:r>
          </a:p>
          <a:p>
            <a:pPr algn="ctr" defTabSz="2925763" eaLnBrk="0" hangingPunct="0">
              <a:spcBef>
                <a:spcPts val="0"/>
              </a:spcBef>
            </a:pP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Brattleboro, VT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1066800" y="11125200"/>
            <a:ext cx="12344400" cy="504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Project goals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Research batteries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Design &amp; build test prototype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select best battery components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Power point presentations</a:t>
            </a:r>
          </a:p>
          <a:p>
            <a:pPr marL="111125" indent="-571500" defTabSz="1514475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Poster presentations</a:t>
            </a:r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just" defTabSz="1514475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WRITE YOUR PROJECT MISSION HERE</a:t>
            </a: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1040379" y="22607361"/>
            <a:ext cx="12344400" cy="15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indent="-460375" algn="ctr" defTabSz="1514475">
              <a:spcBef>
                <a:spcPts val="0"/>
              </a:spcBef>
              <a:spcAft>
                <a:spcPts val="0"/>
              </a:spcAft>
            </a:pP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EDP </a:t>
            </a:r>
            <a:r>
              <a:rPr lang="en-US" sz="28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(engineering design process)</a:t>
            </a:r>
            <a:endParaRPr lang="en-US" sz="28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indent="-460375" defTabSz="1514475">
              <a:spcBef>
                <a:spcPts val="0"/>
              </a:spcBef>
              <a:spcAft>
                <a:spcPts val="0"/>
              </a:spcAft>
            </a:pPr>
            <a:endParaRPr lang="en-US" sz="3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29718000" y="6019800"/>
            <a:ext cx="13030200" cy="265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STUDENT deliverables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Research Battery History, components &amp; Uses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Generate list of electrode materials &amp; electrolytes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Plan data collection grid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Build prototype for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testing materials</a:t>
            </a:r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Analyze Voltage output to select best battery components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Scale drawings</a:t>
            </a:r>
          </a:p>
          <a:p>
            <a:pPr marL="857250" indent="-8572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Communicate: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Poster &amp;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power points</a:t>
            </a:r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marL="857250" indent="-857250">
              <a:buFont typeface="Arial" pitchFamily="34" charset="0"/>
              <a:buChar char="•"/>
            </a:pPr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marL="857250" indent="-857250">
              <a:buFont typeface="Arial" pitchFamily="34" charset="0"/>
              <a:buChar char="•"/>
            </a:pPr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Teacher deliverables</a:t>
            </a:r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Lesson history &amp; components </a:t>
            </a:r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Grid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selection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for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data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sym typeface="Wingdings" pitchFamily="2" charset="2"/>
              </a:rPr>
              <a:t> class grid h-o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sym typeface="Wingdings" pitchFamily="2" charset="2"/>
              </a:rPr>
              <a:t>Materials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sym typeface="Wingdings" pitchFamily="2" charset="2"/>
              </a:rPr>
              <a:t>Guidance/advice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sym typeface="Wingdings" pitchFamily="2" charset="2"/>
              </a:rPr>
              <a:t>presentation </a:t>
            </a:r>
            <a:r>
              <a:rPr lang="en-US" sz="4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sym typeface="Wingdings" pitchFamily="2" charset="2"/>
              </a:rPr>
              <a:t>forum</a:t>
            </a:r>
            <a:endParaRPr lang="en-US" sz="4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marL="571500" indent="-571500">
              <a:buFont typeface="Arial" pitchFamily="34" charset="0"/>
              <a:buChar char="•"/>
            </a:pPr>
            <a:endParaRPr lang="en-US" sz="4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6000" b="1" cap="all" dirty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742950" indent="-742950"/>
            <a:endParaRPr lang="en-US" sz="35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29718000" y="24145361"/>
            <a:ext cx="13030200" cy="27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51525" tIns="75763" rIns="151525" bIns="7576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solidFill>
                  <a:srgbClr val="C00000"/>
                </a:solidFill>
                <a:effectLst/>
              </a:rPr>
              <a:t>Future</a:t>
            </a:r>
            <a:r>
              <a:rPr lang="en-US" sz="6000" b="1" cap="all" dirty="0" smtClean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  <a:effectLst/>
              </a:rPr>
              <a:t> plans</a:t>
            </a:r>
            <a:endParaRPr lang="en-US" sz="6000" b="1" cap="all" dirty="0" smtClean="0">
              <a:ln w="0"/>
              <a:gradFill flip="none" rotWithShape="1">
                <a:gsLst>
                  <a:gs pos="0">
                    <a:srgbClr val="FF001B"/>
                  </a:gs>
                  <a:gs pos="100000">
                    <a:srgbClr val="930300"/>
                  </a:gs>
                </a:gsLst>
                <a:lin ang="0" scaled="1"/>
                <a:tileRect/>
              </a:gradFill>
              <a:effectLst/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What can our batteries be used for?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Split water (</a:t>
            </a:r>
            <a:r>
              <a:rPr lang="en-US" sz="2800" dirty="0" smtClean="0">
                <a:solidFill>
                  <a:srgbClr val="C00000"/>
                </a:solidFill>
              </a:rPr>
              <a:t>Electrolysis)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run an LCD clock,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fuel cell power…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9" name="Picture 78" descr="CAPSULE_Logo_Color2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4" r="26263"/>
          <a:stretch/>
        </p:blipFill>
        <p:spPr>
          <a:xfrm>
            <a:off x="1295400" y="2590800"/>
            <a:ext cx="8544644" cy="24384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67673"/>
              </p:ext>
            </p:extLst>
          </p:nvPr>
        </p:nvGraphicFramePr>
        <p:xfrm>
          <a:off x="15011400" y="23265932"/>
          <a:ext cx="13106400" cy="9050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600"/>
                <a:gridCol w="4038600"/>
                <a:gridCol w="457200"/>
              </a:tblGrid>
              <a:tr h="662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TASK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3.5 Blocks to research, build,</a:t>
                      </a:r>
                      <a:r>
                        <a:rPr lang="en-US" sz="4000" baseline="0" dirty="0" smtClean="0">
                          <a:effectLst/>
                        </a:rPr>
                        <a:t> </a:t>
                      </a:r>
                      <a:r>
                        <a:rPr lang="en-US" sz="4000" dirty="0" smtClean="0">
                          <a:effectLst/>
                        </a:rPr>
                        <a:t>analyze &amp; present</a:t>
                      </a: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COMPLETION </a:t>
                      </a:r>
                      <a:r>
                        <a:rPr lang="en-US" sz="4000" dirty="0" smtClean="0">
                          <a:effectLst/>
                        </a:rPr>
                        <a:t>TIMELINE</a:t>
                      </a: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307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Students generate list materials to </a:t>
                      </a:r>
                      <a:r>
                        <a:rPr lang="en-US" sz="4000" dirty="0" smtClean="0">
                          <a:effectLst/>
                        </a:rPr>
                        <a:t>test:  </a:t>
                      </a:r>
                      <a:r>
                        <a:rPr lang="en-US" sz="4000" dirty="0">
                          <a:effectLst/>
                        </a:rPr>
                        <a:t>Electrolytes, </a:t>
                      </a:r>
                      <a:r>
                        <a:rPr lang="en-US" sz="4000" dirty="0" smtClean="0">
                          <a:effectLst/>
                        </a:rPr>
                        <a:t>electrodes</a:t>
                      </a: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Block 1 &amp; </a:t>
                      </a:r>
                      <a:r>
                        <a:rPr lang="en-US" sz="4000" dirty="0" err="1">
                          <a:effectLst/>
                        </a:rPr>
                        <a:t>hw</a:t>
                      </a: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4388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Test Prototype development</a:t>
                      </a:r>
                      <a:endParaRPr lang="en-US" sz="40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Blk 2</a:t>
                      </a:r>
                      <a:endParaRPr lang="en-US" sz="4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4388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effectLst/>
                        </a:rPr>
                        <a:t>Data gathering </a:t>
                      </a:r>
                      <a:endParaRPr lang="en-US" sz="4000" dirty="0" smtClean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Blk 2</a:t>
                      </a:r>
                      <a:endParaRPr lang="en-US" sz="4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43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Team </a:t>
                      </a:r>
                      <a:r>
                        <a:rPr lang="en-US" sz="4000" dirty="0">
                          <a:effectLst/>
                        </a:rPr>
                        <a:t>analysis for what “Best” means</a:t>
                      </a: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Blk 2</a:t>
                      </a:r>
                      <a:endParaRPr lang="en-US" sz="4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0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 </a:t>
                      </a:r>
                      <a:endParaRPr lang="en-US" sz="4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40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Develop presentation posters &amp; ppt</a:t>
                      </a:r>
                      <a:endParaRPr lang="en-US" sz="4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</a:rPr>
                        <a:t>Blk</a:t>
                      </a:r>
                      <a:r>
                        <a:rPr lang="en-US" sz="4000">
                          <a:effectLst/>
                        </a:rPr>
                        <a:t> </a:t>
                      </a:r>
                      <a:r>
                        <a:rPr lang="en-US" sz="4000" smtClean="0">
                          <a:effectLst/>
                        </a:rPr>
                        <a:t>3-3.5</a:t>
                      </a: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33964" y="2196501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>
                <a:ln w="0"/>
                <a:gradFill flip="none" rotWithShape="1">
                  <a:gsLst>
                    <a:gs pos="0">
                      <a:srgbClr val="FF001B"/>
                    </a:gs>
                    <a:gs pos="100000">
                      <a:srgbClr val="930300"/>
                    </a:gs>
                  </a:gsLst>
                  <a:lin ang="0" scaled="1"/>
                  <a:tileRect/>
                </a:gradFill>
              </a:rPr>
              <a:t>Implementation Schedule: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629" y="23873007"/>
            <a:ext cx="12801600" cy="8047419"/>
            <a:chOff x="2095500" y="25755600"/>
            <a:chExt cx="9461500" cy="5214938"/>
          </a:xfrm>
        </p:grpSpPr>
        <p:sp>
          <p:nvSpPr>
            <p:cNvPr id="55" name="Rectangle 54"/>
            <p:cNvSpPr/>
            <p:nvPr/>
          </p:nvSpPr>
          <p:spPr bwMode="auto">
            <a:xfrm>
              <a:off x="2095500" y="25755600"/>
              <a:ext cx="9461500" cy="5214938"/>
            </a:xfrm>
            <a:prstGeom prst="rect">
              <a:avLst/>
            </a:prstGeom>
            <a:gradFill flip="none" rotWithShape="1">
              <a:gsLst>
                <a:gs pos="68000">
                  <a:srgbClr val="C5000D">
                    <a:alpha val="23000"/>
                  </a:srgbClr>
                </a:gs>
                <a:gs pos="31000">
                  <a:srgbClr val="86B267">
                    <a:alpha val="50000"/>
                  </a:srgbClr>
                </a:gs>
                <a:gs pos="0">
                  <a:srgbClr val="E8E623">
                    <a:lumMod val="50000"/>
                    <a:alpha val="50000"/>
                  </a:srgbClr>
                </a:gs>
                <a:gs pos="100000">
                  <a:srgbClr val="4792C7">
                    <a:alpha val="5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3263" tIns="36631" rIns="73263" bIns="3663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32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56" name="AutoShape 1"/>
            <p:cNvCxnSpPr>
              <a:cxnSpLocks noChangeShapeType="1"/>
              <a:stCxn id="64" idx="1"/>
              <a:endCxn id="58" idx="3"/>
            </p:cNvCxnSpPr>
            <p:nvPr/>
          </p:nvCxnSpPr>
          <p:spPr bwMode="auto">
            <a:xfrm flipH="1">
              <a:off x="4964906" y="26977260"/>
              <a:ext cx="767953" cy="0"/>
            </a:xfrm>
            <a:prstGeom prst="straightConnector1">
              <a:avLst/>
            </a:prstGeom>
            <a:noFill/>
            <a:ln w="190500" cap="flat" cmpd="sng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2"/>
            <p:cNvCxnSpPr>
              <a:cxnSpLocks noChangeShapeType="1"/>
              <a:stCxn id="58" idx="2"/>
              <a:endCxn id="62" idx="0"/>
            </p:cNvCxnSpPr>
            <p:nvPr/>
          </p:nvCxnSpPr>
          <p:spPr bwMode="auto">
            <a:xfrm>
              <a:off x="3719215" y="27446069"/>
              <a:ext cx="0" cy="589359"/>
            </a:xfrm>
            <a:prstGeom prst="straightConnector1">
              <a:avLst/>
            </a:prstGeom>
            <a:noFill/>
            <a:ln w="190500" cap="flat" cmpd="sng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Rectangle 3"/>
            <p:cNvSpPr>
              <a:spLocks/>
            </p:cNvSpPr>
            <p:nvPr/>
          </p:nvSpPr>
          <p:spPr bwMode="auto">
            <a:xfrm>
              <a:off x="2473524" y="26508452"/>
              <a:ext cx="2491383" cy="93761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65100" algn="ctr" rotWithShape="0">
                <a:srgbClr val="E0233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Step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Identify the Need or Problem</a:t>
              </a:r>
            </a:p>
          </p:txBody>
        </p:sp>
        <p:cxnSp>
          <p:nvCxnSpPr>
            <p:cNvPr id="59" name="AutoShape 4"/>
            <p:cNvCxnSpPr>
              <a:cxnSpLocks noChangeShapeType="1"/>
              <a:stCxn id="62" idx="2"/>
              <a:endCxn id="61" idx="0"/>
            </p:cNvCxnSpPr>
            <p:nvPr/>
          </p:nvCxnSpPr>
          <p:spPr bwMode="auto">
            <a:xfrm>
              <a:off x="3719215" y="28973046"/>
              <a:ext cx="0" cy="917525"/>
            </a:xfrm>
            <a:prstGeom prst="straightConnector1">
              <a:avLst/>
            </a:prstGeom>
            <a:noFill/>
            <a:ln w="190500" cap="flat" cmpd="sng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5"/>
            <p:cNvCxnSpPr>
              <a:cxnSpLocks noChangeShapeType="1"/>
              <a:stCxn id="66" idx="1"/>
              <a:endCxn id="61" idx="3"/>
            </p:cNvCxnSpPr>
            <p:nvPr/>
          </p:nvCxnSpPr>
          <p:spPr bwMode="auto">
            <a:xfrm flipH="1">
              <a:off x="4964906" y="30359379"/>
              <a:ext cx="767953" cy="0"/>
            </a:xfrm>
            <a:prstGeom prst="straightConnector1">
              <a:avLst/>
            </a:prstGeom>
            <a:noFill/>
            <a:ln w="190500" cap="flat" cmpd="sng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Rectangle 6"/>
            <p:cNvSpPr>
              <a:spLocks/>
            </p:cNvSpPr>
            <p:nvPr/>
          </p:nvSpPr>
          <p:spPr bwMode="auto">
            <a:xfrm>
              <a:off x="2473524" y="29890571"/>
              <a:ext cx="2491383" cy="93761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65100" algn="ctr" rotWithShape="0">
                <a:srgbClr val="E0233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Step 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Communicate the Solution(s)</a:t>
              </a:r>
            </a:p>
          </p:txBody>
        </p:sp>
        <p:sp>
          <p:nvSpPr>
            <p:cNvPr id="62" name="Rectangle 7"/>
            <p:cNvSpPr>
              <a:spLocks/>
            </p:cNvSpPr>
            <p:nvPr/>
          </p:nvSpPr>
          <p:spPr bwMode="auto">
            <a:xfrm>
              <a:off x="2473524" y="28035428"/>
              <a:ext cx="2491383" cy="93761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65100" algn="ctr" rotWithShape="0">
                <a:srgbClr val="E0233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Step 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Redesign and Reevaluate</a:t>
              </a:r>
            </a:p>
          </p:txBody>
        </p:sp>
        <p:cxnSp>
          <p:nvCxnSpPr>
            <p:cNvPr id="63" name="AutoShape 8"/>
            <p:cNvCxnSpPr>
              <a:cxnSpLocks noChangeShapeType="1"/>
              <a:stCxn id="68" idx="1"/>
              <a:endCxn id="64" idx="3"/>
            </p:cNvCxnSpPr>
            <p:nvPr/>
          </p:nvCxnSpPr>
          <p:spPr bwMode="auto">
            <a:xfrm flipH="1">
              <a:off x="8063508" y="26977260"/>
              <a:ext cx="687586" cy="0"/>
            </a:xfrm>
            <a:prstGeom prst="straightConnector1">
              <a:avLst/>
            </a:prstGeom>
            <a:noFill/>
            <a:ln w="190500" cap="flat" cmpd="sng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Rectangle 9"/>
            <p:cNvSpPr>
              <a:spLocks/>
            </p:cNvSpPr>
            <p:nvPr/>
          </p:nvSpPr>
          <p:spPr bwMode="auto">
            <a:xfrm>
              <a:off x="5732860" y="26508452"/>
              <a:ext cx="2330648" cy="93761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65100" algn="ctr" rotWithShape="0">
                <a:srgbClr val="E0233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Step 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Research the Need or Problem</a:t>
              </a:r>
            </a:p>
          </p:txBody>
        </p:sp>
        <p:cxnSp>
          <p:nvCxnSpPr>
            <p:cNvPr id="65" name="AutoShape 10"/>
            <p:cNvCxnSpPr>
              <a:cxnSpLocks noChangeShapeType="1"/>
              <a:endCxn id="66" idx="3"/>
            </p:cNvCxnSpPr>
            <p:nvPr/>
          </p:nvCxnSpPr>
          <p:spPr bwMode="auto">
            <a:xfrm flipH="1" flipV="1">
              <a:off x="8063508" y="30359380"/>
              <a:ext cx="715367" cy="3939"/>
            </a:xfrm>
            <a:prstGeom prst="straightConnector1">
              <a:avLst/>
            </a:prstGeom>
            <a:noFill/>
            <a:ln w="190500" cap="flat" cmpd="sng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Rectangle 11"/>
            <p:cNvSpPr>
              <a:spLocks/>
            </p:cNvSpPr>
            <p:nvPr/>
          </p:nvSpPr>
          <p:spPr bwMode="auto">
            <a:xfrm>
              <a:off x="5732860" y="29890571"/>
              <a:ext cx="2330648" cy="93761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65100" algn="ctr" rotWithShape="0">
                <a:srgbClr val="E0233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Step 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Test &amp; Evaluate the Solution(s)</a:t>
              </a:r>
            </a:p>
          </p:txBody>
        </p:sp>
        <p:cxnSp>
          <p:nvCxnSpPr>
            <p:cNvPr id="67" name="AutoShape 12"/>
            <p:cNvCxnSpPr>
              <a:cxnSpLocks noChangeShapeType="1"/>
              <a:stCxn id="68" idx="0"/>
              <a:endCxn id="71" idx="0"/>
            </p:cNvCxnSpPr>
            <p:nvPr/>
          </p:nvCxnSpPr>
          <p:spPr bwMode="auto">
            <a:xfrm>
              <a:off x="9996785" y="26508452"/>
              <a:ext cx="0" cy="1674316"/>
            </a:xfrm>
            <a:prstGeom prst="straightConnector1">
              <a:avLst/>
            </a:prstGeom>
            <a:noFill/>
            <a:ln w="190500" cap="flat" cmpd="sng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Rectangle 13"/>
            <p:cNvSpPr>
              <a:spLocks/>
            </p:cNvSpPr>
            <p:nvPr/>
          </p:nvSpPr>
          <p:spPr bwMode="auto">
            <a:xfrm>
              <a:off x="8751094" y="26508452"/>
              <a:ext cx="2491383" cy="93761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65100" algn="ctr" rotWithShape="0">
                <a:srgbClr val="E0233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Step 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Develop Possible Solution(s)</a:t>
              </a:r>
            </a:p>
          </p:txBody>
        </p:sp>
        <p:cxnSp>
          <p:nvCxnSpPr>
            <p:cNvPr id="69" name="AutoShape 14"/>
            <p:cNvCxnSpPr>
              <a:cxnSpLocks noChangeShapeType="1"/>
              <a:stCxn id="71" idx="0"/>
              <a:endCxn id="70" idx="0"/>
            </p:cNvCxnSpPr>
            <p:nvPr/>
          </p:nvCxnSpPr>
          <p:spPr bwMode="auto">
            <a:xfrm>
              <a:off x="9996785" y="28182768"/>
              <a:ext cx="0" cy="1694408"/>
            </a:xfrm>
            <a:prstGeom prst="straightConnector1">
              <a:avLst/>
            </a:prstGeom>
            <a:noFill/>
            <a:ln w="190500" cap="flat" cmpd="sng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" name="Rectangle 15"/>
            <p:cNvSpPr>
              <a:spLocks/>
            </p:cNvSpPr>
            <p:nvPr/>
          </p:nvSpPr>
          <p:spPr bwMode="auto">
            <a:xfrm>
              <a:off x="8751094" y="29877176"/>
              <a:ext cx="2491383" cy="93761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65100" algn="ctr" rotWithShape="0">
                <a:srgbClr val="E0233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Step 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Construct a Prototype</a:t>
              </a:r>
            </a:p>
          </p:txBody>
        </p:sp>
        <p:sp>
          <p:nvSpPr>
            <p:cNvPr id="71" name="Rectangle 16"/>
            <p:cNvSpPr>
              <a:spLocks/>
            </p:cNvSpPr>
            <p:nvPr/>
          </p:nvSpPr>
          <p:spPr bwMode="auto">
            <a:xfrm>
              <a:off x="8751094" y="28182768"/>
              <a:ext cx="2491383" cy="93761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65100" algn="ctr" rotWithShape="0">
                <a:srgbClr val="E02330">
                  <a:alpha val="39999"/>
                </a:srgb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Step 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Select the Best Possible Solution(s)</a:t>
              </a:r>
            </a:p>
          </p:txBody>
        </p:sp>
        <p:sp>
          <p:nvSpPr>
            <p:cNvPr id="72" name="Rectangle 17"/>
            <p:cNvSpPr>
              <a:spLocks/>
            </p:cNvSpPr>
            <p:nvPr/>
          </p:nvSpPr>
          <p:spPr bwMode="auto">
            <a:xfrm>
              <a:off x="5652493" y="26210423"/>
              <a:ext cx="2536031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Examine the current state of the issue and current solutions.</a:t>
              </a:r>
            </a:p>
          </p:txBody>
        </p:sp>
        <p:sp>
          <p:nvSpPr>
            <p:cNvPr id="75" name="Rectangle 18"/>
            <p:cNvSpPr>
              <a:spLocks/>
            </p:cNvSpPr>
            <p:nvPr/>
          </p:nvSpPr>
          <p:spPr bwMode="auto">
            <a:xfrm>
              <a:off x="8733235" y="26159012"/>
              <a:ext cx="2553891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Brainstorm possible solution(s).  Articulate the possible solution(s) in two and three dimensions</a:t>
              </a:r>
            </a:p>
          </p:txBody>
        </p:sp>
        <p:sp>
          <p:nvSpPr>
            <p:cNvPr id="78" name="Rectangle 19"/>
            <p:cNvSpPr>
              <a:spLocks/>
            </p:cNvSpPr>
            <p:nvPr/>
          </p:nvSpPr>
          <p:spPr bwMode="auto">
            <a:xfrm>
              <a:off x="9045774" y="27599318"/>
              <a:ext cx="1902024" cy="37504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Determine the solution(s) that best meet(s) the original need or solve(s) the original problem.</a:t>
              </a:r>
            </a:p>
          </p:txBody>
        </p:sp>
        <p:sp>
          <p:nvSpPr>
            <p:cNvPr id="80" name="Rectangle 20"/>
            <p:cNvSpPr>
              <a:spLocks/>
            </p:cNvSpPr>
            <p:nvPr/>
          </p:nvSpPr>
          <p:spPr bwMode="auto">
            <a:xfrm>
              <a:off x="8967571" y="29320121"/>
              <a:ext cx="2116065" cy="26789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Model the selected solution(s) in two and three dimensions</a:t>
              </a:r>
            </a:p>
          </p:txBody>
        </p:sp>
        <p:sp>
          <p:nvSpPr>
            <p:cNvPr id="81" name="Rectangle 21"/>
            <p:cNvSpPr>
              <a:spLocks/>
            </p:cNvSpPr>
            <p:nvPr/>
          </p:nvSpPr>
          <p:spPr bwMode="auto">
            <a:xfrm>
              <a:off x="5607844" y="29532267"/>
              <a:ext cx="2562820" cy="267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Does it work?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Does it meet the original design constraints?</a:t>
              </a:r>
            </a:p>
          </p:txBody>
        </p:sp>
        <p:sp>
          <p:nvSpPr>
            <p:cNvPr id="82" name="Rectangle 22"/>
            <p:cNvSpPr>
              <a:spLocks/>
            </p:cNvSpPr>
            <p:nvPr/>
          </p:nvSpPr>
          <p:spPr bwMode="auto">
            <a:xfrm>
              <a:off x="2286000" y="29204101"/>
              <a:ext cx="2914055" cy="58936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Create an engineering presentation that includes a discussion on how the solution(s) best meet(s) the initial need or problem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Gill Sans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Discuss societal impact and tradeoffs for the solution(s)</a:t>
              </a:r>
            </a:p>
          </p:txBody>
        </p:sp>
        <p:sp>
          <p:nvSpPr>
            <p:cNvPr id="83" name="Rectangle 23"/>
            <p:cNvSpPr>
              <a:spLocks/>
            </p:cNvSpPr>
            <p:nvPr/>
          </p:nvSpPr>
          <p:spPr bwMode="auto">
            <a:xfrm>
              <a:off x="2446735" y="27636940"/>
              <a:ext cx="2589609" cy="26789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Gill Sans" charset="0"/>
                </a:rPr>
                <a:t>Overhaul the solution(s) based on information gathered during the tests and presentation.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286000" y="25755600"/>
              <a:ext cx="9144000" cy="352985"/>
            </a:xfrm>
            <a:prstGeom prst="rect">
              <a:avLst/>
            </a:prstGeom>
            <a:solidFill>
              <a:srgbClr val="C5000D"/>
            </a:solidFill>
            <a:ln w="2540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73263" tIns="36631" rIns="73263" bIns="36631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32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/>
                  <a:ea typeface="ヒラギノ角ゴ ProN W3" charset="0"/>
                  <a:cs typeface="Arial Narrow"/>
                </a:rPr>
                <a:t>STEPS OF THE ENGINEERING DESIGN PROCESS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562600" y="27565350"/>
              <a:ext cx="2583873" cy="1824027"/>
              <a:chOff x="2978727" y="1801652"/>
              <a:chExt cx="3401620" cy="1824027"/>
            </a:xfrm>
          </p:grpSpPr>
          <p:pic>
            <p:nvPicPr>
              <p:cNvPr id="86" name="Picture 85" descr="CAPSULE_Logo_Color2.eps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14" r="26263"/>
              <a:stretch/>
            </p:blipFill>
            <p:spPr>
              <a:xfrm>
                <a:off x="2978727" y="2420470"/>
                <a:ext cx="3398438" cy="705971"/>
              </a:xfrm>
              <a:prstGeom prst="rect">
                <a:avLst/>
              </a:prstGeom>
            </p:spPr>
          </p:pic>
          <p:pic>
            <p:nvPicPr>
              <p:cNvPr id="87" name="Picture 5" descr="NSF_logo_larg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86726">
                <a:off x="5410529" y="1920528"/>
                <a:ext cx="969818" cy="716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87" descr="solidworks-logo300dpi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0750" y="3131344"/>
                <a:ext cx="1093005" cy="481416"/>
              </a:xfrm>
              <a:prstGeom prst="rect">
                <a:avLst/>
              </a:prstGeom>
            </p:spPr>
          </p:pic>
          <p:pic>
            <p:nvPicPr>
              <p:cNvPr id="89" name="Picture 88" descr="BPS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3375" y="1916906"/>
                <a:ext cx="1116542" cy="583406"/>
              </a:xfrm>
              <a:prstGeom prst="rect">
                <a:avLst/>
              </a:prstGeom>
            </p:spPr>
          </p:pic>
          <p:pic>
            <p:nvPicPr>
              <p:cNvPr id="92" name="Picture 91" descr="NEU Seal.tif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3017">
                <a:off x="3020129" y="1801652"/>
                <a:ext cx="773334" cy="568610"/>
              </a:xfrm>
              <a:prstGeom prst="rect">
                <a:avLst/>
              </a:prstGeom>
            </p:spPr>
          </p:pic>
          <p:pic>
            <p:nvPicPr>
              <p:cNvPr id="93" name="Picture 92" descr="MOS.ti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3131344"/>
                <a:ext cx="619125" cy="494335"/>
              </a:xfrm>
              <a:prstGeom prst="rect">
                <a:avLst/>
              </a:prstGeom>
            </p:spPr>
          </p:pic>
        </p:grpSp>
      </p:grpSp>
      <p:pic>
        <p:nvPicPr>
          <p:cNvPr id="5" name="Picture 2" descr="http://t0.gstatic.com/images?q=tbn:ANd9GcQh-hov0oLjd4GaFZje-Rs2HULrPwN-R4XijogU129WDJMXKz6Fi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376" y="16535400"/>
            <a:ext cx="6353175" cy="422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t2.gstatic.com/images?q=tbn:ANd9GcSE4yfdMi4gKUa8f9ZITgueG4T0xD-KmQEOzO-g8f59QFHwBpyL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06" y="16720549"/>
            <a:ext cx="7321902" cy="5886812"/>
          </a:xfrm>
          <a:prstGeom prst="rect">
            <a:avLst/>
          </a:prstGeom>
          <a:blipFill dpi="0" rotWithShape="1">
            <a:blip r:embed="rId13">
              <a:alphaModFix amt="49000"/>
            </a:blip>
            <a:srcRect/>
            <a:tile tx="0" ty="0" sx="100000" sy="100000" flip="none" algn="tl"/>
          </a:blipFill>
        </p:spPr>
      </p:pic>
      <p:pic>
        <p:nvPicPr>
          <p:cNvPr id="1032" name="Picture 8" descr="http://t3.gstatic.com/images?q=tbn:ANd9GcQtmDsFLfmusaHsHf2-mv6rtwlGZyEFdUPOWQybrPZhueGnPsM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159" y="20307166"/>
            <a:ext cx="5001305" cy="5347017"/>
          </a:xfrm>
          <a:prstGeom prst="rect">
            <a:avLst/>
          </a:prstGeom>
          <a:gradFill>
            <a:gsLst>
              <a:gs pos="0">
                <a:srgbClr val="FF001B">
                  <a:alpha val="26000"/>
                </a:srgbClr>
              </a:gs>
              <a:gs pos="100000">
                <a:srgbClr val="930300"/>
              </a:gs>
            </a:gsLst>
            <a:lin ang="0" scaled="1"/>
          </a:gradFill>
        </p:spPr>
      </p:pic>
      <p:pic>
        <p:nvPicPr>
          <p:cNvPr id="1034" name="Picture 10" descr="http://t1.gstatic.com/images?q=tbn:ANd9GcQiSdHunnDY1r0jgv4Px0aNFEX0h3CIYdoGs9fAKfe3PZ50BpT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0" y="27210936"/>
            <a:ext cx="6662739" cy="43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BDAAkGBwgHBgkIBwgKCgkLDRYPDQwMDRsUFRAWIB0iIiAdHx8kKDQsJCYxJx8fLT0tMTU3Ojo6Iys/RD84QzQ5Ojf/2wBDAQoKCg0MDRoPDxo3JR8lNzc3Nzc3Nzc3Nzc3Nzc3Nzc3Nzc3Nzc3Nzc3Nzc3Nzc3Nzc3Nzc3Nzc3Nzc3Nzc3Nzf/wAARCACNAIoDASIAAhEBAxEB/8QAGwAAAQUBAQAAAAAAAAAAAAAAAAEEBQYHAgP/xABHEAACAQMDAQUDBgoGCwEAAAABAgMABBEFEiExBhNBUWEicYEUMmORsfAHFiNCUmKhsrPRFTNygsLSJCY0Q1Nzg5Kiw+Hx/8QAGgEAAgMBAQAAAAAAAAAAAAAAAAUBAwQCBv/EACwRAAEEAQMDAwMEAwAAAAAAAAEAAgMRBBIhMQVBYRNRcSKhsSOBkcEy0fD/2gAMAwEAAhEDEQA/ANIopcUVoVKSilxQRQhc4qEF7raTXAGnrNGtxKI8nYWjGAmPDnrk+VSepX0WnWj3E+TjhEB5dvAD79MmqPJ2h1x3Z1vBGCchFhjIX4lSfrOakNLuFRNlRwVq7qctL/tGSzTaYHDOAAcRhQZJQGxycBRCWyc4Y+IwfVb7XFuId2mSNCv9YCBvbLgZyOOFycdePWq23aHXFOG1LB9YYv8ALTK67V9oEmSK2vhKWHQW8bHJ6AYX3/WK6ELiaBVbOoRvNAH+FbLbVu0FzcQxvoclshWBpZG5CktF3ijnkBXfnjGw16XV9r9m99KNN+VxCdktYU9lindFgx45zIAufANnwqoWvbDXzPsubmMoBk/kEGBuUE9P1q6h7UdqpLeaaOSJ4oSBI/cKNpJ4FHouvTa0GYaQ6tirnZ6hq1zfpFNpT2tss5V5GO7cm18H0yQnP62Dg01XUtfiE7PpUtwwl2LGsWxVG98FX3EuCoj524G7OeqivWvarW5oQ7XUStkgjuU4IPu8sfXXt+MetnkXUZ/6KfyqPScszuoxMNEH+FadEuNVnur1dTtu5gT+oO3G78rMPPn2FiP971wJbFVDRe0t2LsJqzo0D8CUKF7s+Z6cefl186uBqC0t2K0QzsmbqYkxRilpcVCttc4paXFGKFCWlRS7qo6scDNJSo22RWxnBBqDdbKQvVrcqxVpoFYLuIZ8EDz6dKX5I5HEkLf3z/KvC8t9Nvpu+u7CKWULjew5288H05JqNjs9CeXv00aMjGEO3gj9IDp8fEYrFc/n7KwmNvKXVOzF9qNz3r3MCoo2xoN3sj6up8fhUPqXZW8sYGmURTKo52kjHv46etW8asvQwuB58U93LLGRwysPgRVbsmaLd39LO7Ex8iyOf3WPXmkzyXLPbooVlUHe5yTg5PT78V12dsSt+bqYKUhBkbnI8hg/UeKmW1XT5A0FpOzXLZSIdy49s8Dnbgc06tbUW8EtvHGoVl2g7faUccfUKbscaS+CJpcXqi6tHIodyIy0jgyNI+0AHIOT7yP2VO6BEbn5ZD7LpdRsxOPmsTkHPlg+7pXGp2ZLXZXP5JkAeMe0uRk/VtqW0a37q9mwdhimIIHIVcYAx5EL9tGv6iU0kjrHZ4/tVddNle4ZIUUll3EMcEEcH7RUpY6fJb26JJGQxZt+GDAksduB1zyBj3Y8czd9FFaTPejIhRyZCqk4U9eB4A4Pwrzg1Ownuo1tJy7rlivduvGCPEDzocbKUPgb6nyuE0G7cAhIF9JJTkf9oI/bU3pXy2yt1tbk2jooAgxM2cAcrgr0H2e7niCdpm2p1AzSz2ouMd/Esm3OM/f0FcOPutUTI4TbVId9LnG2D4Sn/LXokjswDLGAfJyT9WKhdP0azhuy0NvFDOPbViCSRjaSD4dcEevrUvDbyJIGZwVHUVC0g3uE5oooqF2uqKKKFKayn5TcNAY5jDHjvCqE7yedvHhjBPnkDzpzhP8AhT5/5JrmyfZPeD6Vf4aU772qjyq3FpNFV/tFMfkclvEkibkLSMyFTt6YGfP7AfMVOwyfko/7I+yorWbp7e4E6clYhlfMbjxSJrFo2nG/EuLYLkny8CMeeeKTdVfI3QA3Y/n2WjD9MOfZrb7e6pvZTT2n15nmhmVYUkdT3Z+cfZB6c/OJ+Aqas9I1NJljksbJdpXdfokhlkAILHYVypIyOXIGfHpXPZjW5tS1++uJQ4QQBYohzsXf5efmatyTyORtilPP6NOdUlAv2KxYjYxH9G4JP5VNkt57rTLr5Ja3k5nvyxNuHjZUGCvtdDyORnxp7PbNNquqQWzSRvPHHJGHt5BjbgEMMA4bJGR4E4qe0GO5sbAw3EEiOZnbGM8E8dK8HWc6/NdiJhC1qIw549rdnGOtUvyI2f5OCYlji2lD2ek3Vwdmo6fbWcRjaKRbRZHMqlSoBOxemc568D1NUbT3+TX5VmG9AyP4HIODx7wa1i5ubkqot3jR965Mikgrn2gACOSOh8PI1kmoSMl5dFc4+USnGf1zV/T8lmQTp4SvqEQjcxz9jasul3LyXsZibEi5K56H0PofvzV1geKaFJFinAZQcdyxx6ZAwazDTEiaCC5umm3SzqkMIiOJRwSd3kc4GM8g1qmlusem2sagALEoAAwAMVdkAB2ymMdyvKaGOVR7MyOpyji3fKnz6f8A6CR40W0hljy6FHB2uhB4PxA48R6GnxmpnGczXB85B+4tUtO60MrgLulxSUVYu0uKMUtFCmkwifbd3g+lX+Gle/fVHyvtv7wZ/wB4n8NKXvfWuKWGR9PKL1Unmbv2VYUiDSFjgbQxJqpdokgN7a6ZYJDbs8g72OBSkW5iNhxk8gHk+P2WaQ3EkkgtG2y92uGzjHLnOfLiqFqVve29+0d/l7liGLBt+/PQgjrx0qpsZdPZdsBsPPus+XKGwUG81Z8eytmgaWmjanKwu+/jeJkJMLRkMrgHg8kc9fGrdb6hbJjdJj3Kaz7TF1Gz1GUastwjmAbO/Jzjd4ZqbjeVyCkcrc/moTVojLmXI6/IWzHeGsHpt0j2KtMes6fdRl4Ziyg45Rh9oppLqlm1ybdZWMu3fjYwGMjxx61WtLhvYrTbJazo2c4MTeQ9K6W3ujqveG3mCmPaWKHHVaXz4WO5tud904ssjDm8qeuJAjDnnyrM9SgihbvhdpLJNNKWjVfmEOwxuz18xgfHBq/TM1rI3escs6lZO7D7lByVwemfP6qzadle6uWTAZpHOAeR7RxXfRYI4Wn09779j8JN1qXU0ax8ePKm+zUk1xqUAnkLLbRqkQxjAwVGfPA4+NXuxlxZwDyQCqPpd5b/AC6O5jihg72URJBDGBgZHziPLdwTkkdatdrLi2jGfCmUu5WaO2t3NqU76i1O5pj+uP3Vph3vrTzTjlJT9J/hWqwFpgdbinWKMUtFdLXSKKXFGKi0FV6+fbqd4P10/hpXl3teervt1e7Hqn8Nabd6K6ASfIfUrk5ado1uZF5KxpwRkEEuCMe6ofXtS0+eayudLWI3MMiGLu42GEUcKwPGd2MAeFP1bfBeAddkePremculW2i6XDdSxGPUYsSB2nB/LB891sHp45zWWURtka888DyuwZXxOa2tNAm+3x5XQurx9SVNRsvkW2NnRH3ZJZgScsfQceFWbTL+zjP5S7hX3uBVIudae/nHeRiFVDMB3hbJYgnk+7p4Vwt0uR7a8HzrTDj3EA4afC1Rz3u06h7lak2t6TIgaPUbVlI6iUGmkmq6c77EvrdnJ4AkBPh/MVmVnNttkA/QX90U4tC7X0OFYbpMZ2kgf1f3+FL5+mRPbZcnjv0oBINzsrzq1zBBEVnw27pH4n7+dZrc6hNdxR2rmJYYGbYiDnkk59/mfHx8MXIWwW7uDrOyScugVnn7pe7OdzqcclRj2fs61Tbu+nubeG2Lr8mtyyxY4yMnBx0B55PjU9Hx4oQWsOoncnt+ySdXmc9n1HT+T8qV7MW7x3K3ksIEUjCOOQlclskEAZz+cBnGOasUMmIlGfCq/ozwXup26xWfcRWyqe73khpOPaxn0J+PwEqsmEA8qZP3KXDSyMAH2T7vcVL6Od1u5+k/wiq13gqxaAd2n5+kauDstGG63n4UjRS4oxUWmdpaB1pcUYqEUqX2gk261cj+x+4tR/fete/ap9uvXI9I/wBxaiu9q5rdl53KfUzlK2jk21+wPISMj35erld2GhEww38MLyXLmREchS77csQONxxyepxVG0191pqJJ6Rx/wDsrQrqLvrcPDtEwUBHZdwXjrjxpV1JwZpPfdN+lj1A4HigsXXi7UD1+2r92YkUMuXUe8iqn2vsJtO1YyvAkMNwGMSqwOcbcnA6cnOPWmFtbrNZXFyZlXuSMoQMtn4/fFOGtE0IJ2tUwXB9JHFrcZbm3wMTxdPBxTGWeFjjvoz7mFYehQBfYUHu488fRrTmwCNd2S8KTdtg7cjOIcZ+NKpukCVth/Phekkb6GOJubpaZ2jlsYrJv6R5Q8KB88nw2+v3NVjsvp9lFa2mqXe6Uu7dzGyHukZWUBpHHA5PQjkZ4OKhNd1C4utVma5mWVlbauzG1R5Lgnj7asHZDTLzTxDeXsamwuLRiqd4CJCVDAFfUDHPnUQYDsLGov3O5Hb4CS5E7cmdp0WB/wBZU1bz2+oQi9y0t1FdfJ2lJ+cuCwHAAOMjw+JzkwbS4YjPjVoDRzWUCWlsLcRSgyQbAhjYrkgjjkZ649apc0uJpAPBjWvGLXCmpd1C2mz3TvvfWrb2YO7SVbzkf7aone1d+x53aHGfpH/eNXyCguenOuU/H9hTVFLikxVVJzS6ooxS4NQulm/bN9vaO4H6kZ/8BUL3vrWhax2StdV1B7yS5uY2cKNsZXHAx4gmmX4hWXhe3n1p/lrQ2RoFJFkYE8krnNqiobsnGLye6tuSJTCrD9XMhb9gI95FaE8hKnnoOlQ2i9nbbQZprmKa4neRAh7wr7ABJ4wB9xRHrdtJqU+nAyLPHjJdcKxIBwp6E4boOmOccZ851qa3gM7WT8L0HSoDFFTuVVvwrsEm0n1Sb7Y6gdCnVNF1SQFgygZ7uQIxX6jx6c+6rx240KDWNPS8lmmhezU7Am3Db2QHORnwriL8HtnBaTWcepXoikY5JWIkZwDg7OM7Vz7q9Dj5MboG0scsEnqkrNJ5IjO3cKyxd3FsDNkgd2nU4FO9KltVntBcRsZGvSI23DYBtizkEHJyVx0x18Kvb/g005m3f0hfD2VXA2fmqFH5vkK7g/BzYQSRSR6je7omdhkRkNvVVYEFeRhcfE1Z6zdICb5ORHJiCJvOyz/tDcO2t3Peu7FWABd9xxgePj1rSIT/AKpaId7ITBFh16qe6JBHuIqF7Q9hbSIJeNqF48s91DC2RGAA7qnACjoDx7hnNOu098ugaXaafLbzdxZoginB3tKqrtzhVHPn5e6qcuVpjAbyEj0Oja4nvwnGm28cAd48TSRsZC8ijcithW2nw4OT54NVO4lxczDykYftNTWg9oYV1J4Fhe6aSMoEQghskZH345PkalE7BWQVf9MvFOPmsysR6Ekc+/xrPhuAtzuSs2RFLkxgN5CpvejzrQuxJz2ehP0kn7xpj+Idlj/bbr6l/lU/o+mJpNglnFI8iKWO58Z5OfD31qke1woKcDElhkLn+3+k9opdtG2qU2XVJSmkqUKF12/hjngtzftaSRyJMx9sK6ZKhSQD1JHB64qLXVpnSKT8YIlHs7w9mwycjdxs44ByPzfH0mLyx1GfUZZI5oBb+z3ayKCVIA56fpZOD6HwwfC70q/Z2WAacIVO6JXiwUYMxXoOgG3jpnJ9/BtSn2jXkd7p8W26F1IqKJZVjKh2wCSAQOD/APOoIrqTT45J0d1VkRt65HIPSuNJgvYDMt6YNvs90IAFUDLcYwOcbakapnxYp9JkHC6ZI5l6VG9oY2fRblI0LE7AFUZON6+HuqUYgMTkck01vN+xQvTILMfQjA+JwKY9orBL6yhee4gt0s5TcO8qkxgCN1OfaXAG8nOfCu2yDWWAcV8KC2mg+6l6UetV230ia4zd2OtO1tIG2JDkwklyx+a3TnBIIPHWvVuz1wZJJF1GeMtJHIu3eQCrKWyCxBJC4BPT1qyyuaXfahHeytREjORqFqxCKThRMpJ48AOSfCnesaZBq1k9tPxnlJB1RvMVwkE1tpyW80veOCS8vtY25zj2mY89Op+FPk3FQXxuxzjpmqhIHPMdcAKXxgs37qvdlOzS6MrzXOx7tiwGz5qLk9PU5yff78+xs+0CTTmO/tniaVjGJEwVTI2jgeWc1OUVa1oaKCrjYGDSF4WK3SWyi+kjknydxjXC4zx+yvelorpdpKWiihCWjFFFCEYFGB5UUUIRiiiihCNobr0BzTfVLKPUtOurGV3RLmF4meM4ZQwxketOcUlRSFC3vZmxupGkV5oHMZRXjILoSSdwdgW6kMQSQSoJ6U3XsfpwJDy3EkZjMbJIwYMhbIUjHIC4XHiFXPI5sdJRQRZSbF2hQAFGMLjgY6UuKWihCSiiipQiiiihCKKKKEL/2Q=="/>
          <p:cNvSpPr>
            <a:spLocks noChangeAspect="1" noChangeArrowheads="1"/>
          </p:cNvSpPr>
          <p:nvPr/>
        </p:nvSpPr>
        <p:spPr bwMode="auto">
          <a:xfrm>
            <a:off x="0" y="-639763"/>
            <a:ext cx="1209675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jpeg;base64,/9j/4AAQSkZJRgABAQAAAQABAAD/2wBDAAkGBwgHBgkIBwgKCgkLDRYPDQwMDRsUFRAWIB0iIiAdHx8kKDQsJCYxJx8fLT0tMTU3Ojo6Iys/RD84QzQ5Ojf/2wBDAQoKCg0MDRoPDxo3JR8lNzc3Nzc3Nzc3Nzc3Nzc3Nzc3Nzc3Nzc3Nzc3Nzc3Nzc3Nzc3Nzc3Nzc3Nzc3Nzc3Nzf/wAARCACNAIoDASIAAhEBAxEB/8QAGwAAAQUBAQAAAAAAAAAAAAAAAAEEBQYHAgP/xABHEAACAQMDAQUDBgoGCwEAAAABAgMABBEFEiExBhNBUWEicYEUMmORsfAHFiNCUmKhsrPRFTNygsLSJCY0Q1Nzg5Kiw+Hx/8QAGgEAAgMBAQAAAAAAAAAAAAAAAAUBAwQCBv/EACwRAAEEAQMDAwMEAwAAAAAAAAEAAgMRBBIhMQVBYRNRcSKhsSOBkcEy0fD/2gAMAwEAAhEDEQA/ANIopcUVoVKSilxQRQhc4qEF7raTXAGnrNGtxKI8nYWjGAmPDnrk+VSepX0WnWj3E+TjhEB5dvAD79MmqPJ2h1x3Z1vBGCchFhjIX4lSfrOakNLuFRNlRwVq7qctL/tGSzTaYHDOAAcRhQZJQGxycBRCWyc4Y+IwfVb7XFuId2mSNCv9YCBvbLgZyOOFycdePWq23aHXFOG1LB9YYv8ALTK67V9oEmSK2vhKWHQW8bHJ6AYX3/WK6ELiaBVbOoRvNAH+FbLbVu0FzcQxvoclshWBpZG5CktF3ijnkBXfnjGw16XV9r9m99KNN+VxCdktYU9lindFgx45zIAufANnwqoWvbDXzPsubmMoBk/kEGBuUE9P1q6h7UdqpLeaaOSJ4oSBI/cKNpJ4FHouvTa0GYaQ6tirnZ6hq1zfpFNpT2tss5V5GO7cm18H0yQnP62Dg01XUtfiE7PpUtwwl2LGsWxVG98FX3EuCoj524G7OeqivWvarW5oQ7XUStkgjuU4IPu8sfXXt+MetnkXUZ/6KfyqPScszuoxMNEH+FadEuNVnur1dTtu5gT+oO3G78rMPPn2FiP971wJbFVDRe0t2LsJqzo0D8CUKF7s+Z6cefl186uBqC0t2K0QzsmbqYkxRilpcVCttc4paXFGKFCWlRS7qo6scDNJSo22RWxnBBqDdbKQvVrcqxVpoFYLuIZ8EDz6dKX5I5HEkLf3z/KvC8t9Nvpu+u7CKWULjew5288H05JqNjs9CeXv00aMjGEO3gj9IDp8fEYrFc/n7KwmNvKXVOzF9qNz3r3MCoo2xoN3sj6up8fhUPqXZW8sYGmURTKo52kjHv46etW8asvQwuB58U93LLGRwysPgRVbsmaLd39LO7Ex8iyOf3WPXmkzyXLPbooVlUHe5yTg5PT78V12dsSt+bqYKUhBkbnI8hg/UeKmW1XT5A0FpOzXLZSIdy49s8Dnbgc06tbUW8EtvHGoVl2g7faUccfUKbscaS+CJpcXqi6tHIodyIy0jgyNI+0AHIOT7yP2VO6BEbn5ZD7LpdRsxOPmsTkHPlg+7pXGp2ZLXZXP5JkAeMe0uRk/VtqW0a37q9mwdhimIIHIVcYAx5EL9tGv6iU0kjrHZ4/tVddNle4ZIUUll3EMcEEcH7RUpY6fJb26JJGQxZt+GDAksduB1zyBj3Y8czd9FFaTPejIhRyZCqk4U9eB4A4Pwrzg1Ownuo1tJy7rlivduvGCPEDzocbKUPgb6nyuE0G7cAhIF9JJTkf9oI/bU3pXy2yt1tbk2jooAgxM2cAcrgr0H2e7niCdpm2p1AzSz2ouMd/Esm3OM/f0FcOPutUTI4TbVId9LnG2D4Sn/LXokjswDLGAfJyT9WKhdP0azhuy0NvFDOPbViCSRjaSD4dcEevrUvDbyJIGZwVHUVC0g3uE5oooqF2uqKKKFKayn5TcNAY5jDHjvCqE7yedvHhjBPnkDzpzhP8AhT5/5JrmyfZPeD6Vf4aU772qjyq3FpNFV/tFMfkclvEkibkLSMyFTt6YGfP7AfMVOwyfko/7I+yorWbp7e4E6clYhlfMbjxSJrFo2nG/EuLYLkny8CMeeeKTdVfI3QA3Y/n2WjD9MOfZrb7e6pvZTT2n15nmhmVYUkdT3Z+cfZB6c/OJ+Aqas9I1NJljksbJdpXdfokhlkAILHYVypIyOXIGfHpXPZjW5tS1++uJQ4QQBYohzsXf5efmatyTyORtilPP6NOdUlAv2KxYjYxH9G4JP5VNkt57rTLr5Ja3k5nvyxNuHjZUGCvtdDyORnxp7PbNNquqQWzSRvPHHJGHt5BjbgEMMA4bJGR4E4qe0GO5sbAw3EEiOZnbGM8E8dK8HWc6/NdiJhC1qIw549rdnGOtUvyI2f5OCYlji2lD2ek3Vwdmo6fbWcRjaKRbRZHMqlSoBOxemc568D1NUbT3+TX5VmG9AyP4HIODx7wa1i5ubkqot3jR965Mikgrn2gACOSOh8PI1kmoSMl5dFc4+USnGf1zV/T8lmQTp4SvqEQjcxz9jasul3LyXsZibEi5K56H0PofvzV1geKaFJFinAZQcdyxx6ZAwazDTEiaCC5umm3SzqkMIiOJRwSd3kc4GM8g1qmlusem2sagALEoAAwAMVdkAB2ymMdyvKaGOVR7MyOpyji3fKnz6f8A6CR40W0hljy6FHB2uhB4PxA48R6GnxmpnGczXB85B+4tUtO60MrgLulxSUVYu0uKMUtFCmkwifbd3g+lX+Gle/fVHyvtv7wZ/wB4n8NKXvfWuKWGR9PKL1Unmbv2VYUiDSFjgbQxJqpdokgN7a6ZYJDbs8g72OBSkW5iNhxk8gHk+P2WaQ3EkkgtG2y92uGzjHLnOfLiqFqVve29+0d/l7liGLBt+/PQgjrx0qpsZdPZdsBsPPus+XKGwUG81Z8eytmgaWmjanKwu+/jeJkJMLRkMrgHg8kc9fGrdb6hbJjdJj3Kaz7TF1Gz1GUastwjmAbO/Jzjd4ZqbjeVyCkcrc/moTVojLmXI6/IWzHeGsHpt0j2KtMes6fdRl4Ziyg45Rh9oppLqlm1ybdZWMu3fjYwGMjxx61WtLhvYrTbJazo2c4MTeQ9K6W3ujqveG3mCmPaWKHHVaXz4WO5tud904ssjDm8qeuJAjDnnyrM9SgihbvhdpLJNNKWjVfmEOwxuz18xgfHBq/TM1rI3escs6lZO7D7lByVwemfP6qzadle6uWTAZpHOAeR7RxXfRYI4Wn09779j8JN1qXU0ax8ePKm+zUk1xqUAnkLLbRqkQxjAwVGfPA4+NXuxlxZwDyQCqPpd5b/AC6O5jihg72URJBDGBgZHziPLdwTkkdatdrLi2jGfCmUu5WaO2t3NqU76i1O5pj+uP3Vph3vrTzTjlJT9J/hWqwFpgdbinWKMUtFdLXSKKXFGKi0FV6+fbqd4P10/hpXl3teervt1e7Hqn8Nabd6K6ASfIfUrk5ado1uZF5KxpwRkEEuCMe6ofXtS0+eayudLWI3MMiGLu42GEUcKwPGd2MAeFP1bfBeAddkePremculW2i6XDdSxGPUYsSB2nB/LB891sHp45zWWURtka888DyuwZXxOa2tNAm+3x5XQurx9SVNRsvkW2NnRH3ZJZgScsfQceFWbTL+zjP5S7hX3uBVIudae/nHeRiFVDMB3hbJYgnk+7p4Vwt0uR7a8HzrTDj3EA4afC1Rz3u06h7lak2t6TIgaPUbVlI6iUGmkmq6c77EvrdnJ4AkBPh/MVmVnNttkA/QX90U4tC7X0OFYbpMZ2kgf1f3+FL5+mRPbZcnjv0oBINzsrzq1zBBEVnw27pH4n7+dZrc6hNdxR2rmJYYGbYiDnkk59/mfHx8MXIWwW7uDrOyScugVnn7pe7OdzqcclRj2fs61Tbu+nubeG2Lr8mtyyxY4yMnBx0B55PjU9Hx4oQWsOoncnt+ySdXmc9n1HT+T8qV7MW7x3K3ksIEUjCOOQlclskEAZz+cBnGOasUMmIlGfCq/ozwXup26xWfcRWyqe73khpOPaxn0J+PwEqsmEA8qZP3KXDSyMAH2T7vcVL6Od1u5+k/wiq13gqxaAd2n5+kauDstGG63n4UjRS4oxUWmdpaB1pcUYqEUqX2gk261cj+x+4tR/fete/ap9uvXI9I/wBxaiu9q5rdl53KfUzlK2jk21+wPISMj35erld2GhEww38MLyXLmREchS77csQONxxyepxVG0191pqJJ6Rx/wDsrQrqLvrcPDtEwUBHZdwXjrjxpV1JwZpPfdN+lj1A4HigsXXi7UD1+2r92YkUMuXUe8iqn2vsJtO1YyvAkMNwGMSqwOcbcnA6cnOPWmFtbrNZXFyZlXuSMoQMtn4/fFOGtE0IJ2tUwXB9JHFrcZbm3wMTxdPBxTGWeFjjvoz7mFYehQBfYUHu488fRrTmwCNd2S8KTdtg7cjOIcZ+NKpukCVth/Phekkb6GOJubpaZ2jlsYrJv6R5Q8KB88nw2+v3NVjsvp9lFa2mqXe6Uu7dzGyHukZWUBpHHA5PQjkZ4OKhNd1C4utVma5mWVlbauzG1R5Lgnj7asHZDTLzTxDeXsamwuLRiqd4CJCVDAFfUDHPnUQYDsLGov3O5Hb4CS5E7cmdp0WB/wBZU1bz2+oQi9y0t1FdfJ2lJ+cuCwHAAOMjw+JzkwbS4YjPjVoDRzWUCWlsLcRSgyQbAhjYrkgjjkZ649apc0uJpAPBjWvGLXCmpd1C2mz3TvvfWrb2YO7SVbzkf7aone1d+x53aHGfpH/eNXyCguenOuU/H9hTVFLikxVVJzS6ooxS4NQulm/bN9vaO4H6kZ/8BUL3vrWhax2StdV1B7yS5uY2cKNsZXHAx4gmmX4hWXhe3n1p/lrQ2RoFJFkYE8krnNqiobsnGLye6tuSJTCrD9XMhb9gI95FaE8hKnnoOlQ2i9nbbQZprmKa4neRAh7wr7ABJ4wB9xRHrdtJqU+nAyLPHjJdcKxIBwp6E4boOmOccZ851qa3gM7WT8L0HSoDFFTuVVvwrsEm0n1Sb7Y6gdCnVNF1SQFgygZ7uQIxX6jx6c+6rx240KDWNPS8lmmhezU7Am3Db2QHORnwriL8HtnBaTWcepXoikY5JWIkZwDg7OM7Vz7q9Dj5MboG0scsEnqkrNJ5IjO3cKyxd3FsDNkgd2nU4FO9KltVntBcRsZGvSI23DYBtizkEHJyVx0x18Kvb/g005m3f0hfD2VXA2fmqFH5vkK7g/BzYQSRSR6je7omdhkRkNvVVYEFeRhcfE1Z6zdICb5ORHJiCJvOyz/tDcO2t3Peu7FWABd9xxgePj1rSIT/AKpaId7ITBFh16qe6JBHuIqF7Q9hbSIJeNqF48s91DC2RGAA7qnACjoDx7hnNOu098ugaXaafLbzdxZoginB3tKqrtzhVHPn5e6qcuVpjAbyEj0Oja4nvwnGm28cAd48TSRsZC8ijcithW2nw4OT54NVO4lxczDykYftNTWg9oYV1J4Fhe6aSMoEQghskZH345PkalE7BWQVf9MvFOPmsysR6Ekc+/xrPhuAtzuSs2RFLkxgN5CpvejzrQuxJz2ehP0kn7xpj+Idlj/bbr6l/lU/o+mJpNglnFI8iKWO58Z5OfD31qke1woKcDElhkLn+3+k9opdtG2qU2XVJSmkqUKF12/hjngtzftaSRyJMx9sK6ZKhSQD1JHB64qLXVpnSKT8YIlHs7w9mwycjdxs44ByPzfH0mLyx1GfUZZI5oBb+z3ayKCVIA56fpZOD6HwwfC70q/Z2WAacIVO6JXiwUYMxXoOgG3jpnJ9/BtSn2jXkd7p8W26F1IqKJZVjKh2wCSAQOD/APOoIrqTT45J0d1VkRt65HIPSuNJgvYDMt6YNvs90IAFUDLcYwOcbakapnxYp9JkHC6ZI5l6VG9oY2fRblI0LE7AFUZON6+HuqUYgMTkck01vN+xQvTILMfQjA+JwKY9orBL6yhee4gt0s5TcO8qkxgCN1OfaXAG8nOfCu2yDWWAcV8KC2mg+6l6UetV230ia4zd2OtO1tIG2JDkwklyx+a3TnBIIPHWvVuz1wZJJF1GeMtJHIu3eQCrKWyCxBJC4BPT1qyyuaXfahHeytREjORqFqxCKThRMpJ48AOSfCnesaZBq1k9tPxnlJB1RvMVwkE1tpyW80veOCS8vtY25zj2mY89Op+FPk3FQXxuxzjpmqhIHPMdcAKXxgs37qvdlOzS6MrzXOx7tiwGz5qLk9PU5yff78+xs+0CTTmO/tniaVjGJEwVTI2jgeWc1OUVa1oaKCrjYGDSF4WK3SWyi+kjknydxjXC4zx+yvelorpdpKWiihCWjFFFCEYFGB5UUUIRiiiihCNobr0BzTfVLKPUtOurGV3RLmF4meM4ZQwxketOcUlRSFC3vZmxupGkV5oHMZRXjILoSSdwdgW6kMQSQSoJ6U3XsfpwJDy3EkZjMbJIwYMhbIUjHIC4XHiFXPI5sdJRQRZSbF2hQAFGMLjgY6UuKWihCSiiipQiiiihCKKKKEL/2Q=="/>
          <p:cNvSpPr>
            <a:spLocks noChangeAspect="1" noChangeArrowheads="1"/>
          </p:cNvSpPr>
          <p:nvPr/>
        </p:nvSpPr>
        <p:spPr bwMode="auto">
          <a:xfrm>
            <a:off x="152400" y="-487363"/>
            <a:ext cx="1209675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5" name="Picture 21" descr="http://t1.gstatic.com/images?q=tbn:ANd9GcQM8khATxP0XCSH5g8Bh-JrQtGofdOEPnZx54VO3Ec_QxwpWmy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639" y="27007513"/>
            <a:ext cx="4707762" cy="45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3.gstatic.com/images?q=tbn:ANd9GcRvHEi_GCJi1xpZAZvRvuaLbmCaq0BODzrZ1mDEJnZkdgsfiOmWC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563" y="586898"/>
            <a:ext cx="5304076" cy="52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_Implementation_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CAPSULE_Implementation_Template</Template>
  <TotalTime>445</TotalTime>
  <Words>410</Words>
  <Application>Microsoft Office PowerPoint</Application>
  <PresentationFormat>Custom</PresentationFormat>
  <Paragraphs>110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Times New Roman</vt:lpstr>
      <vt:lpstr>ＭＳ Ｐゴシック</vt:lpstr>
      <vt:lpstr>Gill Sans</vt:lpstr>
      <vt:lpstr>MS Mincho</vt:lpstr>
      <vt:lpstr>Cambria</vt:lpstr>
      <vt:lpstr>Calibri Bold</vt:lpstr>
      <vt:lpstr>Calibri</vt:lpstr>
      <vt:lpstr>Wingdings</vt:lpstr>
      <vt:lpstr>ヒラギノ角ゴ ProN W3</vt:lpstr>
      <vt:lpstr>Arial Narrow</vt:lpstr>
      <vt:lpstr>CAPSULE_Implementation_Template</vt:lpstr>
      <vt:lpstr>PowerPoint Presentation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User60 Ser60</dc:creator>
  <cp:lastModifiedBy>User60 Ser60</cp:lastModifiedBy>
  <cp:revision>15</cp:revision>
  <cp:lastPrinted>2010-12-20T04:34:57Z</cp:lastPrinted>
  <dcterms:created xsi:type="dcterms:W3CDTF">2012-07-24T13:41:21Z</dcterms:created>
  <dcterms:modified xsi:type="dcterms:W3CDTF">2012-07-25T15:13:09Z</dcterms:modified>
</cp:coreProperties>
</file>