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30632400" cy="39776400"/>
  <p:embeddedFontLst>
    <p:embeddedFont>
      <p:font typeface="MS Mincho" pitchFamily="49" charset="-128"/>
      <p:regular r:id="rId3"/>
    </p:embeddedFont>
    <p:embeddedFont>
      <p:font typeface="Cambria" pitchFamily="18" charset="0"/>
      <p:regular r:id="rId4"/>
      <p:bold r:id="rId5"/>
      <p:italic r:id="rId6"/>
      <p:boldItalic r:id="rId7"/>
    </p:embeddedFont>
    <p:embeddedFont>
      <p:font typeface="Calibri" pitchFamily="34" charset="0"/>
      <p:regular r:id="rId8"/>
      <p:bold r:id="rId9"/>
      <p:italic r:id="rId10"/>
      <p:boldItalic r:id="rId11"/>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30300"/>
    <a:srgbClr val="FF001B"/>
    <a:srgbClr val="9B1103"/>
    <a:srgbClr val="0000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79" autoAdjust="0"/>
  </p:normalViewPr>
  <p:slideViewPr>
    <p:cSldViewPr>
      <p:cViewPr>
        <p:scale>
          <a:sx n="50" d="100"/>
          <a:sy n="50" d="100"/>
        </p:scale>
        <p:origin x="5832" y="753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7/26/2012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7/26/2012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7/26/2012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7/26/2012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3581" name="AutoShape 269"/>
          <p:cNvSpPr>
            <a:spLocks noChangeArrowheads="1"/>
          </p:cNvSpPr>
          <p:nvPr/>
        </p:nvSpPr>
        <p:spPr bwMode="auto">
          <a:xfrm>
            <a:off x="838200" y="14464408"/>
            <a:ext cx="12801600" cy="17920592"/>
          </a:xfrm>
          <a:prstGeom prst="roundRect">
            <a:avLst>
              <a:gd name="adj" fmla="val 9984"/>
            </a:avLst>
          </a:prstGeom>
          <a:ln w="28575">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solidFill>
                <a:schemeClr val="tx1"/>
              </a:solidFill>
            </a:endParaRPr>
          </a:p>
        </p:txBody>
      </p:sp>
      <p:pic>
        <p:nvPicPr>
          <p:cNvPr id="13389" name="Picture 5" descr="NSF_logo_large"/>
          <p:cNvPicPr>
            <a:picLocks noChangeAspect="1" noChangeArrowheads="1"/>
          </p:cNvPicPr>
          <p:nvPr/>
        </p:nvPicPr>
        <p:blipFill>
          <a:blip r:embed="rId2" cstate="print"/>
          <a:srcRect/>
          <a:stretch>
            <a:fillRect/>
          </a:stretch>
        </p:blipFill>
        <p:spPr bwMode="auto">
          <a:xfrm>
            <a:off x="37719000" y="79254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26974800" y="5863829"/>
            <a:ext cx="16002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solidFill>
                <a:schemeClr val="tx1"/>
              </a:solidFill>
            </a:endParaRPr>
          </a:p>
        </p:txBody>
      </p:sp>
      <p:pic>
        <p:nvPicPr>
          <p:cNvPr id="1028" name="Picture 4" descr="http://holdencubscouts.org/images/MOS.gif"/>
          <p:cNvPicPr>
            <a:picLocks noChangeAspect="1" noChangeArrowheads="1"/>
          </p:cNvPicPr>
          <p:nvPr/>
        </p:nvPicPr>
        <p:blipFill>
          <a:blip r:embed="rId3" cstate="print">
            <a:lum bright="-20000"/>
          </a:blip>
          <a:srcRect/>
          <a:stretch>
            <a:fillRect/>
          </a:stretch>
        </p:blipFill>
        <p:spPr bwMode="auto">
          <a:xfrm>
            <a:off x="10744200" y="2971800"/>
            <a:ext cx="2277206" cy="1491782"/>
          </a:xfrm>
          <a:prstGeom prst="rect">
            <a:avLst/>
          </a:prstGeom>
          <a:noFill/>
        </p:spPr>
      </p:pic>
      <p:sp>
        <p:nvSpPr>
          <p:cNvPr id="130" name="Rectangle 3"/>
          <p:cNvSpPr>
            <a:spLocks noChangeArrowheads="1"/>
          </p:cNvSpPr>
          <p:nvPr/>
        </p:nvSpPr>
        <p:spPr bwMode="auto">
          <a:xfrm>
            <a:off x="27900085" y="6019800"/>
            <a:ext cx="14935200" cy="9924912"/>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ACTION </a:t>
            </a:r>
            <a:r>
              <a:rPr lang="en-US" sz="6000" b="1" cap="all" dirty="0" smtClean="0">
                <a:ln w="0"/>
                <a:gradFill flip="none" rotWithShape="1">
                  <a:gsLst>
                    <a:gs pos="0">
                      <a:srgbClr val="FF001B"/>
                    </a:gs>
                    <a:gs pos="100000">
                      <a:srgbClr val="930300"/>
                    </a:gs>
                  </a:gsLst>
                  <a:lin ang="0" scaled="1"/>
                  <a:tileRect/>
                </a:gradFill>
                <a:effectLst/>
              </a:rPr>
              <a:t>PLAN &amp; </a:t>
            </a:r>
          </a:p>
          <a:p>
            <a:pPr algn="ctr"/>
            <a:r>
              <a:rPr lang="en-US" sz="6000" b="1" cap="all" dirty="0" smtClean="0">
                <a:ln w="0"/>
                <a:gradFill flip="none" rotWithShape="1">
                  <a:gsLst>
                    <a:gs pos="0">
                      <a:srgbClr val="FF001B"/>
                    </a:gs>
                    <a:gs pos="100000">
                      <a:srgbClr val="930300"/>
                    </a:gs>
                  </a:gsLst>
                  <a:lin ang="0" scaled="1"/>
                  <a:tileRect/>
                </a:gradFill>
                <a:effectLst/>
              </a:rPr>
              <a:t>Implementation schedule</a:t>
            </a: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pic>
        <p:nvPicPr>
          <p:cNvPr id="1026" name="Picture 2" descr="C:\Users\Jessica Chin\Northeastern University PhD\2009 Fall Semester\IE 7315 - Human Factors Engineering\NEU Logo.jpg"/>
          <p:cNvPicPr>
            <a:picLocks noChangeAspect="1" noChangeArrowheads="1"/>
          </p:cNvPicPr>
          <p:nvPr/>
        </p:nvPicPr>
        <p:blipFill>
          <a:blip r:embed="rId4" cstate="print"/>
          <a:srcRect/>
          <a:stretch>
            <a:fillRect/>
          </a:stretch>
        </p:blipFill>
        <p:spPr bwMode="auto">
          <a:xfrm>
            <a:off x="2514600" y="11430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5" cstate="print"/>
          <a:srcRect/>
          <a:stretch>
            <a:fillRect/>
          </a:stretch>
        </p:blipFill>
        <p:spPr bwMode="auto">
          <a:xfrm>
            <a:off x="40538400" y="1981200"/>
            <a:ext cx="2296885" cy="1600200"/>
          </a:xfrm>
          <a:prstGeom prst="rect">
            <a:avLst/>
          </a:prstGeom>
          <a:noFill/>
        </p:spPr>
      </p:pic>
      <p:sp>
        <p:nvSpPr>
          <p:cNvPr id="22" name="AutoShape 269"/>
          <p:cNvSpPr>
            <a:spLocks noChangeArrowheads="1"/>
          </p:cNvSpPr>
          <p:nvPr/>
        </p:nvSpPr>
        <p:spPr bwMode="auto">
          <a:xfrm>
            <a:off x="838200" y="5867400"/>
            <a:ext cx="12801600" cy="8229600"/>
          </a:xfrm>
          <a:prstGeom prst="roundRect">
            <a:avLst>
              <a:gd name="adj" fmla="val 9984"/>
            </a:avLst>
          </a:prstGeom>
          <a:ln w="28575">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solidFill>
                <a:schemeClr val="tx1"/>
              </a:solidFill>
            </a:endParaRPr>
          </a:p>
        </p:txBody>
      </p:sp>
      <p:sp>
        <p:nvSpPr>
          <p:cNvPr id="21" name="Rectangle 3"/>
          <p:cNvSpPr>
            <a:spLocks noChangeArrowheads="1"/>
          </p:cNvSpPr>
          <p:nvPr/>
        </p:nvSpPr>
        <p:spPr bwMode="auto">
          <a:xfrm>
            <a:off x="990600" y="6096000"/>
            <a:ext cx="12344400" cy="7631976"/>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lnSpc>
                <a:spcPct val="150000"/>
              </a:lnSpc>
              <a:spcBef>
                <a:spcPts val="0"/>
              </a:spcBef>
              <a:spcAft>
                <a:spcPts val="0"/>
              </a:spcAft>
            </a:pPr>
            <a:r>
              <a:rPr lang="en-US" sz="6000" b="1" cap="all" dirty="0" smtClean="0">
                <a:ln w="0"/>
                <a:gradFill flip="none" rotWithShape="1">
                  <a:gsLst>
                    <a:gs pos="0">
                      <a:srgbClr val="FF001B"/>
                    </a:gs>
                    <a:gs pos="100000">
                      <a:srgbClr val="930300"/>
                    </a:gs>
                  </a:gsLst>
                  <a:lin ang="0" scaled="1"/>
                  <a:tileRect/>
                </a:gradFill>
              </a:rPr>
              <a:t>Goal</a:t>
            </a: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r>
              <a:rPr lang="en-US" sz="3600" b="1" dirty="0"/>
              <a:t>To implement various amusement park ride design </a:t>
            </a:r>
            <a:r>
              <a:rPr lang="en-US" sz="3600" b="1" dirty="0" smtClean="0"/>
              <a:t>projects utilizing the EDP </a:t>
            </a:r>
            <a:r>
              <a:rPr lang="en-US" sz="3600" b="1" dirty="0"/>
              <a:t>throughout our physics </a:t>
            </a:r>
            <a:r>
              <a:rPr lang="en-US" sz="3600" b="1" dirty="0" smtClean="0"/>
              <a:t>curriculum. </a:t>
            </a:r>
          </a:p>
          <a:p>
            <a:endParaRPr lang="en-US" sz="3600" b="1" dirty="0"/>
          </a:p>
          <a:p>
            <a:r>
              <a:rPr lang="en-US" sz="3600" dirty="0" smtClean="0"/>
              <a:t>My </a:t>
            </a:r>
            <a:r>
              <a:rPr lang="en-US" sz="3600" dirty="0"/>
              <a:t>students often struggle with the relationships between the concepts, the math, and the real </a:t>
            </a:r>
            <a:r>
              <a:rPr lang="en-US" sz="3600" dirty="0" smtClean="0"/>
              <a:t>world applications of physics, </a:t>
            </a:r>
            <a:r>
              <a:rPr lang="en-US" sz="3600" dirty="0"/>
              <a:t>and I hope that through this series of design projects, they will have the opportunity to consolidate all of this knowledge, while using the EDP to see how a real engineer would design the types of rides that they’ve all seen and experienced.  </a:t>
            </a:r>
          </a:p>
        </p:txBody>
      </p:sp>
      <p:sp>
        <p:nvSpPr>
          <p:cNvPr id="13388" name="Rectangle 4"/>
          <p:cNvSpPr>
            <a:spLocks noChangeArrowheads="1"/>
          </p:cNvSpPr>
          <p:nvPr/>
        </p:nvSpPr>
        <p:spPr bwMode="auto">
          <a:xfrm>
            <a:off x="6400800" y="304800"/>
            <a:ext cx="32766000" cy="433965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Amusement Park Ride Design</a:t>
            </a: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Stacey Allen</a:t>
            </a: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11</a:t>
            </a:r>
            <a:r>
              <a:rPr lang="en-US" sz="48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Grade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Physics</a:t>
            </a: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Revere High School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3" name="Rectangle 3"/>
          <p:cNvSpPr>
            <a:spLocks noChangeArrowheads="1"/>
          </p:cNvSpPr>
          <p:nvPr/>
        </p:nvSpPr>
        <p:spPr bwMode="auto">
          <a:xfrm>
            <a:off x="1026695" y="14787308"/>
            <a:ext cx="12344400" cy="3199994"/>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CONTEXT</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r>
              <a:rPr lang="en-US" sz="3600" dirty="0" smtClean="0"/>
              <a:t>Semester-long 11</a:t>
            </a:r>
            <a:r>
              <a:rPr lang="en-US" sz="3600" baseline="30000" dirty="0" smtClean="0"/>
              <a:t>th</a:t>
            </a:r>
            <a:r>
              <a:rPr lang="en-US" sz="3600" dirty="0" smtClean="0"/>
              <a:t> </a:t>
            </a:r>
            <a:r>
              <a:rPr lang="en-US" sz="3600" dirty="0"/>
              <a:t>grade physics (mechanics) class at Revere High School, which all students are required to take. Usually classes are around 25 students (±5). </a:t>
            </a:r>
          </a:p>
        </p:txBody>
      </p:sp>
      <p:sp>
        <p:nvSpPr>
          <p:cNvPr id="74" name="Rectangle 3"/>
          <p:cNvSpPr>
            <a:spLocks noChangeArrowheads="1"/>
          </p:cNvSpPr>
          <p:nvPr/>
        </p:nvSpPr>
        <p:spPr bwMode="auto">
          <a:xfrm>
            <a:off x="1066800" y="21906835"/>
            <a:ext cx="12344400" cy="1040196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Project components</a:t>
            </a:r>
            <a:endParaRPr lang="en-US" sz="6000" b="1" cap="all" dirty="0" smtClean="0">
              <a:ln w="0"/>
              <a:gradFill flip="none" rotWithShape="1">
                <a:gsLst>
                  <a:gs pos="0">
                    <a:srgbClr val="FF001B"/>
                  </a:gs>
                  <a:gs pos="100000">
                    <a:srgbClr val="930300"/>
                  </a:gs>
                </a:gsLst>
                <a:lin ang="0" scaled="1"/>
                <a:tileRect/>
              </a:gradFill>
              <a:effectLst/>
            </a:endParaRP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r>
              <a:rPr lang="en-US" sz="3600" dirty="0"/>
              <a:t>#1: Free Fall Ride (kinematics</a:t>
            </a:r>
            <a:r>
              <a:rPr lang="en-US" sz="3600" dirty="0" smtClean="0"/>
              <a:t>)</a:t>
            </a:r>
          </a:p>
          <a:p>
            <a:endParaRPr lang="en-US" sz="3600" dirty="0"/>
          </a:p>
          <a:p>
            <a:r>
              <a:rPr lang="en-US" sz="3600" dirty="0"/>
              <a:t>#2: Circular Ride (UCM</a:t>
            </a:r>
            <a:r>
              <a:rPr lang="en-US" sz="3600" dirty="0" smtClean="0"/>
              <a:t>)</a:t>
            </a:r>
          </a:p>
          <a:p>
            <a:endParaRPr lang="en-US" sz="3600" dirty="0"/>
          </a:p>
          <a:p>
            <a:r>
              <a:rPr lang="en-US" sz="3600" b="1" dirty="0"/>
              <a:t>#3: CAPSTONE – Roller Coaster </a:t>
            </a:r>
            <a:r>
              <a:rPr lang="en-US" sz="3600" b="1" dirty="0" smtClean="0"/>
              <a:t>Design</a:t>
            </a:r>
          </a:p>
          <a:p>
            <a:endParaRPr lang="en-US" sz="3600" b="1" dirty="0"/>
          </a:p>
          <a:p>
            <a:r>
              <a:rPr lang="en-US" sz="3600" dirty="0"/>
              <a:t>The course will culminate with a capstone roller coaster design project. The other listed projects (#1&amp;2) will be smaller in scale (only posters or basic models) and prepare the students throughout the semester to successfully complete their capstone project with the roller coasters. I hope to also use these smaller projects to acquaint the students with the EDP and practice applying their math skills and conceptual knowledge to real life engineering projects.  </a:t>
            </a:r>
          </a:p>
          <a:p>
            <a:r>
              <a:rPr lang="en-US" sz="3600" b="1" dirty="0" smtClean="0"/>
              <a:t> </a:t>
            </a:r>
            <a:endParaRPr lang="en-US" sz="3600" dirty="0"/>
          </a:p>
        </p:txBody>
      </p:sp>
      <p:grpSp>
        <p:nvGrpSpPr>
          <p:cNvPr id="3" name="Group 2"/>
          <p:cNvGrpSpPr/>
          <p:nvPr/>
        </p:nvGrpSpPr>
        <p:grpSpPr>
          <a:xfrm>
            <a:off x="13944600" y="6019800"/>
            <a:ext cx="12649200" cy="26440960"/>
            <a:chOff x="29489400" y="5867400"/>
            <a:chExt cx="13487400" cy="26440960"/>
          </a:xfrm>
        </p:grpSpPr>
        <p:sp>
          <p:nvSpPr>
            <p:cNvPr id="91" name="AutoShape 431"/>
            <p:cNvSpPr>
              <a:spLocks noChangeArrowheads="1"/>
            </p:cNvSpPr>
            <p:nvPr/>
          </p:nvSpPr>
          <p:spPr bwMode="auto">
            <a:xfrm>
              <a:off x="29489400" y="586740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sp>
          <p:nvSpPr>
            <p:cNvPr id="76" name="Rectangle 3"/>
            <p:cNvSpPr>
              <a:spLocks noChangeArrowheads="1"/>
            </p:cNvSpPr>
            <p:nvPr/>
          </p:nvSpPr>
          <p:spPr bwMode="auto">
            <a:xfrm>
              <a:off x="29718000" y="6019800"/>
              <a:ext cx="8261962" cy="12818011"/>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US" sz="2800" dirty="0" smtClean="0"/>
            </a:p>
            <a:p>
              <a:endParaRPr lang="en-US" sz="2800" dirty="0"/>
            </a:p>
            <a:p>
              <a:endParaRPr lang="en-US" sz="2800" dirty="0" smtClean="0"/>
            </a:p>
            <a:p>
              <a:endParaRPr lang="en-US" sz="2800" dirty="0"/>
            </a:p>
            <a:p>
              <a:endParaRPr lang="en-US" sz="2800" dirty="0" smtClean="0"/>
            </a:p>
            <a:p>
              <a:r>
                <a:rPr lang="en-US" sz="3600" dirty="0" smtClean="0"/>
                <a:t>#</a:t>
              </a:r>
              <a:r>
                <a:rPr lang="en-US" sz="3600" dirty="0"/>
                <a:t>1: Free Fall Ride (kinematics)</a:t>
              </a:r>
            </a:p>
            <a:p>
              <a:r>
                <a:rPr lang="en-US" sz="3600" dirty="0"/>
                <a:t> </a:t>
              </a:r>
            </a:p>
            <a:p>
              <a:pPr marL="571500" indent="-571500">
                <a:buFont typeface="Arial" pitchFamily="34" charset="0"/>
                <a:buChar char="•"/>
              </a:pPr>
              <a:r>
                <a:rPr lang="en-US" sz="3600" dirty="0"/>
                <a:t>Diagram drawing with measurements and calculations</a:t>
              </a:r>
            </a:p>
            <a:p>
              <a:pPr marL="571500" indent="-571500">
                <a:buFont typeface="Arial" pitchFamily="34" charset="0"/>
                <a:buChar char="•"/>
              </a:pPr>
              <a:r>
                <a:rPr lang="en-US" sz="3600" dirty="0"/>
                <a:t>Full-size decorated poster (2’ x 3’) depicting ride</a:t>
              </a:r>
            </a:p>
            <a:p>
              <a:pPr marL="571500" indent="-571500">
                <a:buFont typeface="Arial" pitchFamily="34" charset="0"/>
                <a:buChar char="•"/>
              </a:pPr>
              <a:r>
                <a:rPr lang="en-US" sz="3600" dirty="0"/>
                <a:t>Completed EDP worksheet</a:t>
              </a:r>
            </a:p>
            <a:p>
              <a:r>
                <a:rPr lang="en-US" sz="3600" dirty="0"/>
                <a:t> </a:t>
              </a: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77" name="Rectangle 3"/>
            <p:cNvSpPr>
              <a:spLocks noChangeArrowheads="1"/>
            </p:cNvSpPr>
            <p:nvPr/>
          </p:nvSpPr>
          <p:spPr bwMode="auto">
            <a:xfrm>
              <a:off x="29747934" y="26739937"/>
              <a:ext cx="13030200" cy="4831209"/>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Teacher deliverables</a:t>
              </a:r>
              <a:endParaRPr lang="en-US" sz="6000" b="1" cap="all" dirty="0" smtClean="0">
                <a:ln w="0"/>
                <a:gradFill flip="none" rotWithShape="1">
                  <a:gsLst>
                    <a:gs pos="0">
                      <a:srgbClr val="FF001B"/>
                    </a:gs>
                    <a:gs pos="100000">
                      <a:srgbClr val="930300"/>
                    </a:gs>
                  </a:gsLst>
                  <a:lin ang="0" scaled="1"/>
                  <a:tileRect/>
                </a:gradFill>
                <a:effectLst/>
              </a:endParaRPr>
            </a:p>
            <a:p>
              <a:endParaRPr lang="en-US" sz="2800" dirty="0" smtClean="0"/>
            </a:p>
            <a:p>
              <a:pPr marL="457200" indent="-457200">
                <a:buFont typeface="Arial" pitchFamily="34" charset="0"/>
                <a:buChar char="•"/>
              </a:pPr>
              <a:r>
                <a:rPr lang="en-US" sz="3600" dirty="0" smtClean="0"/>
                <a:t>EDP </a:t>
              </a:r>
              <a:r>
                <a:rPr lang="en-US" sz="3600" dirty="0"/>
                <a:t>worksheet for students to use while completing the process</a:t>
              </a:r>
            </a:p>
            <a:p>
              <a:pPr marL="457200" indent="-457200">
                <a:buFont typeface="Arial" pitchFamily="34" charset="0"/>
                <a:buChar char="•"/>
              </a:pPr>
              <a:r>
                <a:rPr lang="en-US" sz="3600" dirty="0"/>
                <a:t>Intro activities (Roller Coaster Tycoon, online games)</a:t>
              </a:r>
            </a:p>
            <a:p>
              <a:pPr marL="457200" indent="-457200">
                <a:buFont typeface="Arial" pitchFamily="34" charset="0"/>
                <a:buChar char="•"/>
              </a:pPr>
              <a:r>
                <a:rPr lang="en-US" sz="3600" dirty="0"/>
                <a:t>Math &amp; concept outlines related to each design</a:t>
              </a:r>
            </a:p>
            <a:p>
              <a:pPr marL="457200" indent="-457200">
                <a:buFont typeface="Arial" pitchFamily="34" charset="0"/>
                <a:buChar char="•"/>
              </a:pPr>
              <a:r>
                <a:rPr lang="en-US" sz="3600" dirty="0"/>
                <a:t>Rubrics for each deliverable</a:t>
              </a:r>
            </a:p>
            <a:p>
              <a:pPr marL="457200" indent="-457200">
                <a:buFont typeface="Arial" pitchFamily="34" charset="0"/>
                <a:buChar char="•"/>
              </a:pPr>
              <a:r>
                <a:rPr lang="en-US" sz="3600" dirty="0"/>
                <a:t>Appropriate materials for posters and models</a:t>
              </a:r>
            </a:p>
          </p:txBody>
        </p:sp>
      </p:grpSp>
      <p:pic>
        <p:nvPicPr>
          <p:cNvPr id="79" name="Picture 78" descr="CAPSULE_Logo_Color2.eps"/>
          <p:cNvPicPr>
            <a:picLocks noChangeAspect="1"/>
          </p:cNvPicPr>
          <p:nvPr/>
        </p:nvPicPr>
        <p:blipFill rotWithShape="1">
          <a:blip r:embed="rId6">
            <a:extLst>
              <a:ext uri="{28A0092B-C50C-407E-A947-70E740481C1C}">
                <a14:useLocalDpi xmlns:a14="http://schemas.microsoft.com/office/drawing/2010/main" val="0"/>
              </a:ext>
            </a:extLst>
          </a:blip>
          <a:srcRect l="27014" r="26263"/>
          <a:stretch/>
        </p:blipFill>
        <p:spPr>
          <a:xfrm>
            <a:off x="1295400" y="2590800"/>
            <a:ext cx="8544644" cy="2438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35379636"/>
              </p:ext>
            </p:extLst>
          </p:nvPr>
        </p:nvGraphicFramePr>
        <p:xfrm>
          <a:off x="27489150" y="8800908"/>
          <a:ext cx="14973300" cy="18091429"/>
        </p:xfrm>
        <a:graphic>
          <a:graphicData uri="http://schemas.openxmlformats.org/drawingml/2006/table">
            <a:tbl>
              <a:tblPr firstRow="1" firstCol="1" bandRow="1">
                <a:tableStyleId>{5C22544A-7EE6-4342-B048-85BDC9FD1C3A}</a:tableStyleId>
              </a:tblPr>
              <a:tblGrid>
                <a:gridCol w="2617284"/>
                <a:gridCol w="3347689"/>
                <a:gridCol w="5478037"/>
                <a:gridCol w="3530290"/>
              </a:tblGrid>
              <a:tr h="529249">
                <a:tc>
                  <a:txBody>
                    <a:bodyPr/>
                    <a:lstStyle/>
                    <a:p>
                      <a:pPr marL="0" marR="0" algn="ctr">
                        <a:spcBef>
                          <a:spcPts val="0"/>
                        </a:spcBef>
                        <a:spcAft>
                          <a:spcPts val="0"/>
                        </a:spcAft>
                      </a:pPr>
                      <a:r>
                        <a:rPr lang="en-US" sz="3600" dirty="0">
                          <a:effectLst/>
                        </a:rPr>
                        <a:t>What</a:t>
                      </a:r>
                      <a:endParaRPr lang="en-US" sz="36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a:effectLst/>
                        </a:rPr>
                        <a:t>When</a:t>
                      </a:r>
                      <a:endParaRPr lang="en-US" sz="36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dirty="0">
                          <a:effectLst/>
                        </a:rPr>
                        <a:t>How </a:t>
                      </a:r>
                      <a:endParaRPr lang="en-US" sz="36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dirty="0">
                          <a:effectLst/>
                        </a:rPr>
                        <a:t>Current Status</a:t>
                      </a:r>
                      <a:endParaRPr lang="en-US" sz="3600" dirty="0">
                        <a:effectLst/>
                        <a:latin typeface="Cambria"/>
                        <a:ea typeface="MS Mincho"/>
                        <a:cs typeface="Times New Roman"/>
                      </a:endParaRPr>
                    </a:p>
                  </a:txBody>
                  <a:tcPr marL="68580" marR="68580" marT="0" marB="0" anchor="ctr"/>
                </a:tc>
              </a:tr>
              <a:tr h="2116997">
                <a:tc>
                  <a:txBody>
                    <a:bodyPr/>
                    <a:lstStyle/>
                    <a:p>
                      <a:pPr marL="0" marR="0" algn="ctr">
                        <a:spcBef>
                          <a:spcPts val="0"/>
                        </a:spcBef>
                        <a:spcAft>
                          <a:spcPts val="0"/>
                        </a:spcAft>
                      </a:pPr>
                      <a:r>
                        <a:rPr lang="en-US" sz="3600" dirty="0">
                          <a:effectLst/>
                        </a:rPr>
                        <a:t>Introduction to EDP</a:t>
                      </a:r>
                      <a:endParaRPr lang="en-US" sz="36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a:effectLst/>
                        </a:rPr>
                        <a:t>First week or two of school (beginning of 1</a:t>
                      </a:r>
                      <a:r>
                        <a:rPr lang="en-US" sz="3600" baseline="30000">
                          <a:effectLst/>
                        </a:rPr>
                        <a:t>st</a:t>
                      </a:r>
                      <a:r>
                        <a:rPr lang="en-US" sz="3600">
                          <a:effectLst/>
                        </a:rPr>
                        <a:t> quarter)</a:t>
                      </a:r>
                      <a:endParaRPr lang="en-US" sz="36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a:effectLst/>
                        </a:rPr>
                        <a:t>Simple group engineering projects (straw towers, paper airplanes, etc.)</a:t>
                      </a:r>
                      <a:endParaRPr lang="en-US" sz="36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dirty="0">
                          <a:effectLst/>
                        </a:rPr>
                        <a:t>READY</a:t>
                      </a:r>
                      <a:endParaRPr lang="en-US" sz="3600" dirty="0">
                        <a:effectLst/>
                        <a:latin typeface="Cambria"/>
                        <a:ea typeface="MS Mincho"/>
                        <a:cs typeface="Times New Roman"/>
                      </a:endParaRPr>
                    </a:p>
                  </a:txBody>
                  <a:tcPr marL="68580" marR="68580" marT="0" marB="0" anchor="ctr"/>
                </a:tc>
              </a:tr>
              <a:tr h="3704745">
                <a:tc>
                  <a:txBody>
                    <a:bodyPr/>
                    <a:lstStyle/>
                    <a:p>
                      <a:pPr marL="0" marR="0" algn="ctr">
                        <a:spcBef>
                          <a:spcPts val="0"/>
                        </a:spcBef>
                        <a:spcAft>
                          <a:spcPts val="0"/>
                        </a:spcAft>
                      </a:pPr>
                      <a:r>
                        <a:rPr lang="en-US" sz="3600" dirty="0">
                          <a:effectLst/>
                        </a:rPr>
                        <a:t>“Free Fall / Projectile” Ride Design </a:t>
                      </a:r>
                      <a:endParaRPr lang="en-US" sz="36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a:effectLst/>
                        </a:rPr>
                        <a:t>After unit on Kinematics – end of first month of the semester (end of 1</a:t>
                      </a:r>
                      <a:r>
                        <a:rPr lang="en-US" sz="3600" baseline="30000">
                          <a:effectLst/>
                        </a:rPr>
                        <a:t>st</a:t>
                      </a:r>
                      <a:r>
                        <a:rPr lang="en-US" sz="3600">
                          <a:effectLst/>
                        </a:rPr>
                        <a:t> quarter)</a:t>
                      </a:r>
                      <a:endParaRPr lang="en-US" sz="36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a:effectLst/>
                        </a:rPr>
                        <a:t>Students will design a ride incorporating the concepts of projectiles and free fall. These designs will be poster-based only and students will present their designs. </a:t>
                      </a:r>
                      <a:endParaRPr lang="en-US" sz="36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a:effectLst/>
                        </a:rPr>
                        <a:t>Outlined – need to make student resources</a:t>
                      </a:r>
                      <a:endParaRPr lang="en-US" sz="3600">
                        <a:effectLst/>
                        <a:latin typeface="Cambria"/>
                        <a:ea typeface="MS Mincho"/>
                        <a:cs typeface="Times New Roman"/>
                      </a:endParaRPr>
                    </a:p>
                  </a:txBody>
                  <a:tcPr marL="68580" marR="68580" marT="0" marB="0" anchor="ctr"/>
                </a:tc>
              </a:tr>
              <a:tr h="4233994">
                <a:tc>
                  <a:txBody>
                    <a:bodyPr/>
                    <a:lstStyle/>
                    <a:p>
                      <a:pPr marL="0" marR="0" algn="ctr">
                        <a:spcBef>
                          <a:spcPts val="0"/>
                        </a:spcBef>
                        <a:spcAft>
                          <a:spcPts val="0"/>
                        </a:spcAft>
                      </a:pPr>
                      <a:r>
                        <a:rPr lang="en-US" sz="3600">
                          <a:effectLst/>
                        </a:rPr>
                        <a:t>“Circular” Ride</a:t>
                      </a:r>
                      <a:endParaRPr lang="en-US" sz="36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a:effectLst/>
                        </a:rPr>
                        <a:t>After unit on Circular Motion – end of 2</a:t>
                      </a:r>
                      <a:r>
                        <a:rPr lang="en-US" sz="3600" baseline="30000">
                          <a:effectLst/>
                        </a:rPr>
                        <a:t>nd</a:t>
                      </a:r>
                      <a:r>
                        <a:rPr lang="en-US" sz="3600">
                          <a:effectLst/>
                        </a:rPr>
                        <a:t> month of semester (beginning of 2</a:t>
                      </a:r>
                      <a:r>
                        <a:rPr lang="en-US" sz="3600" baseline="30000">
                          <a:effectLst/>
                        </a:rPr>
                        <a:t>nd</a:t>
                      </a:r>
                      <a:r>
                        <a:rPr lang="en-US" sz="3600">
                          <a:effectLst/>
                        </a:rPr>
                        <a:t> quarter)</a:t>
                      </a:r>
                      <a:endParaRPr lang="en-US" sz="36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a:effectLst/>
                        </a:rPr>
                        <a:t>Students will design a ride incorporating the concepts of circular motion (ex. swings, ferris wheel, pirate ship, etc.). These designs will be modeled with simple prototypes and presented. </a:t>
                      </a:r>
                      <a:endParaRPr lang="en-US" sz="360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dirty="0">
                          <a:effectLst/>
                        </a:rPr>
                        <a:t>Outlined – need to make student resources &amp; gather materials</a:t>
                      </a:r>
                      <a:endParaRPr lang="en-US" sz="3600" dirty="0">
                        <a:effectLst/>
                        <a:latin typeface="Cambria"/>
                        <a:ea typeface="MS Mincho"/>
                        <a:cs typeface="Times New Roman"/>
                      </a:endParaRPr>
                    </a:p>
                  </a:txBody>
                  <a:tcPr marL="68580" marR="68580" marT="0" marB="0" anchor="ctr"/>
                </a:tc>
              </a:tr>
              <a:tr h="7409490">
                <a:tc>
                  <a:txBody>
                    <a:bodyPr/>
                    <a:lstStyle/>
                    <a:p>
                      <a:pPr marL="0" marR="0" algn="ctr">
                        <a:spcBef>
                          <a:spcPts val="0"/>
                        </a:spcBef>
                        <a:spcAft>
                          <a:spcPts val="0"/>
                        </a:spcAft>
                      </a:pPr>
                      <a:r>
                        <a:rPr lang="en-US" sz="3600" dirty="0">
                          <a:effectLst/>
                        </a:rPr>
                        <a:t>Capstone – Roller Coaster Design </a:t>
                      </a:r>
                      <a:endParaRPr lang="en-US" sz="36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dirty="0">
                          <a:effectLst/>
                        </a:rPr>
                        <a:t>During energy unit- completing project throughout final month of semester (end of 2</a:t>
                      </a:r>
                      <a:r>
                        <a:rPr lang="en-US" sz="3600" baseline="30000" dirty="0">
                          <a:effectLst/>
                        </a:rPr>
                        <a:t>nd</a:t>
                      </a:r>
                      <a:r>
                        <a:rPr lang="en-US" sz="3600" dirty="0">
                          <a:effectLst/>
                        </a:rPr>
                        <a:t> quarter)</a:t>
                      </a:r>
                      <a:endParaRPr lang="en-US" sz="36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dirty="0">
                          <a:effectLst/>
                        </a:rPr>
                        <a:t>Students will follow the EDP to design and build roller coasters. They will use various materials to design, build, and then redesign their prototypes. Students will need to use all of the concepts they’ve learned in the course, with a focus on the latest topic (energy conservation).</a:t>
                      </a:r>
                      <a:endParaRPr lang="en-US" sz="3600" dirty="0">
                        <a:effectLst/>
                        <a:latin typeface="Cambria"/>
                        <a:ea typeface="MS Mincho"/>
                        <a:cs typeface="Times New Roman"/>
                      </a:endParaRPr>
                    </a:p>
                  </a:txBody>
                  <a:tcPr marL="68580" marR="68580" marT="0" marB="0" anchor="ctr"/>
                </a:tc>
                <a:tc>
                  <a:txBody>
                    <a:bodyPr/>
                    <a:lstStyle/>
                    <a:p>
                      <a:pPr marL="0" marR="0" algn="ctr">
                        <a:spcBef>
                          <a:spcPts val="0"/>
                        </a:spcBef>
                        <a:spcAft>
                          <a:spcPts val="0"/>
                        </a:spcAft>
                      </a:pPr>
                      <a:r>
                        <a:rPr lang="en-US" sz="3600" dirty="0">
                          <a:effectLst/>
                        </a:rPr>
                        <a:t>Need to request materials from $500 NSF grant</a:t>
                      </a:r>
                    </a:p>
                    <a:p>
                      <a:pPr marL="0" marR="0" algn="ctr">
                        <a:spcBef>
                          <a:spcPts val="0"/>
                        </a:spcBef>
                        <a:spcAft>
                          <a:spcPts val="0"/>
                        </a:spcAft>
                      </a:pPr>
                      <a:r>
                        <a:rPr lang="en-US" sz="3600" dirty="0">
                          <a:effectLst/>
                        </a:rPr>
                        <a:t> </a:t>
                      </a:r>
                    </a:p>
                    <a:p>
                      <a:pPr marL="0" marR="0" algn="ctr">
                        <a:spcBef>
                          <a:spcPts val="0"/>
                        </a:spcBef>
                        <a:spcAft>
                          <a:spcPts val="0"/>
                        </a:spcAft>
                      </a:pPr>
                      <a:r>
                        <a:rPr lang="en-US" sz="3600" dirty="0">
                          <a:effectLst/>
                        </a:rPr>
                        <a:t>Appropriate set up of excel spreadsheets</a:t>
                      </a:r>
                    </a:p>
                    <a:p>
                      <a:pPr marL="0" marR="0" algn="ctr">
                        <a:spcBef>
                          <a:spcPts val="0"/>
                        </a:spcBef>
                        <a:spcAft>
                          <a:spcPts val="0"/>
                        </a:spcAft>
                      </a:pPr>
                      <a:r>
                        <a:rPr lang="en-US" sz="3600" dirty="0">
                          <a:effectLst/>
                        </a:rPr>
                        <a:t> </a:t>
                      </a:r>
                    </a:p>
                    <a:p>
                      <a:pPr marL="0" marR="0" algn="ctr">
                        <a:spcBef>
                          <a:spcPts val="0"/>
                        </a:spcBef>
                        <a:spcAft>
                          <a:spcPts val="0"/>
                        </a:spcAft>
                      </a:pPr>
                      <a:r>
                        <a:rPr lang="en-US" sz="3600" dirty="0">
                          <a:effectLst/>
                        </a:rPr>
                        <a:t>Dates outlined - need to make student </a:t>
                      </a:r>
                      <a:r>
                        <a:rPr lang="en-US" sz="3600" dirty="0" smtClean="0">
                          <a:effectLst/>
                        </a:rPr>
                        <a:t>resources</a:t>
                      </a:r>
                      <a:endParaRPr lang="en-US" sz="3600" dirty="0">
                        <a:effectLst/>
                      </a:endParaRPr>
                    </a:p>
                    <a:p>
                      <a:pPr marL="0" marR="0" algn="ctr">
                        <a:spcBef>
                          <a:spcPts val="0"/>
                        </a:spcBef>
                        <a:spcAft>
                          <a:spcPts val="0"/>
                        </a:spcAft>
                      </a:pPr>
                      <a:r>
                        <a:rPr lang="en-US" sz="3600" dirty="0">
                          <a:effectLst/>
                        </a:rPr>
                        <a:t> </a:t>
                      </a:r>
                      <a:endParaRPr lang="en-US" sz="3600" dirty="0">
                        <a:effectLst/>
                        <a:latin typeface="Cambria"/>
                        <a:ea typeface="MS Mincho"/>
                        <a:cs typeface="Times New Roman"/>
                      </a:endParaRPr>
                    </a:p>
                  </a:txBody>
                  <a:tcPr marL="68580" marR="68580" marT="0" marB="0" anchor="ctr"/>
                </a:tc>
              </a:tr>
            </a:tbl>
          </a:graphicData>
        </a:graphic>
      </p:graphicFrame>
      <p:pic>
        <p:nvPicPr>
          <p:cNvPr id="4" name="Picture 2" descr="http://thegrammartrainer.com/ppj/wp-content/uploads/2011/02/freefall.jpg"/>
          <p:cNvPicPr>
            <a:picLocks noChangeAspect="1" noChangeArrowheads="1"/>
          </p:cNvPicPr>
          <p:nvPr/>
        </p:nvPicPr>
        <p:blipFill rotWithShape="1">
          <a:blip r:embed="rId7">
            <a:extLst>
              <a:ext uri="{28A0092B-C50C-407E-A947-70E740481C1C}">
                <a14:useLocalDpi xmlns:a14="http://schemas.microsoft.com/office/drawing/2010/main" val="0"/>
              </a:ext>
            </a:extLst>
          </a:blip>
          <a:srcRect l="28174" r="21039"/>
          <a:stretch/>
        </p:blipFill>
        <p:spPr bwMode="auto">
          <a:xfrm>
            <a:off x="22783800" y="8382485"/>
            <a:ext cx="2724904" cy="402403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19138060" y="12498167"/>
            <a:ext cx="7748507" cy="13064233"/>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3600" dirty="0"/>
          </a:p>
          <a:p>
            <a:r>
              <a:rPr lang="en-US" sz="3600" dirty="0"/>
              <a:t> </a:t>
            </a:r>
          </a:p>
          <a:p>
            <a:r>
              <a:rPr lang="en-US" sz="3600" dirty="0" smtClean="0"/>
              <a:t>#2: Circular Ride (UCM)</a:t>
            </a:r>
          </a:p>
          <a:p>
            <a:r>
              <a:rPr lang="en-US" sz="3600" dirty="0" smtClean="0"/>
              <a:t> </a:t>
            </a:r>
          </a:p>
          <a:p>
            <a:pPr marL="571500" indent="-571500">
              <a:buFont typeface="Arial" pitchFamily="34" charset="0"/>
              <a:buChar char="•"/>
            </a:pPr>
            <a:r>
              <a:rPr lang="en-US" sz="3600" dirty="0" smtClean="0"/>
              <a:t>Diagram drawing with measurements and calculations</a:t>
            </a:r>
          </a:p>
          <a:p>
            <a:pPr marL="571500" indent="-571500">
              <a:buFont typeface="Arial" pitchFamily="34" charset="0"/>
              <a:buChar char="•"/>
            </a:pPr>
            <a:r>
              <a:rPr lang="en-US" sz="3600" dirty="0" smtClean="0"/>
              <a:t>Small-scale model depicting ride</a:t>
            </a:r>
          </a:p>
          <a:p>
            <a:pPr marL="571500" indent="-571500">
              <a:buFont typeface="Arial" pitchFamily="34" charset="0"/>
              <a:buChar char="•"/>
            </a:pPr>
            <a:r>
              <a:rPr lang="en-US" sz="3600" dirty="0" smtClean="0"/>
              <a:t>Completed EDP worksheet</a:t>
            </a:r>
          </a:p>
          <a:p>
            <a:r>
              <a:rPr lang="en-US" sz="3600" dirty="0"/>
              <a:t> </a:t>
            </a: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27" name="Rectangle 3"/>
          <p:cNvSpPr>
            <a:spLocks noChangeArrowheads="1"/>
          </p:cNvSpPr>
          <p:nvPr/>
        </p:nvSpPr>
        <p:spPr bwMode="auto">
          <a:xfrm>
            <a:off x="14187067" y="17645290"/>
            <a:ext cx="7148933" cy="16388219"/>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dirty="0"/>
              <a:t> </a:t>
            </a:r>
          </a:p>
          <a:p>
            <a:r>
              <a:rPr lang="en-US" sz="3600" b="1" dirty="0"/>
              <a:t>#3: CAPSTONE </a:t>
            </a:r>
            <a:endParaRPr lang="en-US" sz="3600" b="1" dirty="0"/>
          </a:p>
          <a:p>
            <a:r>
              <a:rPr lang="en-US" sz="3600" b="1" dirty="0" smtClean="0"/>
              <a:t>Roller </a:t>
            </a:r>
            <a:r>
              <a:rPr lang="en-US" sz="3600" b="1" dirty="0"/>
              <a:t>Coaster Design </a:t>
            </a:r>
            <a:endParaRPr lang="en-US" sz="3600" dirty="0"/>
          </a:p>
          <a:p>
            <a:r>
              <a:rPr lang="en-US" sz="3600" dirty="0"/>
              <a:t> </a:t>
            </a:r>
          </a:p>
          <a:p>
            <a:pPr marL="571500" indent="-571500">
              <a:buFont typeface="Arial" pitchFamily="34" charset="0"/>
              <a:buChar char="•"/>
            </a:pPr>
            <a:r>
              <a:rPr lang="en-US" sz="3600" dirty="0"/>
              <a:t>Diagram drawing with measurements and calculations</a:t>
            </a:r>
          </a:p>
          <a:p>
            <a:pPr marL="571500" indent="-571500">
              <a:buFont typeface="Arial" pitchFamily="34" charset="0"/>
              <a:buChar char="•"/>
            </a:pPr>
            <a:r>
              <a:rPr lang="en-US" sz="3600" dirty="0"/>
              <a:t>Full-size decorated poster </a:t>
            </a:r>
            <a:r>
              <a:rPr lang="en-US" sz="3600" dirty="0" smtClean="0"/>
              <a:t>     (</a:t>
            </a:r>
            <a:r>
              <a:rPr lang="en-US" sz="3600" dirty="0"/>
              <a:t>2’ x 3’) depicting ride</a:t>
            </a:r>
          </a:p>
          <a:p>
            <a:pPr marL="571500" indent="-571500">
              <a:buFont typeface="Arial" pitchFamily="34" charset="0"/>
              <a:buChar char="•"/>
            </a:pPr>
            <a:r>
              <a:rPr lang="en-US" sz="3600" dirty="0"/>
              <a:t>Scaled model built with recyclable materials and </a:t>
            </a:r>
            <a:r>
              <a:rPr lang="en-US" sz="3600" dirty="0" err="1"/>
              <a:t>k’nex</a:t>
            </a:r>
            <a:endParaRPr lang="en-US" sz="3600" dirty="0"/>
          </a:p>
          <a:p>
            <a:pPr marL="571500" indent="-571500">
              <a:buFont typeface="Arial" pitchFamily="34" charset="0"/>
              <a:buChar char="•"/>
            </a:pPr>
            <a:r>
              <a:rPr lang="en-US" sz="3600" dirty="0"/>
              <a:t>Power point presentation highlighting safety features and fun-factor (10 min)</a:t>
            </a:r>
          </a:p>
          <a:p>
            <a:pPr marL="571500" indent="-571500">
              <a:buFont typeface="Arial" pitchFamily="34" charset="0"/>
              <a:buChar char="•"/>
            </a:pPr>
            <a:r>
              <a:rPr lang="en-US" sz="3600" dirty="0"/>
              <a:t>Completed EDP worksheet</a:t>
            </a: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pic>
        <p:nvPicPr>
          <p:cNvPr id="7" name="Picture 6" descr="http://media.cnbc.com/i/CNBC/Sections/CNBC_TV/CNBC_US/Shows/_Documentaries_Specials/HarryPotter/Windseeker-Wild-Rides-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1484" y="13395023"/>
            <a:ext cx="4712031" cy="3769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age-cap.com/wp-content/uploads/2012/07/roller_coas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95468" y="19232259"/>
            <a:ext cx="4356871" cy="653211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p:cNvSpPr>
            <a:spLocks noChangeArrowheads="1"/>
          </p:cNvSpPr>
          <p:nvPr/>
        </p:nvSpPr>
        <p:spPr bwMode="auto">
          <a:xfrm>
            <a:off x="14311393" y="6324600"/>
            <a:ext cx="11940946" cy="8139808"/>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STUDENT </a:t>
            </a:r>
            <a:r>
              <a:rPr lang="en-US" sz="6000" b="1" cap="all" dirty="0" smtClean="0">
                <a:ln w="0"/>
                <a:gradFill flip="none" rotWithShape="1">
                  <a:gsLst>
                    <a:gs pos="0">
                      <a:srgbClr val="FF001B"/>
                    </a:gs>
                    <a:gs pos="100000">
                      <a:srgbClr val="930300"/>
                    </a:gs>
                  </a:gsLst>
                  <a:lin ang="0" scaled="1"/>
                  <a:tileRect/>
                </a:gradFill>
                <a:effectLst/>
              </a:rPr>
              <a:t>Deliverables</a:t>
            </a:r>
            <a:endParaRPr lang="en-US" sz="6000" b="1" cap="all" dirty="0" smtClean="0">
              <a:ln w="0"/>
              <a:gradFill flip="none" rotWithShape="1">
                <a:gsLst>
                  <a:gs pos="0">
                    <a:srgbClr val="FF001B"/>
                  </a:gs>
                  <a:gs pos="100000">
                    <a:srgbClr val="930300"/>
                  </a:gs>
                </a:gsLst>
                <a:lin ang="0" scaled="1"/>
                <a:tileRect/>
              </a:gradFill>
              <a:effectLst/>
            </a:endParaRPr>
          </a:p>
          <a:p>
            <a:endParaRPr lang="en-US" sz="2800" dirty="0" smtClean="0"/>
          </a:p>
          <a:p>
            <a:r>
              <a:rPr lang="en-US" sz="3600" dirty="0"/>
              <a:t> </a:t>
            </a: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8" name="AutoShape 10" descr="https://dl-web.dropbox.com/get/PenPals/IMG_3956.JPG?w=35de1be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s://dl-web.dropbox.com/get/PenPals/IMG_3956.JPG?w=35de1be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r="23395"/>
          <a:stretch/>
        </p:blipFill>
        <p:spPr>
          <a:xfrm rot="16200000">
            <a:off x="2146379" y="18615560"/>
            <a:ext cx="3327242" cy="289560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38999" y="18400918"/>
            <a:ext cx="4989095" cy="3326063"/>
          </a:xfrm>
          <a:prstGeom prst="rect">
            <a:avLst/>
          </a:prstGeom>
        </p:spPr>
      </p:pic>
      <p:sp>
        <p:nvSpPr>
          <p:cNvPr id="35" name="Rectangle 3"/>
          <p:cNvSpPr>
            <a:spLocks noChangeArrowheads="1"/>
          </p:cNvSpPr>
          <p:nvPr/>
        </p:nvSpPr>
        <p:spPr bwMode="auto">
          <a:xfrm>
            <a:off x="27878314" y="27279600"/>
            <a:ext cx="14412686" cy="4861987"/>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rPr>
              <a:t>Impact on course schedule</a:t>
            </a:r>
            <a:endParaRPr lang="en-US" sz="6000" b="1" cap="all" dirty="0" smtClean="0">
              <a:ln w="0"/>
              <a:gradFill flip="none" rotWithShape="1">
                <a:gsLst>
                  <a:gs pos="0">
                    <a:srgbClr val="FF001B"/>
                  </a:gs>
                  <a:gs pos="100000">
                    <a:srgbClr val="930300"/>
                  </a:gs>
                </a:gsLst>
                <a:lin ang="0" scaled="1"/>
                <a:tileRect/>
              </a:gradFill>
              <a:effectLst/>
            </a:endParaRP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r>
              <a:rPr lang="en-US" sz="3600" dirty="0" smtClean="0"/>
              <a:t>The </a:t>
            </a:r>
            <a:r>
              <a:rPr lang="en-US" sz="3600" dirty="0"/>
              <a:t>two smaller ride design projects will take about 2-3 classes each at the end of the kinematics and circular motion units, </a:t>
            </a:r>
            <a:r>
              <a:rPr lang="en-US" sz="3600" dirty="0" smtClean="0"/>
              <a:t>respectively. These projects will replace a few smaller activities I previously did at the end of these units. The roller </a:t>
            </a:r>
            <a:r>
              <a:rPr lang="en-US" sz="3600" dirty="0"/>
              <a:t>coaster capstone will happen throughout our final unit on energy, and take up significantly more class time. </a:t>
            </a:r>
            <a:r>
              <a:rPr lang="en-US" sz="3600" dirty="0" smtClean="0"/>
              <a:t>It will replace the time spent on a previous ‘</a:t>
            </a:r>
            <a:r>
              <a:rPr lang="en-US" sz="3600" smtClean="0"/>
              <a:t>final project’. </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_Implementation_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CAPSULE_Implementation_Template</Template>
  <TotalTime>255</TotalTime>
  <Words>617</Words>
  <Application>Microsoft Office PowerPoint</Application>
  <PresentationFormat>Custom</PresentationFormat>
  <Paragraphs>121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MS Mincho</vt:lpstr>
      <vt:lpstr>Cambria</vt:lpstr>
      <vt:lpstr>Calibri</vt:lpstr>
      <vt:lpstr>Times New Roman</vt:lpstr>
      <vt:lpstr>CAPSULE_Implementation_Template</vt:lpstr>
      <vt:lpstr>PowerPoint Presentation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dc:creator>
  <cp:lastModifiedBy>Stacey</cp:lastModifiedBy>
  <cp:revision>10</cp:revision>
  <cp:lastPrinted>2010-12-20T04:34:57Z</cp:lastPrinted>
  <dcterms:created xsi:type="dcterms:W3CDTF">2012-07-25T13:49:25Z</dcterms:created>
  <dcterms:modified xsi:type="dcterms:W3CDTF">2012-07-26T14:54:04Z</dcterms:modified>
</cp:coreProperties>
</file>