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6881813" cy="9296400"/>
  <p:embeddedFontLst>
    <p:embeddedFont>
      <p:font typeface="Calibri" pitchFamily="34" charset="0"/>
      <p:regular r:id="rId3"/>
      <p:bold r:id="rId4"/>
      <p:italic r:id="rId5"/>
      <p:boldItalic r:id="rId6"/>
    </p:embeddedFont>
    <p:embeddedFont>
      <p:font typeface="Verdana" pitchFamily="34" charset="0"/>
      <p:regular r:id="rId7"/>
      <p:bold r:id="rId8"/>
      <p:italic r:id="rId9"/>
      <p:boldItalic r:id="rId10"/>
    </p:embeddedFont>
    <p:embeddedFont>
      <p:font typeface="Calibri Bold" pitchFamily="34" charset="0"/>
      <p:bold r:id="rId11"/>
    </p:embeddedFont>
    <p:embeddedFont>
      <p:font typeface="Arial Narrow" pitchFamily="34" charset="0"/>
      <p:regular r:id="rId12"/>
      <p:bold r:id="rId13"/>
      <p:italic r:id="rId14"/>
      <p:boldItalic r:id="rId15"/>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p:scale>
          <a:sx n="30" d="100"/>
          <a:sy n="30" d="100"/>
        </p:scale>
        <p:origin x="-1242" y="-10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7/25/2012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image" Target="../media/image2.gif"/><Relationship Id="rId7" Type="http://schemas.openxmlformats.org/officeDocument/2006/relationships/image" Target="../media/image6.wmf"/><Relationship Id="rId12" Type="http://schemas.openxmlformats.org/officeDocument/2006/relationships/image" Target="../media/image11.tiff"/><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tiff"/><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762000" y="10896600"/>
            <a:ext cx="12801600" cy="21488400"/>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8328600" y="53340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44600" y="58674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7010400" y="1905000"/>
            <a:ext cx="2277206" cy="1491782"/>
          </a:xfrm>
          <a:prstGeom prst="rect">
            <a:avLst/>
          </a:prstGeom>
          <a:noFill/>
        </p:spPr>
      </p:pic>
      <p:sp>
        <p:nvSpPr>
          <p:cNvPr id="130" name="Rectangle 3"/>
          <p:cNvSpPr>
            <a:spLocks noChangeArrowheads="1"/>
          </p:cNvSpPr>
          <p:nvPr/>
        </p:nvSpPr>
        <p:spPr bwMode="auto">
          <a:xfrm>
            <a:off x="14097000" y="6019800"/>
            <a:ext cx="14935200" cy="26221681"/>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PLANS &amp;</a:t>
            </a:r>
          </a:p>
          <a:p>
            <a:pPr algn="ctr"/>
            <a:r>
              <a:rPr lang="en-US" sz="6000" b="1" cap="all" dirty="0" smtClean="0">
                <a:ln w="0"/>
                <a:gradFill flip="none" rotWithShape="1">
                  <a:gsLst>
                    <a:gs pos="0">
                      <a:srgbClr val="FF001B"/>
                    </a:gs>
                    <a:gs pos="100000">
                      <a:srgbClr val="930300"/>
                    </a:gs>
                  </a:gsLst>
                  <a:lin ang="0" scaled="1"/>
                  <a:tileRect/>
                </a:gradFill>
                <a:effectLst/>
              </a:rPr>
              <a:t>implementation schedule</a:t>
            </a:r>
          </a:p>
          <a:p>
            <a:endParaRPr lang="en-US" sz="2800" dirty="0" smtClean="0">
              <a:solidFill>
                <a:srgbClr val="000000"/>
              </a:solidFill>
            </a:endParaRPr>
          </a:p>
          <a:p>
            <a:r>
              <a:rPr lang="en-US" sz="3400" dirty="0" smtClean="0">
                <a:solidFill>
                  <a:srgbClr val="000000"/>
                </a:solidFill>
                <a:latin typeface="Verdana" pitchFamily="34" charset="0"/>
              </a:rPr>
              <a:t>This Action Plan covers </a:t>
            </a:r>
            <a:r>
              <a:rPr lang="en-US" sz="3400" dirty="0" smtClean="0">
                <a:solidFill>
                  <a:srgbClr val="000000"/>
                </a:solidFill>
                <a:latin typeface="Verdana" pitchFamily="34" charset="0"/>
              </a:rPr>
              <a:t>six </a:t>
            </a:r>
            <a:r>
              <a:rPr lang="en-US" sz="3400" dirty="0" smtClean="0">
                <a:solidFill>
                  <a:srgbClr val="000000"/>
                </a:solidFill>
                <a:latin typeface="Verdana" pitchFamily="34" charset="0"/>
              </a:rPr>
              <a:t>class periods as follows:</a:t>
            </a:r>
          </a:p>
          <a:p>
            <a:endParaRPr lang="en-US" sz="3400" dirty="0" smtClean="0">
              <a:solidFill>
                <a:srgbClr val="000000"/>
              </a:solidFill>
              <a:latin typeface="Verdana" pitchFamily="34" charset="0"/>
            </a:endParaRPr>
          </a:p>
          <a:p>
            <a:r>
              <a:rPr lang="en-US" sz="3100" u="sng" dirty="0" smtClean="0">
                <a:latin typeface="Verdana" pitchFamily="34" charset="0"/>
              </a:rPr>
              <a:t>Lesson No. 1</a:t>
            </a:r>
            <a:r>
              <a:rPr lang="en-US" sz="3100" dirty="0" smtClean="0">
                <a:latin typeface="Verdana" pitchFamily="34" charset="0"/>
              </a:rPr>
              <a:t> –  Introduce the concept of Communications Technology.  Discuss with the students the use of Internet shorthand symbols and the potential for miscommunications.  Introduce the concept of the different components within a typical communications system.  Students break into teams and do a Morse Code activity using flash lights.  Demonstrate to the students the use of lasers for communications.  Relate it to Verizon FIOS’s advertisements that is “bringing the light” to their house.</a:t>
            </a:r>
          </a:p>
          <a:p>
            <a:r>
              <a:rPr lang="en-US" sz="3100" dirty="0" smtClean="0">
                <a:latin typeface="Verdana" pitchFamily="34" charset="0"/>
              </a:rPr>
              <a:t> </a:t>
            </a:r>
          </a:p>
          <a:p>
            <a:r>
              <a:rPr lang="en-US" sz="3100" u="sng" dirty="0" smtClean="0">
                <a:latin typeface="Verdana" pitchFamily="34" charset="0"/>
              </a:rPr>
              <a:t>Lesson No. 2</a:t>
            </a:r>
            <a:r>
              <a:rPr lang="en-US" sz="3100" dirty="0" smtClean="0">
                <a:latin typeface="Verdana" pitchFamily="34" charset="0"/>
              </a:rPr>
              <a:t> – Continue to discuss the concept of communications.  Students watch two Brain Pop videos on how a telephone and a cell phone work. Start the project where by student team designing new two-way outer space communications device.  Student teams follow the Engineering Design Process (EDP) as they go through the process of designing their new communications device.  The focus of today’s class is for students to brainstorm and research possible solutions – no building.</a:t>
            </a:r>
          </a:p>
          <a:p>
            <a:r>
              <a:rPr lang="en-US" sz="3100" dirty="0" smtClean="0">
                <a:latin typeface="Verdana" pitchFamily="34" charset="0"/>
              </a:rPr>
              <a:t> </a:t>
            </a:r>
          </a:p>
          <a:p>
            <a:r>
              <a:rPr lang="en-US" sz="3100" u="sng" dirty="0" smtClean="0">
                <a:latin typeface="Verdana" pitchFamily="34" charset="0"/>
              </a:rPr>
              <a:t>Lesson No. 3</a:t>
            </a:r>
            <a:r>
              <a:rPr lang="en-US" sz="3100" dirty="0" smtClean="0">
                <a:latin typeface="Verdana" pitchFamily="34" charset="0"/>
              </a:rPr>
              <a:t> – Continue with the concept of communications.  Discuss with students the issues of communicating in a vacuum - space.  Introduce the concept of sound waves vs. other forms of electro-magnetic waves that are used for communications.  After developing possible solutions, the student teams select their best alternative and then start to make their prototypes out of cardboard.  They can test their device to ensure it meets their original need.  Students also work on preparing a CAD drawing of their final design using the classroom computers and labeling the major components and their functions.</a:t>
            </a:r>
          </a:p>
          <a:p>
            <a:r>
              <a:rPr lang="en-US" sz="3100" dirty="0" smtClean="0">
                <a:latin typeface="Verdana" pitchFamily="34" charset="0"/>
              </a:rPr>
              <a:t> </a:t>
            </a:r>
          </a:p>
          <a:p>
            <a:r>
              <a:rPr lang="en-US" sz="3100" u="sng" dirty="0" smtClean="0">
                <a:latin typeface="Verdana" pitchFamily="34" charset="0"/>
              </a:rPr>
              <a:t>Lesson No. 4</a:t>
            </a:r>
            <a:r>
              <a:rPr lang="en-US" sz="3100" dirty="0" smtClean="0">
                <a:latin typeface="Verdana" pitchFamily="34" charset="0"/>
              </a:rPr>
              <a:t> – Student teams are provided the final class period to build and test their communications devices.  Also, students work on preparing their final CAD drawing using the classroom computers.</a:t>
            </a:r>
          </a:p>
          <a:p>
            <a:r>
              <a:rPr lang="en-US" sz="3100" dirty="0" smtClean="0">
                <a:latin typeface="Verdana" pitchFamily="34" charset="0"/>
              </a:rPr>
              <a:t> </a:t>
            </a:r>
          </a:p>
          <a:p>
            <a:r>
              <a:rPr lang="en-US" sz="3100" u="sng" dirty="0" smtClean="0">
                <a:latin typeface="Verdana" pitchFamily="34" charset="0"/>
              </a:rPr>
              <a:t>Lesson No. 5</a:t>
            </a:r>
            <a:r>
              <a:rPr lang="en-US" sz="3100" dirty="0" smtClean="0">
                <a:latin typeface="Verdana" pitchFamily="34" charset="0"/>
              </a:rPr>
              <a:t> – Student teams make a short – about 5 minutes – presentation outlining their proposed communications devices.  Students turn in their CAD drawings</a:t>
            </a:r>
            <a:r>
              <a:rPr lang="en-US" sz="3100" dirty="0" smtClean="0">
                <a:latin typeface="Verdana" pitchFamily="34" charset="0"/>
              </a:rPr>
              <a:t>.</a:t>
            </a:r>
          </a:p>
          <a:p>
            <a:endParaRPr lang="en-US" sz="3100" dirty="0" smtClean="0">
              <a:latin typeface="Verdana" pitchFamily="34" charset="0"/>
            </a:endParaRPr>
          </a:p>
          <a:p>
            <a:r>
              <a:rPr lang="en-US" sz="3100" u="sng" dirty="0" smtClean="0">
                <a:latin typeface="Verdana" pitchFamily="34" charset="0"/>
              </a:rPr>
              <a:t>Lesson No. 6 </a:t>
            </a:r>
            <a:r>
              <a:rPr lang="en-US" sz="3100" dirty="0" smtClean="0">
                <a:latin typeface="Verdana" pitchFamily="34" charset="0"/>
              </a:rPr>
              <a:t>– Discuss the use of “codes” in our everyday lives from UPC and QR codes to the concept of encryption for online purchases.  Relate the use of codes with how it fits into a communications system – encoding and decoding information.  </a:t>
            </a:r>
            <a:r>
              <a:rPr lang="en-US" sz="3100" dirty="0" smtClean="0">
                <a:latin typeface="Verdana" pitchFamily="34" charset="0"/>
              </a:rPr>
              <a:t>Watch video on how to read the information contained in a UPC.  Students complete UPC </a:t>
            </a:r>
            <a:r>
              <a:rPr lang="en-US" sz="3100" i="1" dirty="0" smtClean="0">
                <a:latin typeface="Verdana" pitchFamily="34" charset="0"/>
              </a:rPr>
              <a:t>Breaking the Code </a:t>
            </a:r>
            <a:r>
              <a:rPr lang="en-US" sz="3100" dirty="0" smtClean="0">
                <a:latin typeface="Verdana" pitchFamily="34" charset="0"/>
              </a:rPr>
              <a:t>worksheet.</a:t>
            </a:r>
            <a:endParaRPr lang="en-US" sz="3100" dirty="0" smtClean="0">
              <a:latin typeface="Verdana" pitchFamily="34" charset="0"/>
            </a:endParaRPr>
          </a:p>
          <a:p>
            <a:endParaRPr lang="en-US" sz="3400" b="1" dirty="0" smtClean="0">
              <a:latin typeface="Verdana" pitchFamily="34" charset="0"/>
            </a:endParaRPr>
          </a:p>
          <a:p>
            <a:r>
              <a:rPr lang="en-US" sz="3400" b="1" dirty="0" smtClean="0">
                <a:latin typeface="Verdana" pitchFamily="34" charset="0"/>
              </a:rPr>
              <a:t>Schedule</a:t>
            </a:r>
            <a:r>
              <a:rPr lang="en-US" sz="3400" dirty="0" smtClean="0">
                <a:latin typeface="Verdana" pitchFamily="34" charset="0"/>
              </a:rPr>
              <a:t> </a:t>
            </a:r>
            <a:r>
              <a:rPr lang="en-US" sz="3400" dirty="0" smtClean="0">
                <a:latin typeface="Verdana" pitchFamily="34" charset="0"/>
              </a:rPr>
              <a:t>– I am planning to teach this content area it towards the end of the seventh grade rotation, which I typically have during the third and fourth quarters.  Therefore, I am planning on implementing this Action Plan around the end of March 2013 for the first section of seventh graders and around early June 2013 for the second section.</a:t>
            </a:r>
            <a:endParaRPr lang="en-US" sz="34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latin typeface="Verdana" pitchFamily="34" charset="0"/>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1143000" y="5334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309800" y="3505200"/>
            <a:ext cx="2296885" cy="1600200"/>
          </a:xfrm>
          <a:prstGeom prst="rect">
            <a:avLst/>
          </a:prstGeom>
          <a:noFill/>
        </p:spPr>
      </p:pic>
      <p:sp>
        <p:nvSpPr>
          <p:cNvPr id="22" name="AutoShape 269"/>
          <p:cNvSpPr>
            <a:spLocks noChangeArrowheads="1"/>
          </p:cNvSpPr>
          <p:nvPr/>
        </p:nvSpPr>
        <p:spPr bwMode="auto">
          <a:xfrm>
            <a:off x="838200" y="5867400"/>
            <a:ext cx="12801600" cy="41148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096000"/>
            <a:ext cx="12344400" cy="3753992"/>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Project goal/objective</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3600" dirty="0" smtClean="0">
                <a:latin typeface="Verdana" pitchFamily="34" charset="0"/>
              </a:rPr>
              <a:t>Students will be able to list the components of a typical communications system (source, encoder, transmitter, receiver, decoder, and destination) and explain their functions.</a:t>
            </a:r>
            <a:endParaRPr lang="en-US" sz="3600" dirty="0" smtClean="0">
              <a:solidFill>
                <a:srgbClr val="000000"/>
              </a:solidFill>
              <a:latin typeface="Verdana" pitchFamily="34" charset="0"/>
            </a:endParaRPr>
          </a:p>
        </p:txBody>
      </p:sp>
      <p:sp>
        <p:nvSpPr>
          <p:cNvPr id="13388" name="Rectangle 4"/>
          <p:cNvSpPr>
            <a:spLocks noChangeArrowheads="1"/>
          </p:cNvSpPr>
          <p:nvPr/>
        </p:nvSpPr>
        <p:spPr bwMode="auto">
          <a:xfrm>
            <a:off x="6400800" y="304800"/>
            <a:ext cx="32766000" cy="360098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Communications Components</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solidFill>
                  <a:schemeClr val="bg2">
                    <a:lumMod val="50000"/>
                  </a:schemeClr>
                </a:solidFill>
                <a:effectLst>
                  <a:outerShdw blurRad="76200" dist="50800" dir="5400000" algn="tl" rotWithShape="0">
                    <a:srgbClr val="000000">
                      <a:alpha val="65000"/>
                    </a:srgbClr>
                  </a:outerShdw>
                </a:effectLst>
                <a:latin typeface="+mj-lt"/>
              </a:rPr>
              <a:t>Ned Dawes, Marblehead Veterans Middle School</a:t>
            </a:r>
          </a:p>
          <a:p>
            <a:pPr algn="ctr" defTabSz="2925763" eaLnBrk="0" hangingPunct="0">
              <a:spcBef>
                <a:spcPts val="0"/>
              </a:spcBef>
            </a:pPr>
            <a:r>
              <a:rPr lang="en-US" sz="4800" b="1" spc="50" dirty="0" smtClean="0">
                <a:ln w="11430"/>
                <a:solidFill>
                  <a:schemeClr val="bg2">
                    <a:lumMod val="50000"/>
                  </a:schemeClr>
                </a:solidFill>
                <a:effectLst>
                  <a:outerShdw blurRad="76200" dist="50800" dir="5400000" algn="tl" rotWithShape="0">
                    <a:srgbClr val="000000">
                      <a:alpha val="65000"/>
                    </a:srgbClr>
                  </a:outerShdw>
                </a:effectLst>
                <a:latin typeface="+mj-lt"/>
              </a:rPr>
              <a:t>July 2012</a:t>
            </a:r>
            <a:endParaRPr lang="en-US" sz="4800" b="1" spc="50" dirty="0">
              <a:ln w="11430"/>
              <a:solidFill>
                <a:schemeClr val="bg2">
                  <a:lumMod val="50000"/>
                </a:schemeClr>
              </a:soli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066800" y="11125200"/>
            <a:ext cx="12344400" cy="1040196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Project definition</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3600" dirty="0" smtClean="0">
                <a:latin typeface="Verdana" pitchFamily="34" charset="0"/>
              </a:rPr>
              <a:t>One of the major elements within the 8</a:t>
            </a:r>
            <a:r>
              <a:rPr lang="en-US" sz="3600" baseline="30000" dirty="0" smtClean="0">
                <a:latin typeface="Verdana" pitchFamily="34" charset="0"/>
              </a:rPr>
              <a:t>th</a:t>
            </a:r>
            <a:r>
              <a:rPr lang="en-US" sz="3600" dirty="0" smtClean="0">
                <a:latin typeface="Verdana" pitchFamily="34" charset="0"/>
              </a:rPr>
              <a:t> Grade Science, Technology/Engineering MCAS test concerns the Communications Technology Strand.  As a result of reviewing historical MCAS test results for my school, it showed that students have a difficult time remembering the different components of a typical communications system and their functions.  It is thought that by providing a more hands-on activity associated with this learning strand, students will retain the concepts.  The proposed hands-on activity will also reinforce other previously discussed learning strands (e.g., Engineering Design Process).  Also, by working in teacher-assigned teams, all students will get additional practice collaborating and learning from each other during the activity.</a:t>
            </a:r>
            <a:endParaRPr lang="en-US" sz="3600" dirty="0" smtClean="0">
              <a:solidFill>
                <a:srgbClr val="000000"/>
              </a:solidFill>
              <a:latin typeface="Verdana" pitchFamily="34" charset="0"/>
            </a:endParaRPr>
          </a:p>
        </p:txBody>
      </p:sp>
      <p:sp>
        <p:nvSpPr>
          <p:cNvPr id="74" name="Rectangle 3"/>
          <p:cNvSpPr>
            <a:spLocks noChangeArrowheads="1"/>
          </p:cNvSpPr>
          <p:nvPr/>
        </p:nvSpPr>
        <p:spPr bwMode="auto">
          <a:xfrm>
            <a:off x="990600" y="28346400"/>
            <a:ext cx="12344400" cy="3630881"/>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Performance monitoring</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3600" dirty="0" smtClean="0">
                <a:latin typeface="Verdana" pitchFamily="34" charset="0"/>
              </a:rPr>
              <a:t>I would review the MCAS test results to see if this new activity has a positive impact on the student’s scores.</a:t>
            </a:r>
          </a:p>
          <a:p>
            <a:pPr algn="just" defTabSz="1514475">
              <a:spcBef>
                <a:spcPts val="0"/>
              </a:spcBef>
              <a:spcAft>
                <a:spcPts val="0"/>
              </a:spcAft>
            </a:pPr>
            <a:endParaRPr lang="en-US" sz="2800" dirty="0" smtClean="0">
              <a:solidFill>
                <a:srgbClr val="000000"/>
              </a:solidFill>
            </a:endParaRPr>
          </a:p>
        </p:txBody>
      </p:sp>
      <p:sp>
        <p:nvSpPr>
          <p:cNvPr id="76" name="Rectangle 3"/>
          <p:cNvSpPr>
            <a:spLocks noChangeArrowheads="1"/>
          </p:cNvSpPr>
          <p:nvPr/>
        </p:nvSpPr>
        <p:spPr bwMode="auto">
          <a:xfrm>
            <a:off x="29718000" y="6096000"/>
            <a:ext cx="13030200" cy="772430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a:t>
            </a:r>
            <a:r>
              <a:rPr lang="en-US" sz="6000" b="1" cap="all" dirty="0" smtClean="0">
                <a:ln w="0"/>
                <a:gradFill flip="none" rotWithShape="1">
                  <a:gsLst>
                    <a:gs pos="0">
                      <a:srgbClr val="FF001B"/>
                    </a:gs>
                    <a:gs pos="100000">
                      <a:srgbClr val="930300"/>
                    </a:gs>
                  </a:gsLst>
                  <a:lin ang="0" scaled="1"/>
                  <a:tileRect/>
                </a:gradFill>
              </a:rPr>
              <a:t>deliverables</a:t>
            </a:r>
            <a:endParaRPr lang="en-US" sz="6000" b="1" cap="all" dirty="0" smtClean="0">
              <a:ln w="0"/>
              <a:gradFill flip="none" rotWithShape="1">
                <a:gsLst>
                  <a:gs pos="0">
                    <a:srgbClr val="FF001B"/>
                  </a:gs>
                  <a:gs pos="100000">
                    <a:srgbClr val="930300"/>
                  </a:gs>
                </a:gsLst>
                <a:lin ang="0" scaled="1"/>
                <a:tileRect/>
              </a:gradFill>
              <a:effectLst/>
            </a:endParaRPr>
          </a:p>
          <a:p>
            <a:r>
              <a:rPr lang="en-US" sz="3600" u="sng" dirty="0" smtClean="0">
                <a:latin typeface="Verdana" pitchFamily="34" charset="0"/>
              </a:rPr>
              <a:t>Each</a:t>
            </a:r>
            <a:r>
              <a:rPr lang="en-US" sz="3600" dirty="0" smtClean="0">
                <a:latin typeface="Verdana" pitchFamily="34" charset="0"/>
              </a:rPr>
              <a:t> </a:t>
            </a:r>
            <a:r>
              <a:rPr lang="en-US" sz="3600" u="sng" dirty="0" smtClean="0">
                <a:latin typeface="Verdana" pitchFamily="34" charset="0"/>
              </a:rPr>
              <a:t>student</a:t>
            </a:r>
            <a:r>
              <a:rPr lang="en-US" sz="3600" dirty="0" smtClean="0">
                <a:latin typeface="Verdana" pitchFamily="34" charset="0"/>
              </a:rPr>
              <a:t> </a:t>
            </a:r>
            <a:r>
              <a:rPr lang="en-US" sz="3600" u="sng" dirty="0" smtClean="0">
                <a:latin typeface="Verdana" pitchFamily="34" charset="0"/>
              </a:rPr>
              <a:t>team</a:t>
            </a:r>
            <a:r>
              <a:rPr lang="en-US" sz="3600" dirty="0" smtClean="0">
                <a:latin typeface="Verdana" pitchFamily="34" charset="0"/>
              </a:rPr>
              <a:t> would provide the following:</a:t>
            </a:r>
          </a:p>
          <a:p>
            <a:endParaRPr lang="en-US" sz="3600" dirty="0" smtClean="0">
              <a:latin typeface="Verdana" pitchFamily="34" charset="0"/>
            </a:endParaRPr>
          </a:p>
          <a:p>
            <a:pPr lvl="1">
              <a:buFont typeface="Wingdings" pitchFamily="2" charset="2"/>
              <a:buChar char="q"/>
            </a:pPr>
            <a:r>
              <a:rPr lang="en-US" sz="3600" dirty="0" smtClean="0">
                <a:latin typeface="Verdana" pitchFamily="34" charset="0"/>
              </a:rPr>
              <a:t>A CAD drawing of their proposed outer space two-way communication device with the encoder, transmitter, receiver, and decoder labeled and the function of each of these items explained.</a:t>
            </a:r>
          </a:p>
          <a:p>
            <a:pPr lvl="1">
              <a:buFont typeface="Wingdings" pitchFamily="2" charset="2"/>
              <a:buChar char="q"/>
            </a:pPr>
            <a:r>
              <a:rPr lang="en-US" sz="3600" dirty="0" smtClean="0">
                <a:latin typeface="Verdana" pitchFamily="34" charset="0"/>
              </a:rPr>
              <a:t>A cardboard prototype of their proposed device.</a:t>
            </a:r>
          </a:p>
          <a:p>
            <a:pPr lvl="1">
              <a:buFont typeface="Wingdings" pitchFamily="2" charset="2"/>
              <a:buChar char="q"/>
            </a:pPr>
            <a:r>
              <a:rPr lang="en-US" sz="3600" dirty="0" smtClean="0">
                <a:latin typeface="Verdana" pitchFamily="34" charset="0"/>
              </a:rPr>
              <a:t>Make a class presentation of their proposed device</a:t>
            </a:r>
            <a:r>
              <a:rPr lang="en-US" sz="3600" dirty="0" smtClean="0">
                <a:latin typeface="Verdana" pitchFamily="34" charset="0"/>
              </a:rPr>
              <a:t>.</a:t>
            </a:r>
          </a:p>
          <a:p>
            <a:pPr lvl="1">
              <a:buFont typeface="Wingdings" pitchFamily="2" charset="2"/>
              <a:buChar char="q"/>
            </a:pPr>
            <a:r>
              <a:rPr lang="en-US" sz="3600" dirty="0" smtClean="0">
                <a:latin typeface="Verdana" pitchFamily="34" charset="0"/>
              </a:rPr>
              <a:t>Complete UPC </a:t>
            </a:r>
            <a:r>
              <a:rPr lang="en-US" sz="3600" i="1" dirty="0" smtClean="0">
                <a:latin typeface="Verdana" pitchFamily="34" charset="0"/>
              </a:rPr>
              <a:t>Breaking the Code </a:t>
            </a:r>
            <a:r>
              <a:rPr lang="en-US" sz="3600" dirty="0" smtClean="0">
                <a:latin typeface="Verdana" pitchFamily="34" charset="0"/>
              </a:rPr>
              <a:t>worksheet.</a:t>
            </a:r>
            <a:endParaRPr lang="en-US" sz="3600" dirty="0" smtClean="0">
              <a:latin typeface="Verdana" pitchFamily="34" charset="0"/>
            </a:endParaRPr>
          </a:p>
        </p:txBody>
      </p:sp>
      <p:sp>
        <p:nvSpPr>
          <p:cNvPr id="77" name="Rectangle 3"/>
          <p:cNvSpPr>
            <a:spLocks noChangeArrowheads="1"/>
          </p:cNvSpPr>
          <p:nvPr/>
        </p:nvSpPr>
        <p:spPr bwMode="auto">
          <a:xfrm>
            <a:off x="29870400" y="23622000"/>
            <a:ext cx="13030200" cy="827830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rPr>
              <a:t>Teachers deliverables</a:t>
            </a:r>
            <a:endParaRPr lang="en-US" sz="6000" b="1" cap="all" dirty="0" smtClean="0">
              <a:ln w="0"/>
              <a:gradFill flip="none" rotWithShape="1">
                <a:gsLst>
                  <a:gs pos="0">
                    <a:srgbClr val="FF001B"/>
                  </a:gs>
                  <a:gs pos="100000">
                    <a:srgbClr val="930300"/>
                  </a:gs>
                </a:gsLst>
                <a:lin ang="0" scaled="1"/>
                <a:tileRect/>
              </a:gradFill>
              <a:effectLst/>
            </a:endParaRPr>
          </a:p>
          <a:p>
            <a:pPr lvl="0"/>
            <a:r>
              <a:rPr lang="en-US" sz="3600" dirty="0" smtClean="0">
                <a:solidFill>
                  <a:srgbClr val="000000"/>
                </a:solidFill>
                <a:latin typeface="Verdana" pitchFamily="34" charset="0"/>
              </a:rPr>
              <a:t>The </a:t>
            </a:r>
            <a:r>
              <a:rPr lang="en-US" sz="3600" u="sng" dirty="0" smtClean="0">
                <a:solidFill>
                  <a:srgbClr val="000000"/>
                </a:solidFill>
                <a:latin typeface="Verdana" pitchFamily="34" charset="0"/>
              </a:rPr>
              <a:t>teacher</a:t>
            </a:r>
            <a:r>
              <a:rPr lang="en-US" sz="3600" dirty="0" smtClean="0">
                <a:solidFill>
                  <a:srgbClr val="000000"/>
                </a:solidFill>
                <a:latin typeface="Verdana" pitchFamily="34" charset="0"/>
              </a:rPr>
              <a:t> would provide the following items:</a:t>
            </a:r>
          </a:p>
          <a:p>
            <a:pPr lvl="1">
              <a:buFont typeface="Wingdings" pitchFamily="2" charset="2"/>
              <a:buChar char="q"/>
            </a:pPr>
            <a:r>
              <a:rPr lang="en-US" sz="3600" dirty="0" smtClean="0">
                <a:solidFill>
                  <a:srgbClr val="000000"/>
                </a:solidFill>
                <a:latin typeface="Verdana" pitchFamily="34" charset="0"/>
              </a:rPr>
              <a:t>PowerPoint presentation on communications system components</a:t>
            </a:r>
          </a:p>
          <a:p>
            <a:pPr lvl="1">
              <a:buFont typeface="Wingdings" pitchFamily="2" charset="2"/>
              <a:buChar char="q"/>
            </a:pPr>
            <a:r>
              <a:rPr lang="en-US" sz="3600" dirty="0" smtClean="0">
                <a:solidFill>
                  <a:srgbClr val="000000"/>
                </a:solidFill>
                <a:latin typeface="Verdana" pitchFamily="34" charset="0"/>
              </a:rPr>
              <a:t>Morse Code activity worksheet and flash lights</a:t>
            </a:r>
          </a:p>
          <a:p>
            <a:pPr lvl="1">
              <a:buFont typeface="Wingdings" pitchFamily="2" charset="2"/>
              <a:buChar char="q"/>
            </a:pPr>
            <a:r>
              <a:rPr lang="en-US" sz="3600" dirty="0" smtClean="0">
                <a:solidFill>
                  <a:srgbClr val="000000"/>
                </a:solidFill>
                <a:latin typeface="Verdana" pitchFamily="34" charset="0"/>
              </a:rPr>
              <a:t>Fiber optic cable and laser communications equipment</a:t>
            </a:r>
          </a:p>
          <a:p>
            <a:pPr lvl="1">
              <a:buFont typeface="Wingdings" pitchFamily="2" charset="2"/>
              <a:buChar char="q"/>
            </a:pPr>
            <a:r>
              <a:rPr lang="en-US" sz="3600" dirty="0" smtClean="0">
                <a:solidFill>
                  <a:srgbClr val="000000"/>
                </a:solidFill>
                <a:latin typeface="Verdana" pitchFamily="34" charset="0"/>
              </a:rPr>
              <a:t>Brain Pop videos</a:t>
            </a:r>
          </a:p>
          <a:p>
            <a:pPr lvl="1">
              <a:buFont typeface="Wingdings" pitchFamily="2" charset="2"/>
              <a:buChar char="q"/>
            </a:pPr>
            <a:r>
              <a:rPr lang="en-US" sz="3600" dirty="0" smtClean="0">
                <a:solidFill>
                  <a:srgbClr val="000000"/>
                </a:solidFill>
                <a:latin typeface="Verdana" pitchFamily="34" charset="0"/>
              </a:rPr>
              <a:t>Handout for designing two-way outer space communications device and rubric</a:t>
            </a:r>
          </a:p>
          <a:p>
            <a:pPr lvl="1">
              <a:buFont typeface="Wingdings" pitchFamily="2" charset="2"/>
              <a:buChar char="q"/>
            </a:pPr>
            <a:r>
              <a:rPr lang="en-US" sz="3600" dirty="0" smtClean="0">
                <a:solidFill>
                  <a:srgbClr val="000000"/>
                </a:solidFill>
                <a:latin typeface="Verdana" pitchFamily="34" charset="0"/>
              </a:rPr>
              <a:t>Supplies for making the prototypes</a:t>
            </a:r>
          </a:p>
          <a:p>
            <a:pPr lvl="1">
              <a:buFont typeface="Wingdings" pitchFamily="2" charset="2"/>
              <a:buChar char="q"/>
            </a:pPr>
            <a:r>
              <a:rPr lang="en-US" sz="3600" dirty="0" smtClean="0">
                <a:solidFill>
                  <a:srgbClr val="000000"/>
                </a:solidFill>
                <a:latin typeface="Verdana" pitchFamily="34" charset="0"/>
              </a:rPr>
              <a:t>CAD software installed on in-class </a:t>
            </a:r>
            <a:r>
              <a:rPr lang="en-US" sz="3600" dirty="0" smtClean="0">
                <a:solidFill>
                  <a:srgbClr val="000000"/>
                </a:solidFill>
                <a:latin typeface="Verdana" pitchFamily="34" charset="0"/>
              </a:rPr>
              <a:t>computers</a:t>
            </a:r>
          </a:p>
          <a:p>
            <a:pPr lvl="1">
              <a:buFont typeface="Wingdings" pitchFamily="2" charset="2"/>
              <a:buChar char="q"/>
            </a:pPr>
            <a:r>
              <a:rPr lang="en-US" sz="3600" dirty="0" smtClean="0">
                <a:solidFill>
                  <a:srgbClr val="000000"/>
                </a:solidFill>
                <a:latin typeface="Verdana" pitchFamily="34" charset="0"/>
              </a:rPr>
              <a:t>UPC </a:t>
            </a:r>
            <a:r>
              <a:rPr lang="en-US" sz="3600" i="1" dirty="0" smtClean="0">
                <a:solidFill>
                  <a:srgbClr val="000000"/>
                </a:solidFill>
                <a:latin typeface="Verdana" pitchFamily="34" charset="0"/>
              </a:rPr>
              <a:t>Breaking the Code </a:t>
            </a:r>
            <a:r>
              <a:rPr lang="en-US" sz="3600" dirty="0" smtClean="0">
                <a:solidFill>
                  <a:srgbClr val="000000"/>
                </a:solidFill>
                <a:latin typeface="Verdana" pitchFamily="34" charset="0"/>
              </a:rPr>
              <a:t>worksheet</a:t>
            </a:r>
            <a:endParaRPr lang="en-US" sz="2800" dirty="0" smtClean="0">
              <a:solidFill>
                <a:srgbClr val="000000"/>
              </a:solidFill>
            </a:endParaRPr>
          </a:p>
        </p:txBody>
      </p:sp>
      <p:pic>
        <p:nvPicPr>
          <p:cNvPr id="79" name="Picture 78" descr="CAPSULE_Logo_Color2.eps"/>
          <p:cNvPicPr>
            <a:picLocks noChangeAspect="1"/>
          </p:cNvPicPr>
          <p:nvPr/>
        </p:nvPicPr>
        <p:blipFill rotWithShape="1">
          <a:blip r:embed="rId6" cstate="print">
            <a:extLst>
              <a:ext uri="{28A0092B-C50C-407E-A947-70E740481C1C}">
                <a14:useLocalDpi xmlns="" xmlns:a14="http://schemas.microsoft.com/office/drawing/2010/main" val="0"/>
              </a:ext>
            </a:extLst>
          </a:blip>
          <a:srcRect l="27014" r="26263"/>
          <a:stretch/>
        </p:blipFill>
        <p:spPr>
          <a:xfrm>
            <a:off x="990600" y="2667000"/>
            <a:ext cx="8544644" cy="2438400"/>
          </a:xfrm>
          <a:prstGeom prst="rect">
            <a:avLst/>
          </a:prstGeom>
        </p:spPr>
      </p:pic>
      <p:pic>
        <p:nvPicPr>
          <p:cNvPr id="2" name="Picture 2" descr="C:\Program Files\Microsoft Office\MEDIA\CAGCAT10\j0285410.wmf"/>
          <p:cNvPicPr>
            <a:picLocks noChangeAspect="1" noChangeArrowheads="1"/>
          </p:cNvPicPr>
          <p:nvPr/>
        </p:nvPicPr>
        <p:blipFill>
          <a:blip r:embed="rId7" cstate="print"/>
          <a:srcRect/>
          <a:stretch>
            <a:fillRect/>
          </a:stretch>
        </p:blipFill>
        <p:spPr bwMode="auto">
          <a:xfrm>
            <a:off x="32385000" y="1219200"/>
            <a:ext cx="4114800" cy="3915306"/>
          </a:xfrm>
          <a:prstGeom prst="rect">
            <a:avLst/>
          </a:prstGeom>
          <a:noFill/>
        </p:spPr>
      </p:pic>
      <p:pic>
        <p:nvPicPr>
          <p:cNvPr id="1027" name="Picture 3" descr="C:\Documents and Settings\user44.WINCOE\Local Settings\Temporary Internet Files\Content.IE5\VM196VHV\MC900384116[1].wmf"/>
          <p:cNvPicPr>
            <a:picLocks noChangeAspect="1" noChangeArrowheads="1"/>
          </p:cNvPicPr>
          <p:nvPr/>
        </p:nvPicPr>
        <p:blipFill>
          <a:blip r:embed="rId8" cstate="print"/>
          <a:srcRect/>
          <a:stretch>
            <a:fillRect/>
          </a:stretch>
        </p:blipFill>
        <p:spPr bwMode="auto">
          <a:xfrm>
            <a:off x="1828800" y="22174200"/>
            <a:ext cx="10190662" cy="5638800"/>
          </a:xfrm>
          <a:prstGeom prst="rect">
            <a:avLst/>
          </a:prstGeom>
          <a:noFill/>
        </p:spPr>
      </p:pic>
      <p:sp>
        <p:nvSpPr>
          <p:cNvPr id="57" name="Rectangle 56"/>
          <p:cNvSpPr/>
          <p:nvPr/>
        </p:nvSpPr>
        <p:spPr bwMode="auto">
          <a:xfrm>
            <a:off x="31318200" y="14097000"/>
            <a:ext cx="9499600" cy="5214938"/>
          </a:xfrm>
          <a:prstGeom prst="rect">
            <a:avLst/>
          </a:prstGeom>
          <a:gradFill flip="none" rotWithShape="1">
            <a:gsLst>
              <a:gs pos="68000">
                <a:schemeClr val="accent6">
                  <a:alpha val="23000"/>
                </a:schemeClr>
              </a:gs>
              <a:gs pos="31000">
                <a:schemeClr val="accent5">
                  <a:alpha val="50000"/>
                </a:schemeClr>
              </a:gs>
              <a:gs pos="0">
                <a:schemeClr val="accent3">
                  <a:lumMod val="50000"/>
                  <a:alpha val="50000"/>
                </a:schemeClr>
              </a:gs>
              <a:gs pos="100000">
                <a:schemeClr val="accent4">
                  <a:alpha val="50000"/>
                </a:schemeClr>
              </a:gs>
            </a:gsLst>
            <a:lin ang="0" scaled="1"/>
            <a:tileRect/>
          </a:gradFill>
          <a:ln w="25400" cap="flat" cmpd="sng" algn="ctr">
            <a:noFill/>
            <a:prstDash val="solid"/>
            <a:round/>
            <a:headEnd type="none" w="med" len="med"/>
            <a:tailEnd type="none" w="med" len="med"/>
          </a:ln>
          <a:effectLst/>
        </p:spPr>
        <p:txBody>
          <a:bodyPr vert="horz" wrap="square" lIns="73263" tIns="36631" rIns="73263" bIns="36631" numCol="1" rtlCol="0" anchor="t" anchorCtr="0" compatLnSpc="1">
            <a:prstTxWarp prst="textNoShape">
              <a:avLst/>
            </a:prstTxWarp>
          </a:bodyP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pPr defTabSz="732630"/>
            <a:endParaRPr lang="en-US" sz="3400" dirty="0"/>
          </a:p>
        </p:txBody>
      </p:sp>
      <p:cxnSp>
        <p:nvCxnSpPr>
          <p:cNvPr id="58" name="AutoShape 1"/>
          <p:cNvCxnSpPr>
            <a:cxnSpLocks noChangeShapeType="1"/>
            <a:stCxn id="66" idx="1"/>
            <a:endCxn id="60" idx="3"/>
          </p:cNvCxnSpPr>
          <p:nvPr/>
        </p:nvCxnSpPr>
        <p:spPr bwMode="auto">
          <a:xfrm flipH="1">
            <a:off x="34225706" y="15318660"/>
            <a:ext cx="767953" cy="0"/>
          </a:xfrm>
          <a:prstGeom prst="straightConnector1">
            <a:avLst/>
          </a:prstGeom>
          <a:noFill/>
          <a:ln w="190500" cap="flat" cmpd="sng">
            <a:solidFill>
              <a:schemeClr val="bg1">
                <a:lumMod val="65000"/>
              </a:schemeClr>
            </a:solidFill>
            <a:prstDash val="solid"/>
            <a:miter lim="800000"/>
            <a:headEnd type="stealth" w="med" len="med"/>
            <a:tailEnd type="none" w="med" len="med"/>
          </a:ln>
          <a:extLst>
            <a:ext uri="{909E8E84-426E-40dd-AFC4-6F175D3DCCD1}">
              <a14:hiddenFill xmlns:lc="http://schemas.openxmlformats.org/drawingml/2006/lockedCanvas" xmlns="" xmlns:a14="http://schemas.microsoft.com/office/drawing/2010/main">
                <a:noFill/>
              </a14:hiddenFill>
            </a:ext>
          </a:extLst>
        </p:spPr>
      </p:cxnSp>
      <p:cxnSp>
        <p:nvCxnSpPr>
          <p:cNvPr id="59" name="AutoShape 2"/>
          <p:cNvCxnSpPr>
            <a:cxnSpLocks noChangeShapeType="1"/>
            <a:stCxn id="60" idx="2"/>
            <a:endCxn id="64" idx="0"/>
          </p:cNvCxnSpPr>
          <p:nvPr/>
        </p:nvCxnSpPr>
        <p:spPr bwMode="auto">
          <a:xfrm>
            <a:off x="32980015" y="15787469"/>
            <a:ext cx="0" cy="589359"/>
          </a:xfrm>
          <a:prstGeom prst="straightConnector1">
            <a:avLst/>
          </a:prstGeom>
          <a:noFill/>
          <a:ln w="190500" cap="flat" cmpd="sng">
            <a:solidFill>
              <a:schemeClr val="bg1">
                <a:lumMod val="65000"/>
              </a:schemeClr>
            </a:solidFill>
            <a:prstDash val="solid"/>
            <a:miter lim="800000"/>
            <a:headEnd type="stealth" w="med" len="med"/>
            <a:tailEnd type="none" w="med" len="med"/>
          </a:ln>
          <a:extLst>
            <a:ext uri="{909E8E84-426E-40dd-AFC4-6F175D3DCCD1}">
              <a14:hiddenFill xmlns:lc="http://schemas.openxmlformats.org/drawingml/2006/lockedCanvas" xmlns="" xmlns:a14="http://schemas.microsoft.com/office/drawing/2010/main">
                <a:noFill/>
              </a14:hiddenFill>
            </a:ext>
          </a:extLst>
        </p:spPr>
      </p:cxnSp>
      <p:sp>
        <p:nvSpPr>
          <p:cNvPr id="60" name="Rectangle 59"/>
          <p:cNvSpPr>
            <a:spLocks/>
          </p:cNvSpPr>
          <p:nvPr/>
        </p:nvSpPr>
        <p:spPr bwMode="auto">
          <a:xfrm>
            <a:off x="31734324" y="14849852"/>
            <a:ext cx="2491383"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1</a:t>
            </a:r>
          </a:p>
          <a:p>
            <a:r>
              <a:rPr lang="en-US" sz="1200" dirty="0">
                <a:solidFill>
                  <a:srgbClr val="333333"/>
                </a:solidFill>
                <a:latin typeface="Calibri" charset="0"/>
                <a:ea typeface="ＭＳ Ｐゴシック" charset="0"/>
                <a:cs typeface="Calibri" charset="0"/>
                <a:sym typeface="Calibri" charset="0"/>
              </a:rPr>
              <a:t>Identify the Need or Problem</a:t>
            </a:r>
          </a:p>
        </p:txBody>
      </p:sp>
      <p:cxnSp>
        <p:nvCxnSpPr>
          <p:cNvPr id="61" name="AutoShape 4"/>
          <p:cNvCxnSpPr>
            <a:cxnSpLocks noChangeShapeType="1"/>
            <a:stCxn id="64" idx="2"/>
            <a:endCxn id="63" idx="0"/>
          </p:cNvCxnSpPr>
          <p:nvPr/>
        </p:nvCxnSpPr>
        <p:spPr bwMode="auto">
          <a:xfrm>
            <a:off x="32980015" y="17314446"/>
            <a:ext cx="0" cy="917525"/>
          </a:xfrm>
          <a:prstGeom prst="straightConnector1">
            <a:avLst/>
          </a:prstGeom>
          <a:noFill/>
          <a:ln w="190500" cap="flat" cmpd="sng">
            <a:solidFill>
              <a:schemeClr val="bg1">
                <a:lumMod val="65000"/>
              </a:schemeClr>
            </a:solidFill>
            <a:prstDash val="solid"/>
            <a:miter lim="800000"/>
            <a:headEnd type="stealth" w="med" len="med"/>
            <a:tailEnd type="none" w="med" len="med"/>
          </a:ln>
          <a:extLst>
            <a:ext uri="{909E8E84-426E-40dd-AFC4-6F175D3DCCD1}">
              <a14:hiddenFill xmlns:lc="http://schemas.openxmlformats.org/drawingml/2006/lockedCanvas" xmlns="" xmlns:a14="http://schemas.microsoft.com/office/drawing/2010/main">
                <a:noFill/>
              </a14:hiddenFill>
            </a:ext>
          </a:extLst>
        </p:spPr>
      </p:cxnSp>
      <p:cxnSp>
        <p:nvCxnSpPr>
          <p:cNvPr id="62" name="AutoShape 5"/>
          <p:cNvCxnSpPr>
            <a:cxnSpLocks noChangeShapeType="1"/>
            <a:stCxn id="68" idx="1"/>
            <a:endCxn id="63" idx="3"/>
          </p:cNvCxnSpPr>
          <p:nvPr/>
        </p:nvCxnSpPr>
        <p:spPr bwMode="auto">
          <a:xfrm flipH="1">
            <a:off x="34225706" y="18700779"/>
            <a:ext cx="767953" cy="0"/>
          </a:xfrm>
          <a:prstGeom prst="straightConnector1">
            <a:avLst/>
          </a:prstGeom>
          <a:noFill/>
          <a:ln w="190500" cap="flat" cmpd="sng">
            <a:solidFill>
              <a:schemeClr val="bg1">
                <a:lumMod val="65000"/>
              </a:schemeClr>
            </a:solidFill>
            <a:prstDash val="solid"/>
            <a:miter lim="800000"/>
            <a:headEnd type="none" w="med" len="med"/>
            <a:tailEnd type="stealth" w="med" len="med"/>
          </a:ln>
          <a:extLst>
            <a:ext uri="{909E8E84-426E-40dd-AFC4-6F175D3DCCD1}">
              <a14:hiddenFill xmlns:lc="http://schemas.openxmlformats.org/drawingml/2006/lockedCanvas" xmlns="" xmlns:a14="http://schemas.microsoft.com/office/drawing/2010/main">
                <a:noFill/>
              </a14:hiddenFill>
            </a:ext>
          </a:extLst>
        </p:spPr>
      </p:cxnSp>
      <p:sp>
        <p:nvSpPr>
          <p:cNvPr id="63" name="Rectangle 62"/>
          <p:cNvSpPr>
            <a:spLocks/>
          </p:cNvSpPr>
          <p:nvPr/>
        </p:nvSpPr>
        <p:spPr bwMode="auto">
          <a:xfrm>
            <a:off x="31734324" y="18231971"/>
            <a:ext cx="2491383"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7</a:t>
            </a:r>
          </a:p>
          <a:p>
            <a:r>
              <a:rPr lang="en-US" sz="1200" dirty="0">
                <a:solidFill>
                  <a:srgbClr val="333333"/>
                </a:solidFill>
                <a:latin typeface="Calibri" charset="0"/>
                <a:ea typeface="ＭＳ Ｐゴシック" charset="0"/>
                <a:cs typeface="Calibri" charset="0"/>
                <a:sym typeface="Calibri" charset="0"/>
              </a:rPr>
              <a:t>Communicate the Solution(s)</a:t>
            </a:r>
          </a:p>
        </p:txBody>
      </p:sp>
      <p:sp>
        <p:nvSpPr>
          <p:cNvPr id="64" name="Rectangle 63"/>
          <p:cNvSpPr>
            <a:spLocks/>
          </p:cNvSpPr>
          <p:nvPr/>
        </p:nvSpPr>
        <p:spPr bwMode="auto">
          <a:xfrm>
            <a:off x="31734324" y="16376828"/>
            <a:ext cx="2491383"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8</a:t>
            </a:r>
          </a:p>
          <a:p>
            <a:r>
              <a:rPr lang="en-US" sz="1200" dirty="0">
                <a:solidFill>
                  <a:srgbClr val="333333"/>
                </a:solidFill>
                <a:latin typeface="Calibri" charset="0"/>
                <a:ea typeface="ＭＳ Ｐゴシック" charset="0"/>
                <a:cs typeface="Calibri" charset="0"/>
                <a:sym typeface="Calibri" charset="0"/>
              </a:rPr>
              <a:t>Redesign and Reevaluate</a:t>
            </a:r>
          </a:p>
        </p:txBody>
      </p:sp>
      <p:cxnSp>
        <p:nvCxnSpPr>
          <p:cNvPr id="65" name="AutoShape 8"/>
          <p:cNvCxnSpPr>
            <a:cxnSpLocks noChangeShapeType="1"/>
            <a:stCxn id="70" idx="1"/>
            <a:endCxn id="66" idx="3"/>
          </p:cNvCxnSpPr>
          <p:nvPr/>
        </p:nvCxnSpPr>
        <p:spPr bwMode="auto">
          <a:xfrm flipH="1">
            <a:off x="37324308" y="15318660"/>
            <a:ext cx="687586" cy="0"/>
          </a:xfrm>
          <a:prstGeom prst="straightConnector1">
            <a:avLst/>
          </a:prstGeom>
          <a:noFill/>
          <a:ln w="190500" cap="flat" cmpd="sng">
            <a:solidFill>
              <a:schemeClr val="bg1">
                <a:lumMod val="65000"/>
              </a:schemeClr>
            </a:solidFill>
            <a:prstDash val="solid"/>
            <a:miter lim="800000"/>
            <a:headEnd type="stealth" w="med" len="med"/>
            <a:tailEnd type="none" w="med" len="med"/>
          </a:ln>
          <a:extLst>
            <a:ext uri="{909E8E84-426E-40dd-AFC4-6F175D3DCCD1}">
              <a14:hiddenFill xmlns:lc="http://schemas.openxmlformats.org/drawingml/2006/lockedCanvas" xmlns="" xmlns:a14="http://schemas.microsoft.com/office/drawing/2010/main">
                <a:noFill/>
              </a14:hiddenFill>
            </a:ext>
          </a:extLst>
        </p:spPr>
      </p:cxnSp>
      <p:sp>
        <p:nvSpPr>
          <p:cNvPr id="66" name="Rectangle 65"/>
          <p:cNvSpPr>
            <a:spLocks/>
          </p:cNvSpPr>
          <p:nvPr/>
        </p:nvSpPr>
        <p:spPr bwMode="auto">
          <a:xfrm>
            <a:off x="34993660" y="14849852"/>
            <a:ext cx="2330648"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2</a:t>
            </a:r>
          </a:p>
          <a:p>
            <a:r>
              <a:rPr lang="en-US" sz="1200" dirty="0">
                <a:solidFill>
                  <a:srgbClr val="333333"/>
                </a:solidFill>
                <a:latin typeface="Calibri" charset="0"/>
                <a:ea typeface="ＭＳ Ｐゴシック" charset="0"/>
                <a:cs typeface="Calibri" charset="0"/>
                <a:sym typeface="Calibri" charset="0"/>
              </a:rPr>
              <a:t>Research the Need or Problem</a:t>
            </a:r>
          </a:p>
        </p:txBody>
      </p:sp>
      <p:cxnSp>
        <p:nvCxnSpPr>
          <p:cNvPr id="67" name="AutoShape 10"/>
          <p:cNvCxnSpPr>
            <a:cxnSpLocks noChangeShapeType="1"/>
            <a:endCxn id="68" idx="3"/>
          </p:cNvCxnSpPr>
          <p:nvPr/>
        </p:nvCxnSpPr>
        <p:spPr bwMode="auto">
          <a:xfrm flipH="1" flipV="1">
            <a:off x="37324308" y="18700780"/>
            <a:ext cx="715367" cy="3939"/>
          </a:xfrm>
          <a:prstGeom prst="straightConnector1">
            <a:avLst/>
          </a:prstGeom>
          <a:noFill/>
          <a:ln w="190500" cap="flat" cmpd="sng">
            <a:solidFill>
              <a:schemeClr val="bg1">
                <a:lumMod val="65000"/>
              </a:schemeClr>
            </a:solidFill>
            <a:prstDash val="solid"/>
            <a:miter lim="800000"/>
            <a:headEnd type="none" w="med" len="med"/>
            <a:tailEnd type="stealth" w="med" len="med"/>
          </a:ln>
          <a:extLst>
            <a:ext uri="{909E8E84-426E-40dd-AFC4-6F175D3DCCD1}">
              <a14:hiddenFill xmlns:lc="http://schemas.openxmlformats.org/drawingml/2006/lockedCanvas" xmlns="" xmlns:a14="http://schemas.microsoft.com/office/drawing/2010/main">
                <a:noFill/>
              </a14:hiddenFill>
            </a:ext>
          </a:extLst>
        </p:spPr>
      </p:cxnSp>
      <p:sp>
        <p:nvSpPr>
          <p:cNvPr id="68" name="Rectangle 67"/>
          <p:cNvSpPr>
            <a:spLocks/>
          </p:cNvSpPr>
          <p:nvPr/>
        </p:nvSpPr>
        <p:spPr bwMode="auto">
          <a:xfrm>
            <a:off x="34993660" y="18231971"/>
            <a:ext cx="2330648"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6</a:t>
            </a:r>
          </a:p>
          <a:p>
            <a:r>
              <a:rPr lang="en-US" sz="1200" dirty="0">
                <a:solidFill>
                  <a:srgbClr val="333333"/>
                </a:solidFill>
                <a:latin typeface="Calibri" charset="0"/>
                <a:ea typeface="ＭＳ Ｐゴシック" charset="0"/>
                <a:cs typeface="Calibri" charset="0"/>
                <a:sym typeface="Calibri" charset="0"/>
              </a:rPr>
              <a:t>Test &amp; Evaluate the Solution(s)</a:t>
            </a:r>
          </a:p>
        </p:txBody>
      </p:sp>
      <p:cxnSp>
        <p:nvCxnSpPr>
          <p:cNvPr id="69" name="AutoShape 12"/>
          <p:cNvCxnSpPr>
            <a:cxnSpLocks noChangeShapeType="1"/>
            <a:stCxn id="70" idx="0"/>
            <a:endCxn id="75" idx="0"/>
          </p:cNvCxnSpPr>
          <p:nvPr/>
        </p:nvCxnSpPr>
        <p:spPr bwMode="auto">
          <a:xfrm>
            <a:off x="39257585" y="14849852"/>
            <a:ext cx="0" cy="1674316"/>
          </a:xfrm>
          <a:prstGeom prst="straightConnector1">
            <a:avLst/>
          </a:prstGeom>
          <a:noFill/>
          <a:ln w="190500" cap="flat" cmpd="sng">
            <a:solidFill>
              <a:schemeClr val="bg1">
                <a:lumMod val="65000"/>
              </a:schemeClr>
            </a:solidFill>
            <a:prstDash val="solid"/>
            <a:miter lim="800000"/>
            <a:headEnd type="none" w="med" len="med"/>
            <a:tailEnd type="stealth" w="med" len="med"/>
          </a:ln>
          <a:extLst>
            <a:ext uri="{909E8E84-426E-40dd-AFC4-6F175D3DCCD1}">
              <a14:hiddenFill xmlns:lc="http://schemas.openxmlformats.org/drawingml/2006/lockedCanvas" xmlns="" xmlns:a14="http://schemas.microsoft.com/office/drawing/2010/main">
                <a:noFill/>
              </a14:hiddenFill>
            </a:ext>
          </a:extLst>
        </p:spPr>
      </p:cxnSp>
      <p:sp>
        <p:nvSpPr>
          <p:cNvPr id="70" name="Rectangle 69"/>
          <p:cNvSpPr>
            <a:spLocks/>
          </p:cNvSpPr>
          <p:nvPr/>
        </p:nvSpPr>
        <p:spPr bwMode="auto">
          <a:xfrm>
            <a:off x="38011894" y="14849852"/>
            <a:ext cx="2491383"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3</a:t>
            </a:r>
          </a:p>
          <a:p>
            <a:r>
              <a:rPr lang="en-US" sz="1200" dirty="0">
                <a:solidFill>
                  <a:srgbClr val="333333"/>
                </a:solidFill>
                <a:latin typeface="Calibri" charset="0"/>
                <a:ea typeface="ＭＳ Ｐゴシック" charset="0"/>
                <a:cs typeface="Calibri" charset="0"/>
                <a:sym typeface="Calibri" charset="0"/>
              </a:rPr>
              <a:t>Develop Possible Solution(s)</a:t>
            </a:r>
          </a:p>
        </p:txBody>
      </p:sp>
      <p:cxnSp>
        <p:nvCxnSpPr>
          <p:cNvPr id="71" name="AutoShape 14"/>
          <p:cNvCxnSpPr>
            <a:cxnSpLocks noChangeShapeType="1"/>
            <a:stCxn id="75" idx="0"/>
            <a:endCxn id="72" idx="0"/>
          </p:cNvCxnSpPr>
          <p:nvPr/>
        </p:nvCxnSpPr>
        <p:spPr bwMode="auto">
          <a:xfrm>
            <a:off x="39257585" y="16524168"/>
            <a:ext cx="0" cy="1694408"/>
          </a:xfrm>
          <a:prstGeom prst="straightConnector1">
            <a:avLst/>
          </a:prstGeom>
          <a:noFill/>
          <a:ln w="190500" cap="flat" cmpd="sng">
            <a:solidFill>
              <a:schemeClr val="bg1">
                <a:lumMod val="65000"/>
              </a:schemeClr>
            </a:solidFill>
            <a:prstDash val="solid"/>
            <a:miter lim="800000"/>
            <a:headEnd type="none" w="med" len="med"/>
            <a:tailEnd type="stealth" w="med" len="med"/>
          </a:ln>
          <a:extLst>
            <a:ext uri="{909E8E84-426E-40dd-AFC4-6F175D3DCCD1}">
              <a14:hiddenFill xmlns:lc="http://schemas.openxmlformats.org/drawingml/2006/lockedCanvas" xmlns="" xmlns:a14="http://schemas.microsoft.com/office/drawing/2010/main">
                <a:noFill/>
              </a14:hiddenFill>
            </a:ext>
          </a:extLst>
        </p:spPr>
      </p:cxnSp>
      <p:sp>
        <p:nvSpPr>
          <p:cNvPr id="72" name="Rectangle 71"/>
          <p:cNvSpPr>
            <a:spLocks/>
          </p:cNvSpPr>
          <p:nvPr/>
        </p:nvSpPr>
        <p:spPr bwMode="auto">
          <a:xfrm>
            <a:off x="38011894" y="18218576"/>
            <a:ext cx="2491383"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5</a:t>
            </a:r>
          </a:p>
          <a:p>
            <a:r>
              <a:rPr lang="en-US" sz="1200" dirty="0">
                <a:solidFill>
                  <a:srgbClr val="333333"/>
                </a:solidFill>
                <a:latin typeface="Calibri" charset="0"/>
                <a:ea typeface="ＭＳ Ｐゴシック" charset="0"/>
                <a:cs typeface="Calibri" charset="0"/>
                <a:sym typeface="Calibri" charset="0"/>
              </a:rPr>
              <a:t>Construct a Prototype</a:t>
            </a:r>
          </a:p>
        </p:txBody>
      </p:sp>
      <p:sp>
        <p:nvSpPr>
          <p:cNvPr id="75" name="Rectangle 74"/>
          <p:cNvSpPr>
            <a:spLocks/>
          </p:cNvSpPr>
          <p:nvPr/>
        </p:nvSpPr>
        <p:spPr bwMode="auto">
          <a:xfrm>
            <a:off x="38011894" y="16524168"/>
            <a:ext cx="2491383" cy="937617"/>
          </a:xfrm>
          <a:prstGeom prst="rect">
            <a:avLst/>
          </a:prstGeom>
          <a:solidFill>
            <a:schemeClr val="bg1"/>
          </a:solidFill>
          <a:ln>
            <a:noFill/>
          </a:ln>
          <a:effectLst>
            <a:outerShdw blurRad="165100" algn="ctr" rotWithShape="0">
              <a:schemeClr val="bg2">
                <a:alpha val="39999"/>
              </a:schemeClr>
            </a:outerShdw>
          </a:effec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1300" b="1" dirty="0">
                <a:solidFill>
                  <a:srgbClr val="333333"/>
                </a:solidFill>
                <a:latin typeface="Calibri Bold" charset="0"/>
                <a:ea typeface="ＭＳ Ｐゴシック" charset="0"/>
                <a:cs typeface="Calibri Bold" charset="0"/>
                <a:sym typeface="Calibri Bold" charset="0"/>
              </a:rPr>
              <a:t>Step 4</a:t>
            </a:r>
          </a:p>
          <a:p>
            <a:r>
              <a:rPr lang="en-US" sz="1200" dirty="0">
                <a:solidFill>
                  <a:srgbClr val="333333"/>
                </a:solidFill>
                <a:latin typeface="Calibri" charset="0"/>
                <a:ea typeface="ＭＳ Ｐゴシック" charset="0"/>
                <a:cs typeface="Calibri" charset="0"/>
                <a:sym typeface="Calibri" charset="0"/>
              </a:rPr>
              <a:t>Select the Best Possible Solution(s)</a:t>
            </a:r>
          </a:p>
        </p:txBody>
      </p:sp>
      <p:sp>
        <p:nvSpPr>
          <p:cNvPr id="78" name="Rectangle 77"/>
          <p:cNvSpPr>
            <a:spLocks/>
          </p:cNvSpPr>
          <p:nvPr/>
        </p:nvSpPr>
        <p:spPr bwMode="auto">
          <a:xfrm>
            <a:off x="34913293" y="14551823"/>
            <a:ext cx="2536031" cy="267891"/>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900" b="1" dirty="0">
                <a:solidFill>
                  <a:schemeClr val="tx1"/>
                </a:solidFill>
                <a:ea typeface="ＭＳ Ｐゴシック" charset="0"/>
                <a:cs typeface="Gill Sans" charset="0"/>
              </a:rPr>
              <a:t>Examine the current state of the issue and current solutions.</a:t>
            </a:r>
          </a:p>
        </p:txBody>
      </p:sp>
      <p:sp>
        <p:nvSpPr>
          <p:cNvPr id="80" name="Rectangle 79"/>
          <p:cNvSpPr>
            <a:spLocks/>
          </p:cNvSpPr>
          <p:nvPr/>
        </p:nvSpPr>
        <p:spPr bwMode="auto">
          <a:xfrm>
            <a:off x="37994035" y="14500412"/>
            <a:ext cx="2553891" cy="267891"/>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900" b="1" dirty="0">
                <a:solidFill>
                  <a:schemeClr val="tx1"/>
                </a:solidFill>
                <a:ea typeface="ＭＳ Ｐゴシック" charset="0"/>
                <a:cs typeface="Gill Sans" charset="0"/>
              </a:rPr>
              <a:t>Brainstorm possible solution(s).  Articulate the possible solution(s) in two and three dimensions</a:t>
            </a:r>
          </a:p>
        </p:txBody>
      </p:sp>
      <p:sp>
        <p:nvSpPr>
          <p:cNvPr id="81" name="Rectangle 80"/>
          <p:cNvSpPr>
            <a:spLocks/>
          </p:cNvSpPr>
          <p:nvPr/>
        </p:nvSpPr>
        <p:spPr bwMode="auto">
          <a:xfrm>
            <a:off x="38306574" y="15940718"/>
            <a:ext cx="1902024" cy="375047"/>
          </a:xfrm>
          <a:prstGeom prst="rect">
            <a:avLst/>
          </a:prstGeom>
          <a:noFill/>
          <a:ln>
            <a:noFill/>
          </a:ln>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900" b="1" dirty="0">
                <a:solidFill>
                  <a:schemeClr val="tx1"/>
                </a:solidFill>
                <a:ea typeface="ＭＳ Ｐゴシック" charset="0"/>
                <a:cs typeface="Gill Sans" charset="0"/>
              </a:rPr>
              <a:t>Determine the solution(s) that best meet(s) the original need or solve(s) the original problem.</a:t>
            </a:r>
          </a:p>
        </p:txBody>
      </p:sp>
      <p:sp>
        <p:nvSpPr>
          <p:cNvPr id="82" name="Rectangle 81"/>
          <p:cNvSpPr>
            <a:spLocks/>
          </p:cNvSpPr>
          <p:nvPr/>
        </p:nvSpPr>
        <p:spPr bwMode="auto">
          <a:xfrm>
            <a:off x="38228371" y="17661521"/>
            <a:ext cx="2116065" cy="267891"/>
          </a:xfrm>
          <a:prstGeom prst="rect">
            <a:avLst/>
          </a:prstGeom>
          <a:noFill/>
          <a:ln>
            <a:noFill/>
          </a:ln>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900" b="1" dirty="0">
                <a:solidFill>
                  <a:schemeClr val="tx1"/>
                </a:solidFill>
                <a:ea typeface="ＭＳ Ｐゴシック" charset="0"/>
                <a:cs typeface="Gill Sans" charset="0"/>
              </a:rPr>
              <a:t>Model the selected solution(s) in two and three dimensions</a:t>
            </a:r>
          </a:p>
        </p:txBody>
      </p:sp>
      <p:sp>
        <p:nvSpPr>
          <p:cNvPr id="83" name="Rectangle 82"/>
          <p:cNvSpPr>
            <a:spLocks/>
          </p:cNvSpPr>
          <p:nvPr/>
        </p:nvSpPr>
        <p:spPr bwMode="auto">
          <a:xfrm>
            <a:off x="34868644" y="17873667"/>
            <a:ext cx="2562820" cy="267891"/>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900" b="1" dirty="0">
                <a:solidFill>
                  <a:schemeClr val="tx1"/>
                </a:solidFill>
                <a:ea typeface="ＭＳ Ｐゴシック" charset="0"/>
                <a:cs typeface="Gill Sans" charset="0"/>
              </a:rPr>
              <a:t>Does it work?</a:t>
            </a:r>
          </a:p>
          <a:p>
            <a:r>
              <a:rPr lang="en-US" sz="900" b="1" dirty="0">
                <a:solidFill>
                  <a:schemeClr val="tx1"/>
                </a:solidFill>
                <a:ea typeface="ＭＳ Ｐゴシック" charset="0"/>
                <a:cs typeface="Gill Sans" charset="0"/>
              </a:rPr>
              <a:t>Does it meet the original design constraints?</a:t>
            </a:r>
          </a:p>
        </p:txBody>
      </p:sp>
      <p:sp>
        <p:nvSpPr>
          <p:cNvPr id="84" name="Rectangle 83"/>
          <p:cNvSpPr>
            <a:spLocks/>
          </p:cNvSpPr>
          <p:nvPr/>
        </p:nvSpPr>
        <p:spPr bwMode="auto">
          <a:xfrm>
            <a:off x="31546800" y="17545501"/>
            <a:ext cx="2914055" cy="589360"/>
          </a:xfrm>
          <a:prstGeom prst="rect">
            <a:avLst/>
          </a:prstGeom>
          <a:noFill/>
          <a:ln>
            <a:noFill/>
          </a:ln>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900" b="1" dirty="0">
                <a:solidFill>
                  <a:schemeClr val="tx1"/>
                </a:solidFill>
                <a:ea typeface="ＭＳ Ｐゴシック" charset="0"/>
                <a:cs typeface="Gill Sans" charset="0"/>
              </a:rPr>
              <a:t>Create an engineering presentation that includes a discussion on how the solution(s) best meet(s) the initial need or problem</a:t>
            </a:r>
          </a:p>
          <a:p>
            <a:endParaRPr lang="en-US" sz="900" b="1" dirty="0">
              <a:solidFill>
                <a:schemeClr val="tx1"/>
              </a:solidFill>
              <a:ea typeface="ＭＳ Ｐゴシック" charset="0"/>
              <a:cs typeface="Gill Sans" charset="0"/>
            </a:endParaRPr>
          </a:p>
          <a:p>
            <a:r>
              <a:rPr lang="en-US" sz="900" b="1" dirty="0">
                <a:solidFill>
                  <a:schemeClr val="tx1"/>
                </a:solidFill>
                <a:ea typeface="ＭＳ Ｐゴシック" charset="0"/>
                <a:cs typeface="Gill Sans" charset="0"/>
              </a:rPr>
              <a:t>Discuss societal impact and tradeoffs for the solution(s)</a:t>
            </a:r>
          </a:p>
        </p:txBody>
      </p:sp>
      <p:sp>
        <p:nvSpPr>
          <p:cNvPr id="85" name="Rectangle 84"/>
          <p:cNvSpPr>
            <a:spLocks/>
          </p:cNvSpPr>
          <p:nvPr/>
        </p:nvSpPr>
        <p:spPr bwMode="auto">
          <a:xfrm>
            <a:off x="31707535" y="15978340"/>
            <a:ext cx="2589609" cy="267891"/>
          </a:xfrm>
          <a:prstGeom prst="rect">
            <a:avLst/>
          </a:prstGeom>
          <a:noFill/>
          <a:ln>
            <a:noFill/>
          </a:ln>
        </p:spPr>
        <p:txBody>
          <a:bodyPr lIns="0" tIns="0" rIns="0" bIns="0" anchor="ctr"/>
          <a:ls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286971"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573942"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86091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147884"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1434855"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1721826"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2008797"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2295769" algn="l" defTabSz="286971"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a:lstStyle>
          <a:p>
            <a:r>
              <a:rPr lang="en-US" sz="900" b="1" dirty="0">
                <a:solidFill>
                  <a:schemeClr val="tx1"/>
                </a:solidFill>
                <a:ea typeface="ＭＳ Ｐゴシック" charset="0"/>
                <a:cs typeface="Gill Sans" charset="0"/>
              </a:rPr>
              <a:t>Overhaul the solution(s) based on information gathered during the tests and presentation.</a:t>
            </a:r>
          </a:p>
        </p:txBody>
      </p:sp>
      <p:sp>
        <p:nvSpPr>
          <p:cNvPr id="86" name="Rectangle 85"/>
          <p:cNvSpPr/>
          <p:nvPr/>
        </p:nvSpPr>
        <p:spPr bwMode="auto">
          <a:xfrm>
            <a:off x="31546800" y="14097000"/>
            <a:ext cx="9144000" cy="352985"/>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73263" tIns="36631" rIns="73263" bIns="36631" numCol="1" rtlCol="0" anchor="t" anchorCtr="0" compatLnSpc="1">
            <a:prstTxWarp prst="textNoShape">
              <a:avLst/>
            </a:prstTxWarp>
          </a:bodyPr>
          <a:lstStyle>
            <a:defPPr>
              <a:defRPr lang="en-US"/>
            </a:defPPr>
            <a:lvl1pPr algn="ctr" rtl="0" fontAlgn="base">
              <a:spcBef>
                <a:spcPct val="0"/>
              </a:spcBef>
              <a:spcAft>
                <a:spcPct val="0"/>
              </a:spcAft>
              <a:defRPr sz="2600" kern="1200">
                <a:solidFill>
                  <a:schemeClr val="lt1"/>
                </a:solidFill>
                <a:latin typeface="+mn-lt"/>
                <a:ea typeface="+mn-ea"/>
                <a:cs typeface="+mn-cs"/>
                <a:sym typeface="Gill Sans" charset="0"/>
              </a:defRPr>
            </a:lvl1pPr>
            <a:lvl2pPr marL="286971" algn="ctr" rtl="0" fontAlgn="base">
              <a:spcBef>
                <a:spcPct val="0"/>
              </a:spcBef>
              <a:spcAft>
                <a:spcPct val="0"/>
              </a:spcAft>
              <a:defRPr sz="2600" kern="1200">
                <a:solidFill>
                  <a:schemeClr val="lt1"/>
                </a:solidFill>
                <a:latin typeface="+mn-lt"/>
                <a:ea typeface="+mn-ea"/>
                <a:cs typeface="+mn-cs"/>
                <a:sym typeface="Gill Sans" charset="0"/>
              </a:defRPr>
            </a:lvl2pPr>
            <a:lvl3pPr marL="573942" algn="ctr" rtl="0" fontAlgn="base">
              <a:spcBef>
                <a:spcPct val="0"/>
              </a:spcBef>
              <a:spcAft>
                <a:spcPct val="0"/>
              </a:spcAft>
              <a:defRPr sz="2600" kern="1200">
                <a:solidFill>
                  <a:schemeClr val="lt1"/>
                </a:solidFill>
                <a:latin typeface="+mn-lt"/>
                <a:ea typeface="+mn-ea"/>
                <a:cs typeface="+mn-cs"/>
                <a:sym typeface="Gill Sans" charset="0"/>
              </a:defRPr>
            </a:lvl3pPr>
            <a:lvl4pPr marL="860913" algn="ctr" rtl="0" fontAlgn="base">
              <a:spcBef>
                <a:spcPct val="0"/>
              </a:spcBef>
              <a:spcAft>
                <a:spcPct val="0"/>
              </a:spcAft>
              <a:defRPr sz="2600" kern="1200">
                <a:solidFill>
                  <a:schemeClr val="lt1"/>
                </a:solidFill>
                <a:latin typeface="+mn-lt"/>
                <a:ea typeface="+mn-ea"/>
                <a:cs typeface="+mn-cs"/>
                <a:sym typeface="Gill Sans" charset="0"/>
              </a:defRPr>
            </a:lvl4pPr>
            <a:lvl5pPr marL="1147884" algn="ctr" rtl="0" fontAlgn="base">
              <a:spcBef>
                <a:spcPct val="0"/>
              </a:spcBef>
              <a:spcAft>
                <a:spcPct val="0"/>
              </a:spcAft>
              <a:defRPr sz="2600" kern="1200">
                <a:solidFill>
                  <a:schemeClr val="lt1"/>
                </a:solidFill>
                <a:latin typeface="+mn-lt"/>
                <a:ea typeface="+mn-ea"/>
                <a:cs typeface="+mn-cs"/>
                <a:sym typeface="Gill Sans" charset="0"/>
              </a:defRPr>
            </a:lvl5pPr>
            <a:lvl6pPr marL="1434855" algn="l" defTabSz="286971" rtl="0" eaLnBrk="1" latinLnBrk="0" hangingPunct="1">
              <a:defRPr sz="2600" kern="1200">
                <a:solidFill>
                  <a:schemeClr val="lt1"/>
                </a:solidFill>
                <a:latin typeface="+mn-lt"/>
                <a:ea typeface="+mn-ea"/>
                <a:cs typeface="+mn-cs"/>
                <a:sym typeface="Gill Sans" charset="0"/>
              </a:defRPr>
            </a:lvl6pPr>
            <a:lvl7pPr marL="1721826" algn="l" defTabSz="286971" rtl="0" eaLnBrk="1" latinLnBrk="0" hangingPunct="1">
              <a:defRPr sz="2600" kern="1200">
                <a:solidFill>
                  <a:schemeClr val="lt1"/>
                </a:solidFill>
                <a:latin typeface="+mn-lt"/>
                <a:ea typeface="+mn-ea"/>
                <a:cs typeface="+mn-cs"/>
                <a:sym typeface="Gill Sans" charset="0"/>
              </a:defRPr>
            </a:lvl7pPr>
            <a:lvl8pPr marL="2008797" algn="l" defTabSz="286971" rtl="0" eaLnBrk="1" latinLnBrk="0" hangingPunct="1">
              <a:defRPr sz="2600" kern="1200">
                <a:solidFill>
                  <a:schemeClr val="lt1"/>
                </a:solidFill>
                <a:latin typeface="+mn-lt"/>
                <a:ea typeface="+mn-ea"/>
                <a:cs typeface="+mn-cs"/>
                <a:sym typeface="Gill Sans" charset="0"/>
              </a:defRPr>
            </a:lvl8pPr>
            <a:lvl9pPr marL="2295769" algn="l" defTabSz="286971" rtl="0" eaLnBrk="1" latinLnBrk="0" hangingPunct="1">
              <a:defRPr sz="2600" kern="1200">
                <a:solidFill>
                  <a:schemeClr val="lt1"/>
                </a:solidFill>
                <a:latin typeface="+mn-lt"/>
                <a:ea typeface="+mn-ea"/>
                <a:cs typeface="+mn-cs"/>
                <a:sym typeface="Gill Sans" charset="0"/>
              </a:defRPr>
            </a:lvl9pPr>
          </a:lstStyle>
          <a:p>
            <a:pPr defTabSz="732630"/>
            <a:r>
              <a:rPr lang="en-US" sz="2300" b="1" dirty="0">
                <a:solidFill>
                  <a:schemeClr val="bg1"/>
                </a:solidFill>
                <a:latin typeface="Arial Narrow"/>
                <a:ea typeface="ヒラギノ角ゴ ProN W3" charset="0"/>
                <a:cs typeface="Arial Narrow"/>
              </a:rPr>
              <a:t>STEPS OF THE ENGINEERING DESIGN PROCESS</a:t>
            </a:r>
          </a:p>
        </p:txBody>
      </p:sp>
      <p:grpSp>
        <p:nvGrpSpPr>
          <p:cNvPr id="87" name="Group 86"/>
          <p:cNvGrpSpPr/>
          <p:nvPr/>
        </p:nvGrpSpPr>
        <p:grpSpPr>
          <a:xfrm>
            <a:off x="34823400" y="15906750"/>
            <a:ext cx="2583873" cy="1824027"/>
            <a:chOff x="2978727" y="1801652"/>
            <a:chExt cx="3401620" cy="1824027"/>
          </a:xfrm>
        </p:grpSpPr>
        <p:pic>
          <p:nvPicPr>
            <p:cNvPr id="88" name="Picture 87" descr="CAPSULE_Logo_Color2.eps"/>
            <p:cNvPicPr>
              <a:picLocks noChangeAspect="1"/>
            </p:cNvPicPr>
            <p:nvPr/>
          </p:nvPicPr>
          <p:blipFill rotWithShape="1">
            <a:blip r:embed="rId6" cstate="print">
              <a:extLst>
                <a:ext uri="{28A0092B-C50C-407E-A947-70E740481C1C}">
                  <a14:useLocalDpi xmlns:lc="http://schemas.openxmlformats.org/drawingml/2006/lockedCanvas" xmlns="" xmlns:a14="http://schemas.microsoft.com/office/drawing/2010/main" val="0"/>
                </a:ext>
              </a:extLst>
            </a:blip>
            <a:srcRect l="27014" r="26263"/>
            <a:stretch/>
          </p:blipFill>
          <p:spPr>
            <a:xfrm>
              <a:off x="2978727" y="2420470"/>
              <a:ext cx="3398438" cy="705971"/>
            </a:xfrm>
            <a:prstGeom prst="rect">
              <a:avLst/>
            </a:prstGeom>
          </p:spPr>
        </p:pic>
        <p:pic>
          <p:nvPicPr>
            <p:cNvPr id="89" name="Picture 88" descr="NSF_logo_large"/>
            <p:cNvPicPr>
              <a:picLocks noChangeAspect="1" noChangeArrowheads="1"/>
            </p:cNvPicPr>
            <p:nvPr/>
          </p:nvPicPr>
          <p:blipFill>
            <a:blip r:embed="rId2" cstate="print"/>
            <a:srcRect/>
            <a:stretch>
              <a:fillRect/>
            </a:stretch>
          </p:blipFill>
          <p:spPr bwMode="auto">
            <a:xfrm rot="586726">
              <a:off x="5410529" y="1920528"/>
              <a:ext cx="969818" cy="716388"/>
            </a:xfrm>
            <a:prstGeom prst="rect">
              <a:avLst/>
            </a:prstGeom>
            <a:noFill/>
            <a:ln w="9525">
              <a:noFill/>
              <a:miter lim="800000"/>
              <a:headEnd/>
              <a:tailEnd/>
            </a:ln>
          </p:spPr>
        </p:pic>
        <p:pic>
          <p:nvPicPr>
            <p:cNvPr id="92" name="Picture 91" descr="solidworks-logo300dpi.png"/>
            <p:cNvPicPr>
              <a:picLocks noChangeAspect="1"/>
            </p:cNvPicPr>
            <p:nvPr/>
          </p:nvPicPr>
          <p:blipFill>
            <a:blip r:embed="rId9" cstate="print">
              <a:extLst>
                <a:ext uri="{28A0092B-C50C-407E-A947-70E740481C1C}">
                  <a14:useLocalDpi xmlns:lc="http://schemas.openxmlformats.org/drawingml/2006/lockedCanvas" xmlns="" xmlns:a14="http://schemas.microsoft.com/office/drawing/2010/main" val="0"/>
                </a:ext>
              </a:extLst>
            </a:blip>
            <a:stretch>
              <a:fillRect/>
            </a:stretch>
          </p:blipFill>
          <p:spPr>
            <a:xfrm>
              <a:off x="3460750" y="3131344"/>
              <a:ext cx="1093005" cy="481416"/>
            </a:xfrm>
            <a:prstGeom prst="rect">
              <a:avLst/>
            </a:prstGeom>
          </p:spPr>
        </p:pic>
        <p:pic>
          <p:nvPicPr>
            <p:cNvPr id="93" name="Picture 92" descr="BPS.png"/>
            <p:cNvPicPr>
              <a:picLocks noChangeAspect="1"/>
            </p:cNvPicPr>
            <p:nvPr/>
          </p:nvPicPr>
          <p:blipFill>
            <a:blip r:embed="rId10" cstate="print">
              <a:extLst>
                <a:ext uri="{28A0092B-C50C-407E-A947-70E740481C1C}">
                  <a14:useLocalDpi xmlns:lc="http://schemas.openxmlformats.org/drawingml/2006/lockedCanvas" xmlns="" xmlns:a14="http://schemas.microsoft.com/office/drawing/2010/main" val="0"/>
                </a:ext>
              </a:extLst>
            </a:blip>
            <a:stretch>
              <a:fillRect/>
            </a:stretch>
          </p:blipFill>
          <p:spPr>
            <a:xfrm>
              <a:off x="4143375" y="1916906"/>
              <a:ext cx="1116542" cy="583406"/>
            </a:xfrm>
            <a:prstGeom prst="rect">
              <a:avLst/>
            </a:prstGeom>
          </p:spPr>
        </p:pic>
        <p:pic>
          <p:nvPicPr>
            <p:cNvPr id="94" name="Picture 93" descr="NEU Seal.tif"/>
            <p:cNvPicPr>
              <a:picLocks noChangeAspect="1"/>
            </p:cNvPicPr>
            <p:nvPr/>
          </p:nvPicPr>
          <p:blipFill>
            <a:blip r:embed="rId11" cstate="print">
              <a:extLst>
                <a:ext uri="{28A0092B-C50C-407E-A947-70E740481C1C}">
                  <a14:useLocalDpi xmlns:lc="http://schemas.openxmlformats.org/drawingml/2006/lockedCanvas" xmlns="" xmlns:a14="http://schemas.microsoft.com/office/drawing/2010/main" val="0"/>
                </a:ext>
              </a:extLst>
            </a:blip>
            <a:stretch>
              <a:fillRect/>
            </a:stretch>
          </p:blipFill>
          <p:spPr>
            <a:xfrm rot="21093017">
              <a:off x="3020129" y="1801652"/>
              <a:ext cx="773334" cy="568610"/>
            </a:xfrm>
            <a:prstGeom prst="rect">
              <a:avLst/>
            </a:prstGeom>
          </p:spPr>
        </p:pic>
        <p:pic>
          <p:nvPicPr>
            <p:cNvPr id="95" name="Picture 94" descr="MOS.tif"/>
            <p:cNvPicPr>
              <a:picLocks noChangeAspect="1"/>
            </p:cNvPicPr>
            <p:nvPr/>
          </p:nvPicPr>
          <p:blipFill>
            <a:blip r:embed="rId12" cstate="print">
              <a:extLst>
                <a:ext uri="{28A0092B-C50C-407E-A947-70E740481C1C}">
                  <a14:useLocalDpi xmlns:lc="http://schemas.openxmlformats.org/drawingml/2006/lockedCanvas" xmlns="" xmlns:a14="http://schemas.microsoft.com/office/drawing/2010/main" val="0"/>
                </a:ext>
              </a:extLst>
            </a:blip>
            <a:stretch>
              <a:fillRect/>
            </a:stretch>
          </p:blipFill>
          <p:spPr>
            <a:xfrm>
              <a:off x="4953000" y="3131344"/>
              <a:ext cx="619125" cy="494335"/>
            </a:xfrm>
            <a:prstGeom prst="rect">
              <a:avLst/>
            </a:prstGeom>
          </p:spPr>
        </p:pic>
      </p:grpSp>
      <p:pic>
        <p:nvPicPr>
          <p:cNvPr id="4" name="Picture 3" descr="C:\Documents and Settings\user44.WINCOE\Local Settings\Temporary Internet Files\Content.IE5\16QGHT3V\MC900058920[1].wmf"/>
          <p:cNvPicPr>
            <a:picLocks noChangeAspect="1" noChangeArrowheads="1"/>
          </p:cNvPicPr>
          <p:nvPr/>
        </p:nvPicPr>
        <p:blipFill>
          <a:blip r:embed="rId13" cstate="print"/>
          <a:srcRect/>
          <a:stretch>
            <a:fillRect/>
          </a:stretch>
        </p:blipFill>
        <p:spPr bwMode="auto">
          <a:xfrm>
            <a:off x="34518600" y="19964400"/>
            <a:ext cx="3200400" cy="3117189"/>
          </a:xfrm>
          <a:prstGeom prst="rect">
            <a:avLst/>
          </a:prstGeom>
          <a:noFill/>
        </p:spPr>
      </p:pic>
      <p:pic>
        <p:nvPicPr>
          <p:cNvPr id="5" name="Picture 4" descr="C:\Documents and Settings\user44.WINCOE\Local Settings\Temporary Internet Files\Content.IE5\2964WC5B\MC900234127[1].wmf"/>
          <p:cNvPicPr>
            <a:picLocks noChangeAspect="1" noChangeArrowheads="1"/>
          </p:cNvPicPr>
          <p:nvPr/>
        </p:nvPicPr>
        <p:blipFill>
          <a:blip r:embed="rId14" cstate="print"/>
          <a:srcRect/>
          <a:stretch>
            <a:fillRect/>
          </a:stretch>
        </p:blipFill>
        <p:spPr bwMode="auto">
          <a:xfrm>
            <a:off x="30556200" y="20116800"/>
            <a:ext cx="3581400" cy="2635411"/>
          </a:xfrm>
          <a:prstGeom prst="rect">
            <a:avLst/>
          </a:prstGeom>
          <a:noFill/>
        </p:spPr>
      </p:pic>
      <p:pic>
        <p:nvPicPr>
          <p:cNvPr id="6" name="Picture 6" descr="http://ts3.mm.bing.net/th?id=I4914899222528386&amp;pid=1.7&amp;w=167&amp;h=155&amp;c=7&amp;rs=1"/>
          <p:cNvPicPr>
            <a:picLocks noChangeAspect="1" noChangeArrowheads="1"/>
          </p:cNvPicPr>
          <p:nvPr/>
        </p:nvPicPr>
        <p:blipFill>
          <a:blip r:embed="rId15" cstate="print"/>
          <a:srcRect/>
          <a:stretch>
            <a:fillRect/>
          </a:stretch>
        </p:blipFill>
        <p:spPr bwMode="auto">
          <a:xfrm>
            <a:off x="38709600" y="20193000"/>
            <a:ext cx="2904265" cy="2695575"/>
          </a:xfrm>
          <a:prstGeom prst="rect">
            <a:avLst/>
          </a:prstGeom>
          <a:noFill/>
        </p:spPr>
      </p:pic>
      <p:pic>
        <p:nvPicPr>
          <p:cNvPr id="1032" name="Picture 8" descr="http://ts2.mm.bing.net/th?id=I4719589883249829&amp;pid=1.7&amp;w=228&amp;h=149&amp;c=7&amp;rs=1"/>
          <p:cNvPicPr>
            <a:picLocks noChangeAspect="1" noChangeArrowheads="1"/>
          </p:cNvPicPr>
          <p:nvPr/>
        </p:nvPicPr>
        <p:blipFill>
          <a:blip r:embed="rId16" cstate="print"/>
          <a:srcRect/>
          <a:stretch>
            <a:fillRect/>
          </a:stretch>
        </p:blipFill>
        <p:spPr bwMode="auto">
          <a:xfrm>
            <a:off x="10287000" y="1981200"/>
            <a:ext cx="4621606" cy="30202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211</TotalTime>
  <Words>580</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Verdana</vt:lpstr>
      <vt:lpstr>Wingdings</vt:lpstr>
      <vt:lpstr>Gill Sans</vt:lpstr>
      <vt:lpstr>ヒラギノ角ゴ ProN W3</vt:lpstr>
      <vt:lpstr>Calibri Bold</vt:lpstr>
      <vt:lpstr>ＭＳ Ｐゴシック</vt:lpstr>
      <vt:lpstr>Arial Narrow</vt:lpstr>
      <vt:lpstr>CAPSULE_Implementation_Template</vt:lpstr>
      <vt:lpstr>Slide 1</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user44</dc:creator>
  <cp:lastModifiedBy>user44</cp:lastModifiedBy>
  <cp:revision>31</cp:revision>
  <cp:lastPrinted>2010-12-20T04:34:57Z</cp:lastPrinted>
  <dcterms:created xsi:type="dcterms:W3CDTF">2012-07-24T16:36:16Z</dcterms:created>
  <dcterms:modified xsi:type="dcterms:W3CDTF">2012-07-25T13:20:57Z</dcterms:modified>
</cp:coreProperties>
</file>