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30632400" cy="397764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1775" indent="-521017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30300"/>
    <a:srgbClr val="FF001B"/>
    <a:srgbClr val="9B1103"/>
    <a:srgbClr val="0000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79" autoAdjust="0"/>
  </p:normalViewPr>
  <p:slideViewPr>
    <p:cSldViewPr>
      <p:cViewPr>
        <p:scale>
          <a:sx n="25" d="100"/>
          <a:sy n="25" d="100"/>
        </p:scale>
        <p:origin x="-1560" y="35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2A3C-CF0C-45AA-B718-0713827902FB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DE29-C787-4522-B516-909D7EA31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3C62-93C7-414F-84C3-37C403CFA9E8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28D0-378C-4235-9A20-F8FA4C13B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B654-A75A-46D9-AE83-8828E7F59CEC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08CC-9482-4247-BE91-203B438C3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B8693-0B65-4744-B671-71C2BAA827E7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4D06-B4C3-4A03-9C74-AB68B77D6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7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4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1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749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86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624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06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49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7FD9-4985-4C69-8AA0-6AAD52CDA1B0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1F6E-2FEC-49CB-B3AF-0B314C861D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E4B8-B4ED-476D-87B6-E38E2DAEAFA6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B431-E6E0-4A96-99CF-6C890CA88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73" indent="0">
              <a:buNone/>
              <a:defRPr sz="9600" b="1"/>
            </a:lvl2pPr>
            <a:lvl3pPr marL="4388747" indent="0">
              <a:buNone/>
              <a:defRPr sz="8600" b="1"/>
            </a:lvl3pPr>
            <a:lvl4pPr marL="6583120" indent="0">
              <a:buNone/>
              <a:defRPr sz="7700" b="1"/>
            </a:lvl4pPr>
            <a:lvl5pPr marL="8777494" indent="0">
              <a:buNone/>
              <a:defRPr sz="7700" b="1"/>
            </a:lvl5pPr>
            <a:lvl6pPr marL="10971867" indent="0">
              <a:buNone/>
              <a:defRPr sz="7700" b="1"/>
            </a:lvl6pPr>
            <a:lvl7pPr marL="13166241" indent="0">
              <a:buNone/>
              <a:defRPr sz="7700" b="1"/>
            </a:lvl7pPr>
            <a:lvl8pPr marL="15360614" indent="0">
              <a:buNone/>
              <a:defRPr sz="7700" b="1"/>
            </a:lvl8pPr>
            <a:lvl9pPr marL="17554988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73" indent="0">
              <a:buNone/>
              <a:defRPr sz="9600" b="1"/>
            </a:lvl2pPr>
            <a:lvl3pPr marL="4388747" indent="0">
              <a:buNone/>
              <a:defRPr sz="8600" b="1"/>
            </a:lvl3pPr>
            <a:lvl4pPr marL="6583120" indent="0">
              <a:buNone/>
              <a:defRPr sz="7700" b="1"/>
            </a:lvl4pPr>
            <a:lvl5pPr marL="8777494" indent="0">
              <a:buNone/>
              <a:defRPr sz="7700" b="1"/>
            </a:lvl5pPr>
            <a:lvl6pPr marL="10971867" indent="0">
              <a:buNone/>
              <a:defRPr sz="7700" b="1"/>
            </a:lvl6pPr>
            <a:lvl7pPr marL="13166241" indent="0">
              <a:buNone/>
              <a:defRPr sz="7700" b="1"/>
            </a:lvl7pPr>
            <a:lvl8pPr marL="15360614" indent="0">
              <a:buNone/>
              <a:defRPr sz="7700" b="1"/>
            </a:lvl8pPr>
            <a:lvl9pPr marL="17554988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10126-3AA5-405D-AA5A-B17FE3FF3AB1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A182-1E96-4A91-91BD-AB9B2C293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3BEE-3787-4432-BDC2-9B9ACD6BD940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7CCA-215A-4B22-AD65-C56CF1170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2D10-2C83-40F6-B5D5-12F51DE51C51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EE8F-DDC6-4E52-B0AA-851E5F90E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373" indent="0">
              <a:buNone/>
              <a:defRPr sz="5800"/>
            </a:lvl2pPr>
            <a:lvl3pPr marL="4388747" indent="0">
              <a:buNone/>
              <a:defRPr sz="4800"/>
            </a:lvl3pPr>
            <a:lvl4pPr marL="6583120" indent="0">
              <a:buNone/>
              <a:defRPr sz="4300"/>
            </a:lvl4pPr>
            <a:lvl5pPr marL="8777494" indent="0">
              <a:buNone/>
              <a:defRPr sz="4300"/>
            </a:lvl5pPr>
            <a:lvl6pPr marL="10971867" indent="0">
              <a:buNone/>
              <a:defRPr sz="4300"/>
            </a:lvl6pPr>
            <a:lvl7pPr marL="13166241" indent="0">
              <a:buNone/>
              <a:defRPr sz="4300"/>
            </a:lvl7pPr>
            <a:lvl8pPr marL="15360614" indent="0">
              <a:buNone/>
              <a:defRPr sz="4300"/>
            </a:lvl8pPr>
            <a:lvl9pPr marL="17554988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5E8E-E06B-4196-AF60-A37AFB4384AF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8549-8EEA-4035-8379-78BA2362C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373" indent="0">
              <a:buNone/>
              <a:defRPr sz="13400"/>
            </a:lvl2pPr>
            <a:lvl3pPr marL="4388747" indent="0">
              <a:buNone/>
              <a:defRPr sz="11600"/>
            </a:lvl3pPr>
            <a:lvl4pPr marL="6583120" indent="0">
              <a:buNone/>
              <a:defRPr sz="9600"/>
            </a:lvl4pPr>
            <a:lvl5pPr marL="8777494" indent="0">
              <a:buNone/>
              <a:defRPr sz="9600"/>
            </a:lvl5pPr>
            <a:lvl6pPr marL="10971867" indent="0">
              <a:buNone/>
              <a:defRPr sz="9600"/>
            </a:lvl6pPr>
            <a:lvl7pPr marL="13166241" indent="0">
              <a:buNone/>
              <a:defRPr sz="9600"/>
            </a:lvl7pPr>
            <a:lvl8pPr marL="15360614" indent="0">
              <a:buNone/>
              <a:defRPr sz="9600"/>
            </a:lvl8pPr>
            <a:lvl9pPr marL="17554988" indent="0">
              <a:buNone/>
              <a:defRPr sz="9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373" indent="0">
              <a:buNone/>
              <a:defRPr sz="5800"/>
            </a:lvl2pPr>
            <a:lvl3pPr marL="4388747" indent="0">
              <a:buNone/>
              <a:defRPr sz="4800"/>
            </a:lvl3pPr>
            <a:lvl4pPr marL="6583120" indent="0">
              <a:buNone/>
              <a:defRPr sz="4300"/>
            </a:lvl4pPr>
            <a:lvl5pPr marL="8777494" indent="0">
              <a:buNone/>
              <a:defRPr sz="4300"/>
            </a:lvl5pPr>
            <a:lvl6pPr marL="10971867" indent="0">
              <a:buNone/>
              <a:defRPr sz="4300"/>
            </a:lvl6pPr>
            <a:lvl7pPr marL="13166241" indent="0">
              <a:buNone/>
              <a:defRPr sz="4300"/>
            </a:lvl7pPr>
            <a:lvl8pPr marL="15360614" indent="0">
              <a:buNone/>
              <a:defRPr sz="4300"/>
            </a:lvl8pPr>
            <a:lvl9pPr marL="17554988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8CD4-6D2F-4AA5-A4A9-5C304D97FC77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1DDB-E384-438A-B817-7C6E79029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75" tIns="219437" rIns="438875" bIns="219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75" tIns="219437" rIns="438875" bIns="219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438875" tIns="219437" rIns="438875" bIns="219437" rtlCol="0" anchor="ctr"/>
          <a:lstStyle>
            <a:lvl1pPr algn="l" defTabSz="4388747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606BFC-347A-4142-8DB3-9E43AAAFB76D}" type="datetimeFigureOut">
              <a:rPr lang="en-US"/>
              <a:pPr>
                <a:defRPr/>
              </a:pPr>
              <a:t>7/25/12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875" tIns="219437" rIns="438875" bIns="219437" rtlCol="0" anchor="ctr"/>
          <a:lstStyle>
            <a:lvl1pPr algn="ctr" defTabSz="4388747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lIns="438875" tIns="219437" rIns="438875" bIns="219437" rtlCol="0" anchor="ctr"/>
          <a:lstStyle>
            <a:lvl1pPr algn="r" defTabSz="4388747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C4243D-DB7A-4531-A3FF-E1BB83364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87850" rtl="0" eaLnBrk="1" fontAlgn="base" hangingPunct="1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eaLnBrk="1" fontAlgn="base" hangingPunct="1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813" indent="-109696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738" indent="-109696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054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428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801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175" indent="-1097187" algn="l" defTabSz="438874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73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47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120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94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67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241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614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988" algn="l" defTabSz="438874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em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89"/>
          <p:cNvSpPr/>
          <p:nvPr/>
        </p:nvSpPr>
        <p:spPr>
          <a:xfrm>
            <a:off x="838200" y="304800"/>
            <a:ext cx="42138600" cy="5105400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581" name="AutoShape 269"/>
          <p:cNvSpPr>
            <a:spLocks noChangeArrowheads="1"/>
          </p:cNvSpPr>
          <p:nvPr/>
        </p:nvSpPr>
        <p:spPr bwMode="auto">
          <a:xfrm>
            <a:off x="914400" y="10972800"/>
            <a:ext cx="12801600" cy="21488400"/>
          </a:xfrm>
          <a:prstGeom prst="roundRect">
            <a:avLst>
              <a:gd name="adj" fmla="val 9984"/>
            </a:avLst>
          </a:prstGeom>
          <a:ln w="28575"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389" name="Picture 5" descr="NSF_logo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19000" y="792540"/>
            <a:ext cx="2797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43" name="AutoShape 431"/>
          <p:cNvSpPr>
            <a:spLocks noChangeArrowheads="1"/>
          </p:cNvSpPr>
          <p:nvPr/>
        </p:nvSpPr>
        <p:spPr bwMode="auto">
          <a:xfrm>
            <a:off x="13944600" y="5867400"/>
            <a:ext cx="15240000" cy="26517600"/>
          </a:xfrm>
          <a:prstGeom prst="roundRect">
            <a:avLst>
              <a:gd name="adj" fmla="val 7065"/>
            </a:avLst>
          </a:prstGeom>
          <a:ln w="28575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AutoShape 431"/>
          <p:cNvSpPr>
            <a:spLocks noChangeArrowheads="1"/>
          </p:cNvSpPr>
          <p:nvPr/>
        </p:nvSpPr>
        <p:spPr bwMode="auto">
          <a:xfrm>
            <a:off x="29489400" y="5867400"/>
            <a:ext cx="13487400" cy="14097000"/>
          </a:xfrm>
          <a:prstGeom prst="roundRect">
            <a:avLst>
              <a:gd name="adj" fmla="val 7065"/>
            </a:avLst>
          </a:prstGeom>
          <a:ln w="28575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holdencubscouts.org/images/MOS.gif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10744200" y="2971800"/>
            <a:ext cx="2277206" cy="1491782"/>
          </a:xfrm>
          <a:prstGeom prst="rect">
            <a:avLst/>
          </a:prstGeom>
          <a:noFill/>
        </p:spPr>
      </p:pic>
      <p:sp>
        <p:nvSpPr>
          <p:cNvPr id="130" name="Rectangle 3"/>
          <p:cNvSpPr>
            <a:spLocks noChangeArrowheads="1"/>
          </p:cNvSpPr>
          <p:nvPr/>
        </p:nvSpPr>
        <p:spPr bwMode="auto">
          <a:xfrm>
            <a:off x="14097000" y="6019800"/>
            <a:ext cx="14935200" cy="1035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ACTION PLANS &amp; IMPLEMNTATION SCHEDULE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742950" indent="-742950"/>
            <a:endParaRPr lang="en-US" sz="35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Jessica Chin\Northeastern University PhD\2009 Fall Semester\IE 7315 - Human Factors Engineering\NEU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143000"/>
            <a:ext cx="8915400" cy="1297248"/>
          </a:xfrm>
          <a:prstGeom prst="rect">
            <a:avLst/>
          </a:prstGeom>
          <a:noFill/>
        </p:spPr>
      </p:pic>
      <p:pic>
        <p:nvPicPr>
          <p:cNvPr id="1030" name="Picture 6" descr="http://api.ning.com/files/Iz4UW24VzlEDAUPiE-pge0Y4a8x9TkPSRIrZcsHG3EUcIa05GJOOjS-plvlCgAcLgNsZHYNaF1II8550GdnButn6DSuN-qp1/BPS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538400" y="1981200"/>
            <a:ext cx="2296885" cy="1600200"/>
          </a:xfrm>
          <a:prstGeom prst="rect">
            <a:avLst/>
          </a:prstGeom>
          <a:noFill/>
        </p:spPr>
      </p:pic>
      <p:sp>
        <p:nvSpPr>
          <p:cNvPr id="22" name="AutoShape 269"/>
          <p:cNvSpPr>
            <a:spLocks noChangeArrowheads="1"/>
          </p:cNvSpPr>
          <p:nvPr/>
        </p:nvSpPr>
        <p:spPr bwMode="auto">
          <a:xfrm>
            <a:off x="838200" y="5867400"/>
            <a:ext cx="12801600" cy="4800600"/>
          </a:xfrm>
          <a:prstGeom prst="roundRect">
            <a:avLst>
              <a:gd name="adj" fmla="val 9984"/>
            </a:avLst>
          </a:prstGeom>
          <a:ln w="28575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990600" y="6096000"/>
            <a:ext cx="12344400" cy="58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Project GOAL/OBJECTIVE</a:t>
            </a:r>
          </a:p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4800" dirty="0"/>
              <a:t>Utilize the engineering design process to better explain and bring to life the concept and use of linear programming in my Algebra and Calculus classes. </a:t>
            </a:r>
            <a:endParaRPr lang="en-US" sz="48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endParaRPr lang="en-US" sz="3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13388" name="Rectangle 4"/>
          <p:cNvSpPr>
            <a:spLocks noChangeArrowheads="1"/>
          </p:cNvSpPr>
          <p:nvPr/>
        </p:nvSpPr>
        <p:spPr bwMode="auto">
          <a:xfrm>
            <a:off x="6400800" y="304800"/>
            <a:ext cx="32766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2925763" eaLnBrk="0" hangingPunct="0"/>
            <a:r>
              <a:rPr lang="en-US" sz="11500" b="1" spc="50" dirty="0" smtClean="0">
                <a:ln w="11430"/>
                <a:gradFill>
                  <a:gsLst>
                    <a:gs pos="25000">
                      <a:srgbClr val="FF0000"/>
                    </a:gs>
                    <a:gs pos="100000">
                      <a:srgbClr val="9B1103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Linear Programming</a:t>
            </a:r>
            <a:endParaRPr lang="en-US" sz="11500" b="1" spc="50" dirty="0">
              <a:ln w="11430"/>
              <a:gradFill>
                <a:gsLst>
                  <a:gs pos="25000">
                    <a:srgbClr val="FF0000"/>
                  </a:gs>
                  <a:gs pos="100000">
                    <a:srgbClr val="9B1103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 defTabSz="2925763" eaLnBrk="0" hangingPunct="0">
              <a:spcBef>
                <a:spcPts val="1200"/>
              </a:spcBef>
            </a:pPr>
            <a:endParaRPr lang="en-US" sz="7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 defTabSz="2925763" eaLnBrk="0" hangingPunct="0">
              <a:spcBef>
                <a:spcPts val="0"/>
              </a:spcBef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Everett Consultant Group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1066800" y="11125200"/>
            <a:ext cx="12344400" cy="1458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PROJECT DEFINITION</a:t>
            </a:r>
          </a:p>
          <a:p>
            <a:pPr algn="ctr" eaLnBrk="1" hangingPunct="1">
              <a:lnSpc>
                <a:spcPct val="90000"/>
              </a:lnSpc>
            </a:pPr>
            <a:endParaRPr lang="en-US" altLang="zh-TW" sz="2800" dirty="0" smtClean="0">
              <a:latin typeface="Century Gothic" charset="0"/>
              <a:cs typeface="新細明體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zh-TW" sz="4800" dirty="0" smtClean="0">
                <a:latin typeface="Arial"/>
                <a:cs typeface="Arial"/>
              </a:rPr>
              <a:t>The </a:t>
            </a:r>
            <a:r>
              <a:rPr lang="en-US" altLang="zh-TW" sz="4800" dirty="0">
                <a:latin typeface="Arial"/>
                <a:cs typeface="Arial"/>
              </a:rPr>
              <a:t>Importance of Linear </a:t>
            </a:r>
            <a:r>
              <a:rPr lang="en-US" altLang="zh-TW" sz="4800" dirty="0" smtClean="0">
                <a:latin typeface="Arial"/>
                <a:cs typeface="Arial"/>
              </a:rPr>
              <a:t>Programming</a:t>
            </a:r>
          </a:p>
          <a:p>
            <a:pPr algn="ctr" eaLnBrk="1" hangingPunct="1">
              <a:lnSpc>
                <a:spcPct val="90000"/>
              </a:lnSpc>
            </a:pPr>
            <a:endParaRPr lang="en-US" altLang="zh-TW" sz="4800" dirty="0">
              <a:solidFill>
                <a:srgbClr val="334635"/>
              </a:solidFill>
              <a:latin typeface="Arial"/>
              <a:cs typeface="Arial"/>
            </a:endParaRPr>
          </a:p>
          <a:p>
            <a:pPr lvl="1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Many real world problems lend themselves to linear 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zh-TW" sz="4800" dirty="0">
                <a:latin typeface="Arial"/>
                <a:cs typeface="Arial"/>
              </a:rPr>
              <a:t> </a:t>
            </a:r>
            <a:r>
              <a:rPr lang="en-US" altLang="zh-TW" sz="4800" dirty="0" smtClean="0">
                <a:latin typeface="Arial"/>
                <a:cs typeface="Arial"/>
              </a:rPr>
              <a:t>programming </a:t>
            </a:r>
            <a:r>
              <a:rPr lang="en-US" altLang="zh-TW" sz="4800" dirty="0">
                <a:latin typeface="Arial"/>
                <a:cs typeface="Arial"/>
              </a:rPr>
              <a:t>modeling. </a:t>
            </a:r>
            <a:endParaRPr lang="en-US" altLang="zh-TW" sz="4800" dirty="0" smtClean="0">
              <a:latin typeface="Arial"/>
              <a:cs typeface="Arial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endParaRPr lang="en-US" altLang="zh-TW" sz="4800" dirty="0">
              <a:latin typeface="Arial"/>
              <a:cs typeface="Arial"/>
            </a:endParaRPr>
          </a:p>
          <a:p>
            <a:pPr lvl="1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Many real world problems can be approximated by </a:t>
            </a:r>
            <a:r>
              <a:rPr lang="en-US" altLang="zh-TW" sz="4800" dirty="0" smtClean="0">
                <a:latin typeface="Arial"/>
                <a:cs typeface="Arial"/>
              </a:rPr>
              <a:t>linear</a:t>
            </a:r>
          </a:p>
          <a:p>
            <a:pPr lvl="1" algn="ctr" eaLnBrk="1" hangingPunct="1">
              <a:lnSpc>
                <a:spcPct val="90000"/>
              </a:lnSpc>
            </a:pPr>
            <a:r>
              <a:rPr lang="en-US" altLang="zh-TW" sz="4800" dirty="0" smtClean="0">
                <a:latin typeface="Arial"/>
                <a:cs typeface="Arial"/>
              </a:rPr>
              <a:t>models</a:t>
            </a:r>
            <a:r>
              <a:rPr lang="en-US" altLang="zh-TW" sz="4800" dirty="0">
                <a:latin typeface="Arial"/>
                <a:cs typeface="Arial"/>
              </a:rPr>
              <a:t>.</a:t>
            </a:r>
          </a:p>
          <a:p>
            <a:pPr lvl="1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There are well-known successful applications in</a:t>
            </a:r>
            <a:r>
              <a:rPr lang="en-US" altLang="zh-TW" sz="4800" dirty="0" smtClean="0">
                <a:latin typeface="Arial"/>
                <a:cs typeface="Arial"/>
              </a:rPr>
              <a:t>:</a:t>
            </a:r>
          </a:p>
          <a:p>
            <a:pPr lvl="1" algn="ctr" eaLnBrk="1" hangingPunct="1">
              <a:lnSpc>
                <a:spcPct val="90000"/>
              </a:lnSpc>
            </a:pPr>
            <a:endParaRPr lang="en-US" altLang="zh-TW" sz="4800" dirty="0">
              <a:latin typeface="Arial"/>
              <a:cs typeface="Arial"/>
            </a:endParaRPr>
          </a:p>
          <a:p>
            <a:pPr lvl="2" algn="ctr" eaLnBrk="1" hangingPunct="1">
              <a:lnSpc>
                <a:spcPct val="90000"/>
              </a:lnSpc>
            </a:pPr>
            <a:r>
              <a:rPr lang="en-US" altLang="zh-TW" sz="4800" dirty="0" smtClean="0">
                <a:latin typeface="Arial"/>
                <a:cs typeface="Arial"/>
              </a:rPr>
              <a:t>Manufacturing</a:t>
            </a:r>
            <a:endParaRPr lang="en-US" altLang="zh-TW" sz="4800" dirty="0">
              <a:latin typeface="Arial"/>
              <a:cs typeface="Arial"/>
            </a:endParaRPr>
          </a:p>
          <a:p>
            <a:pPr lvl="2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Marketing</a:t>
            </a:r>
          </a:p>
          <a:p>
            <a:pPr lvl="2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Finance (investment)</a:t>
            </a:r>
          </a:p>
          <a:p>
            <a:pPr lvl="2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Advertising</a:t>
            </a:r>
          </a:p>
          <a:p>
            <a:pPr lvl="2" algn="ctr" eaLnBrk="1" hangingPunct="1">
              <a:lnSpc>
                <a:spcPct val="90000"/>
              </a:lnSpc>
            </a:pPr>
            <a:r>
              <a:rPr lang="en-US" altLang="zh-TW" sz="4800" dirty="0">
                <a:latin typeface="Arial"/>
                <a:cs typeface="Arial"/>
              </a:rPr>
              <a:t>Agriculture</a:t>
            </a:r>
          </a:p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endParaRPr lang="en-US" sz="3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1143000" y="24231600"/>
            <a:ext cx="12344400" cy="640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-460375" algn="ctr" defTabSz="1514475">
              <a:spcBef>
                <a:spcPts val="0"/>
              </a:spcBef>
              <a:spcAft>
                <a:spcPts val="0"/>
              </a:spcAft>
            </a:pP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PERFORMANCE MONITORING</a:t>
            </a:r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indent="-460375" defTabSz="1514475">
              <a:spcBef>
                <a:spcPts val="0"/>
              </a:spcBef>
              <a:spcAft>
                <a:spcPts val="0"/>
              </a:spcAft>
            </a:pPr>
            <a:endParaRPr lang="en-US" sz="3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>
                <a:solidFill>
                  <a:srgbClr val="000000"/>
                </a:solidFill>
              </a:rPr>
              <a:t>Before &amp; After Assessments</a:t>
            </a: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>
                <a:solidFill>
                  <a:srgbClr val="000000"/>
                </a:solidFill>
              </a:rPr>
              <a:t>The EDP way of thinking</a:t>
            </a: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>
                <a:solidFill>
                  <a:srgbClr val="000000"/>
                </a:solidFill>
              </a:rPr>
              <a:t>Power Point Presentation of Solid work and CAD</a:t>
            </a: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>
                <a:solidFill>
                  <a:srgbClr val="000000"/>
                </a:solidFill>
              </a:rPr>
              <a:t>Rubrics for group work &amp; presentations</a:t>
            </a: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>
                <a:solidFill>
                  <a:srgbClr val="000000"/>
                </a:solidFill>
              </a:rPr>
              <a:t>CAPSULE</a:t>
            </a:r>
          </a:p>
          <a:p>
            <a:pPr algn="just" defTabSz="1514475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29718000" y="6019800"/>
            <a:ext cx="13030200" cy="943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  <a:effectLst/>
              </a:rPr>
              <a:t>STUDENT </a:t>
            </a: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DELIVERABLES</a:t>
            </a:r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b="1" cap="all" dirty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742950" indent="-742950"/>
            <a:endParaRPr lang="en-US" sz="35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29718000" y="20183465"/>
            <a:ext cx="13030200" cy="1781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1525" tIns="75763" rIns="151525" bIns="75763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 w="0"/>
              </a:rPr>
              <a:t>Written Report</a:t>
            </a:r>
          </a:p>
          <a:p>
            <a:pPr algn="ctr"/>
            <a:r>
              <a:rPr lang="en-US" sz="6000" b="1" cap="all" dirty="0" smtClean="0">
                <a:ln w="0"/>
              </a:rPr>
              <a:t>Posters</a:t>
            </a:r>
          </a:p>
          <a:p>
            <a:pPr algn="ctr"/>
            <a:r>
              <a:rPr lang="en-US" sz="6000" b="1" cap="all" dirty="0" smtClean="0">
                <a:ln w="0"/>
              </a:rPr>
              <a:t>Power Point presentation.</a:t>
            </a:r>
          </a:p>
          <a:p>
            <a:pPr algn="ctr"/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</a:endParaRPr>
          </a:p>
          <a:p>
            <a:pPr algn="ctr"/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TEACHERS </a:t>
            </a:r>
            <a:r>
              <a:rPr lang="en-US" sz="6000" b="1" cap="all" dirty="0" smtClean="0">
                <a:ln w="0"/>
                <a:gradFill flip="none" rotWithShape="1">
                  <a:gsLst>
                    <a:gs pos="0">
                      <a:srgbClr val="FF001B"/>
                    </a:gs>
                    <a:gs pos="100000">
                      <a:srgbClr val="930300"/>
                    </a:gs>
                  </a:gsLst>
                  <a:lin ang="0" scaled="1"/>
                  <a:tileRect/>
                </a:gradFill>
              </a:rPr>
              <a:t>DELIVERABLES</a:t>
            </a:r>
            <a:endParaRPr lang="en-US" sz="6000" b="1" cap="all" dirty="0" smtClean="0">
              <a:ln w="0"/>
              <a:gradFill flip="none" rotWithShape="1">
                <a:gsLst>
                  <a:gs pos="0">
                    <a:srgbClr val="FF001B"/>
                  </a:gs>
                  <a:gs pos="100000">
                    <a:srgbClr val="930300"/>
                  </a:gs>
                </a:gsLst>
                <a:lin ang="0" scaled="1"/>
                <a:tileRect/>
              </a:gradFill>
              <a:effectLst/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4800" dirty="0" smtClean="0">
                <a:solidFill>
                  <a:srgbClr val="000000"/>
                </a:solidFill>
              </a:rPr>
              <a:t>Essential Questions</a:t>
            </a:r>
          </a:p>
          <a:p>
            <a:r>
              <a:rPr lang="en-US" sz="4800" dirty="0" smtClean="0">
                <a:solidFill>
                  <a:srgbClr val="000000"/>
                </a:solidFill>
              </a:rPr>
              <a:t>Grading Rubric</a:t>
            </a:r>
          </a:p>
          <a:p>
            <a:r>
              <a:rPr lang="en-US" sz="4800" dirty="0" smtClean="0">
                <a:solidFill>
                  <a:srgbClr val="000000"/>
                </a:solidFill>
              </a:rPr>
              <a:t>Field Trip permission Letters</a:t>
            </a:r>
          </a:p>
          <a:p>
            <a:r>
              <a:rPr lang="en-US" sz="4800" dirty="0" smtClean="0">
                <a:solidFill>
                  <a:srgbClr val="000000"/>
                </a:solidFill>
              </a:rPr>
              <a:t>Resources (Advisory, Materials)</a:t>
            </a:r>
          </a:p>
          <a:p>
            <a:r>
              <a:rPr lang="en-US" sz="4800" dirty="0" smtClean="0">
                <a:solidFill>
                  <a:srgbClr val="000000"/>
                </a:solidFill>
              </a:rPr>
              <a:t>Sharp Intellect?</a:t>
            </a:r>
          </a:p>
          <a:p>
            <a:endParaRPr lang="en-US" sz="4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79" name="Picture 78" descr="CAPSULE_Logo_Color2.eps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4" r="26263"/>
          <a:stretch/>
        </p:blipFill>
        <p:spPr>
          <a:xfrm>
            <a:off x="1295400" y="2590800"/>
            <a:ext cx="8544644" cy="243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249400" y="7810680"/>
            <a:ext cx="14706600" cy="24499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u="sng" dirty="0" smtClean="0"/>
              <a:t>Indoor Project:</a:t>
            </a:r>
          </a:p>
          <a:p>
            <a:endParaRPr lang="en-US" sz="4800" dirty="0" smtClean="0"/>
          </a:p>
          <a:p>
            <a:r>
              <a:rPr lang="en-US" sz="4800" dirty="0" smtClean="0"/>
              <a:t>Week </a:t>
            </a:r>
            <a:r>
              <a:rPr lang="en-US" sz="4800" dirty="0"/>
              <a:t>1:  Introduction to Inequalities.</a:t>
            </a:r>
          </a:p>
          <a:p>
            <a:r>
              <a:rPr lang="en-US" sz="4800" dirty="0"/>
              <a:t>Week 2: Graphing Inequalities, feasible region.</a:t>
            </a:r>
          </a:p>
          <a:p>
            <a:r>
              <a:rPr lang="en-US" sz="4800" dirty="0"/>
              <a:t>Week3: Introduction to linear programming.</a:t>
            </a:r>
          </a:p>
          <a:p>
            <a:r>
              <a:rPr lang="en-US" sz="4800" dirty="0"/>
              <a:t>Week4: Introduction to the Engineering Process.</a:t>
            </a:r>
          </a:p>
          <a:p>
            <a:r>
              <a:rPr lang="en-US" sz="4800" dirty="0"/>
              <a:t>Week5: Implementing the Engineering Design Process, defining the problem or need in the supply room at the school.</a:t>
            </a:r>
          </a:p>
          <a:p>
            <a:r>
              <a:rPr lang="en-US" sz="4800" dirty="0"/>
              <a:t>Week 6 &amp; 7: Applying the linear programming process to minimize the supply room’s cost and save the school money</a:t>
            </a:r>
            <a:r>
              <a:rPr lang="en-US" sz="4800" dirty="0" smtClean="0"/>
              <a:t>.</a:t>
            </a:r>
          </a:p>
          <a:p>
            <a:endParaRPr lang="en-US" sz="4800" dirty="0" smtClean="0"/>
          </a:p>
          <a:p>
            <a:endParaRPr lang="en-US" sz="4800" u="sng" dirty="0" smtClean="0"/>
          </a:p>
          <a:p>
            <a:endParaRPr lang="en-US" sz="4800" u="sng" dirty="0"/>
          </a:p>
          <a:p>
            <a:endParaRPr lang="en-US" sz="4800" u="sng" dirty="0" smtClean="0"/>
          </a:p>
          <a:p>
            <a:endParaRPr lang="en-US" sz="4800" u="sng" dirty="0"/>
          </a:p>
          <a:p>
            <a:r>
              <a:rPr lang="en-US" sz="4800" u="sng" dirty="0" smtClean="0"/>
              <a:t>Outdoor Project:</a:t>
            </a:r>
          </a:p>
          <a:p>
            <a:endParaRPr lang="en-US" sz="4800" dirty="0" smtClean="0"/>
          </a:p>
          <a:p>
            <a:r>
              <a:rPr lang="en-US" sz="4800" dirty="0"/>
              <a:t>Week 0: Intro to EDP and defining the problem.</a:t>
            </a:r>
          </a:p>
          <a:p>
            <a:r>
              <a:rPr lang="en-US" sz="4800" dirty="0"/>
              <a:t>Week 1: Refresher lesson on Linear Programming.</a:t>
            </a:r>
          </a:p>
          <a:p>
            <a:r>
              <a:rPr lang="en-US" sz="4800" dirty="0"/>
              <a:t>Week 2: Research local businesses.</a:t>
            </a:r>
          </a:p>
          <a:p>
            <a:r>
              <a:rPr lang="en-US" sz="4800" dirty="0"/>
              <a:t>Week3: Visiting businesses in groups of 4 for consulting.</a:t>
            </a:r>
          </a:p>
          <a:p>
            <a:r>
              <a:rPr lang="en-US" sz="4800" dirty="0"/>
              <a:t>Week4: Applying the process for possible solutions.</a:t>
            </a:r>
          </a:p>
          <a:p>
            <a:r>
              <a:rPr lang="en-US" sz="4800" dirty="0"/>
              <a:t>Week5: Implementing the Engineering Design Process, discussing possible solutions for various businesses.</a:t>
            </a:r>
          </a:p>
          <a:p>
            <a:r>
              <a:rPr lang="en-US" sz="4800" dirty="0"/>
              <a:t>Week 6 &amp; 7: Presentations.</a:t>
            </a:r>
          </a:p>
          <a:p>
            <a:endParaRPr lang="en-US" sz="4800" dirty="0" smtClean="0"/>
          </a:p>
          <a:p>
            <a:endParaRPr lang="en-US" sz="6000" dirty="0"/>
          </a:p>
          <a:p>
            <a:r>
              <a:rPr lang="en-US" dirty="0"/>
              <a:t> 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70400" y="7239000"/>
            <a:ext cx="12649200" cy="1074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_Implementation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CAPSULE_Implementation_Template.potx</Template>
  <TotalTime>1383</TotalTime>
  <Words>291</Words>
  <Application>Microsoft Macintosh PowerPoint</Application>
  <PresentationFormat>Custom</PresentationFormat>
  <Paragraphs>102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CAPSULE_Implementation_Template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Chin</dc:creator>
  <cp:lastModifiedBy>Rachid Farhat Farhat</cp:lastModifiedBy>
  <cp:revision>361</cp:revision>
  <cp:lastPrinted>2010-12-20T04:34:57Z</cp:lastPrinted>
  <dcterms:created xsi:type="dcterms:W3CDTF">2006-08-16T00:00:00Z</dcterms:created>
  <dcterms:modified xsi:type="dcterms:W3CDTF">2012-07-25T15:32:59Z</dcterms:modified>
</cp:coreProperties>
</file>