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33" d="100"/>
          <a:sy n="33" d="100"/>
        </p:scale>
        <p:origin x="1782" y="360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1887200"/>
            <a:ext cx="12801600" cy="204978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sp>
        <p:nvSpPr>
          <p:cNvPr id="130" name="Rectangle 3"/>
          <p:cNvSpPr>
            <a:spLocks noChangeArrowheads="1"/>
          </p:cNvSpPr>
          <p:nvPr/>
        </p:nvSpPr>
        <p:spPr bwMode="auto">
          <a:xfrm>
            <a:off x="14097000" y="6019800"/>
            <a:ext cx="14935200" cy="3251571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 &amp; Implementation schedule</a:t>
            </a:r>
          </a:p>
          <a:p>
            <a:pPr marL="571500" indent="-571500">
              <a:buAutoNum type="romanUcPeriod"/>
            </a:pPr>
            <a:r>
              <a:rPr lang="en-US" sz="4400" dirty="0" smtClean="0">
                <a:solidFill>
                  <a:srgbClr val="000000"/>
                </a:solidFill>
              </a:rPr>
              <a:t>Fact Finding</a:t>
            </a:r>
          </a:p>
          <a:p>
            <a:pPr marL="2765425" lvl="1" indent="-571500">
              <a:buFont typeface="+mj-lt"/>
              <a:buAutoNum type="alphaUcPeriod"/>
            </a:pPr>
            <a:r>
              <a:rPr lang="en-US" sz="4400" dirty="0" smtClean="0">
                <a:solidFill>
                  <a:srgbClr val="000000"/>
                </a:solidFill>
              </a:rPr>
              <a:t>Discuss requirements/limitations with Principal, custodians, other responsible parties</a:t>
            </a:r>
          </a:p>
          <a:p>
            <a:pPr marL="4959350" lvl="2" indent="-571500">
              <a:buFont typeface="+mj-lt"/>
              <a:buAutoNum type="alphaLcPeriod"/>
            </a:pPr>
            <a:r>
              <a:rPr lang="en-US" sz="4400" dirty="0" smtClean="0">
                <a:solidFill>
                  <a:srgbClr val="000000"/>
                </a:solidFill>
              </a:rPr>
              <a:t>Determine who responsible parties ARE!</a:t>
            </a:r>
          </a:p>
          <a:p>
            <a:pPr marL="2765425" lvl="1" indent="-571500">
              <a:buFont typeface="+mj-lt"/>
              <a:buAutoNum type="alphaUcPeriod"/>
            </a:pPr>
            <a:r>
              <a:rPr lang="en-US" sz="4400" dirty="0" smtClean="0">
                <a:solidFill>
                  <a:srgbClr val="000000"/>
                </a:solidFill>
              </a:rPr>
              <a:t>Seek input/advice from </a:t>
            </a:r>
            <a:r>
              <a:rPr lang="en-US" sz="4400" dirty="0" err="1" smtClean="0">
                <a:solidFill>
                  <a:srgbClr val="000000"/>
                </a:solidFill>
              </a:rPr>
              <a:t>Cate</a:t>
            </a:r>
            <a:r>
              <a:rPr lang="en-US" sz="4400" dirty="0" smtClean="0">
                <a:solidFill>
                  <a:srgbClr val="000000"/>
                </a:solidFill>
              </a:rPr>
              <a:t> Arnold (BLS teacher working on BLS green roof)</a:t>
            </a:r>
          </a:p>
          <a:p>
            <a:pPr marL="571500" indent="-571500">
              <a:buFont typeface="+mj-lt"/>
              <a:buAutoNum type="romanUcPeriod"/>
            </a:pPr>
            <a:r>
              <a:rPr lang="en-US" sz="4400" dirty="0" smtClean="0">
                <a:solidFill>
                  <a:srgbClr val="000000"/>
                </a:solidFill>
              </a:rPr>
              <a:t>Project </a:t>
            </a:r>
            <a:r>
              <a:rPr lang="en-US" sz="4400" dirty="0" err="1" smtClean="0">
                <a:solidFill>
                  <a:srgbClr val="000000"/>
                </a:solidFill>
              </a:rPr>
              <a:t>definiton</a:t>
            </a:r>
            <a:endParaRPr lang="en-US" sz="4400" dirty="0" smtClean="0">
              <a:solidFill>
                <a:srgbClr val="000000"/>
              </a:solidFill>
            </a:endParaRPr>
          </a:p>
          <a:p>
            <a:pPr marL="2936875" lvl="1" indent="-742950">
              <a:buFont typeface="+mj-lt"/>
              <a:buAutoNum type="alphaUcPeriod"/>
            </a:pPr>
            <a:r>
              <a:rPr lang="en-US" sz="4400" dirty="0" smtClean="0">
                <a:solidFill>
                  <a:srgbClr val="000000"/>
                </a:solidFill>
              </a:rPr>
              <a:t>Determine the scale (size) of the green roof</a:t>
            </a:r>
          </a:p>
          <a:p>
            <a:pPr marL="2936875" lvl="1" indent="-742950">
              <a:buFont typeface="+mj-lt"/>
              <a:buAutoNum type="alphaUcPeriod"/>
            </a:pPr>
            <a:r>
              <a:rPr lang="en-US" sz="4400" dirty="0" smtClean="0">
                <a:solidFill>
                  <a:srgbClr val="000000"/>
                </a:solidFill>
              </a:rPr>
              <a:t>Determine intended foliage</a:t>
            </a:r>
          </a:p>
          <a:p>
            <a:pPr marL="2936875" lvl="1" indent="-742950">
              <a:buFont typeface="+mj-lt"/>
              <a:buAutoNum type="alphaUcPeriod"/>
            </a:pPr>
            <a:r>
              <a:rPr lang="en-US" sz="4400" dirty="0" smtClean="0">
                <a:solidFill>
                  <a:srgbClr val="000000"/>
                </a:solidFill>
              </a:rPr>
              <a:t>Determine water, sunlight and drainage requirements</a:t>
            </a:r>
          </a:p>
          <a:p>
            <a:pPr marL="742950" indent="-742950">
              <a:buFont typeface="+mj-lt"/>
              <a:buAutoNum type="romanUcPeriod"/>
            </a:pPr>
            <a:r>
              <a:rPr lang="en-US" sz="4400" dirty="0" smtClean="0">
                <a:solidFill>
                  <a:srgbClr val="000000"/>
                </a:solidFill>
              </a:rPr>
              <a:t>Research</a:t>
            </a:r>
          </a:p>
          <a:p>
            <a:pPr marL="2936875" lvl="1" indent="-742950">
              <a:buFont typeface="+mj-lt"/>
              <a:buAutoNum type="alphaUcPeriod"/>
            </a:pPr>
            <a:r>
              <a:rPr lang="en-US" sz="4400" dirty="0" smtClean="0">
                <a:solidFill>
                  <a:srgbClr val="000000"/>
                </a:solidFill>
              </a:rPr>
              <a:t>Determine viable materials and design elements for our </a:t>
            </a:r>
            <a:r>
              <a:rPr lang="en-US" sz="4400" dirty="0" smtClean="0">
                <a:solidFill>
                  <a:srgbClr val="000000"/>
                </a:solidFill>
              </a:rPr>
              <a:t>constraints</a:t>
            </a:r>
          </a:p>
          <a:p>
            <a:pPr marL="2936875" lvl="1" indent="-742950">
              <a:buFont typeface="+mj-lt"/>
              <a:buAutoNum type="alphaUcPeriod"/>
            </a:pPr>
            <a:r>
              <a:rPr lang="en-US" sz="4400" dirty="0" smtClean="0">
                <a:solidFill>
                  <a:srgbClr val="000000"/>
                </a:solidFill>
              </a:rPr>
              <a:t>Seek input from </a:t>
            </a:r>
            <a:r>
              <a:rPr lang="en-US" sz="4400" dirty="0" err="1" smtClean="0">
                <a:solidFill>
                  <a:srgbClr val="000000"/>
                </a:solidFill>
              </a:rPr>
              <a:t>Cate</a:t>
            </a:r>
            <a:r>
              <a:rPr lang="en-US" sz="4400" dirty="0" smtClean="0">
                <a:solidFill>
                  <a:srgbClr val="000000"/>
                </a:solidFill>
              </a:rPr>
              <a:t> Arnold (BLS) on viable solutions for planter boxes</a:t>
            </a:r>
          </a:p>
          <a:p>
            <a:pPr marL="2936875" lvl="1" indent="-742950">
              <a:buFont typeface="+mj-lt"/>
              <a:buAutoNum type="alphaUcPeriod"/>
            </a:pPr>
            <a:r>
              <a:rPr lang="en-US" sz="4400" dirty="0" smtClean="0">
                <a:solidFill>
                  <a:srgbClr val="000000"/>
                </a:solidFill>
              </a:rPr>
              <a:t>Assess soil </a:t>
            </a:r>
            <a:r>
              <a:rPr lang="en-US" sz="4400" dirty="0" err="1" smtClean="0">
                <a:solidFill>
                  <a:srgbClr val="000000"/>
                </a:solidFill>
              </a:rPr>
              <a:t>vs</a:t>
            </a:r>
            <a:r>
              <a:rPr lang="en-US" sz="4400" dirty="0" smtClean="0">
                <a:solidFill>
                  <a:srgbClr val="000000"/>
                </a:solidFill>
              </a:rPr>
              <a:t> hydroponic solutions</a:t>
            </a:r>
          </a:p>
          <a:p>
            <a:pPr marL="742950" indent="-742950">
              <a:buFont typeface="+mj-lt"/>
              <a:buAutoNum type="romanUcPeriod"/>
            </a:pPr>
            <a:r>
              <a:rPr lang="en-US" sz="4400" dirty="0" smtClean="0">
                <a:solidFill>
                  <a:srgbClr val="000000"/>
                </a:solidFill>
              </a:rPr>
              <a:t>Design and build solutions</a:t>
            </a:r>
          </a:p>
          <a:p>
            <a:pPr marL="2936875" lvl="1" indent="-742950">
              <a:buFont typeface="+mj-lt"/>
              <a:buAutoNum type="alphaUcPeriod"/>
            </a:pPr>
            <a:r>
              <a:rPr lang="en-US" sz="4400" dirty="0" smtClean="0">
                <a:solidFill>
                  <a:srgbClr val="000000"/>
                </a:solidFill>
              </a:rPr>
              <a:t>Students build scale mock-up of solution to understand scale of project</a:t>
            </a:r>
          </a:p>
          <a:p>
            <a:pPr marL="2936875" lvl="1" indent="-742950">
              <a:buFont typeface="+mj-lt"/>
              <a:buAutoNum type="alphaUcPeriod"/>
            </a:pPr>
            <a:r>
              <a:rPr lang="en-US" sz="4400" dirty="0" smtClean="0">
                <a:solidFill>
                  <a:srgbClr val="000000"/>
                </a:solidFill>
              </a:rPr>
              <a:t>Design both physical and software models of planter boxes to choose among various solutions</a:t>
            </a:r>
          </a:p>
          <a:p>
            <a:pPr marL="2936875" lvl="1" indent="-742950">
              <a:buFont typeface="+mj-lt"/>
              <a:buAutoNum type="alphaUcPeriod"/>
            </a:pPr>
            <a:r>
              <a:rPr lang="en-US" sz="4400" dirty="0" smtClean="0">
                <a:solidFill>
                  <a:srgbClr val="000000"/>
                </a:solidFill>
              </a:rPr>
              <a:t>Build t</a:t>
            </a:r>
            <a:r>
              <a:rPr lang="en-US" sz="4400" dirty="0" smtClean="0">
                <a:solidFill>
                  <a:srgbClr val="000000"/>
                </a:solidFill>
              </a:rPr>
              <a:t>o assess strengths and weaknesses of chosen solutions</a:t>
            </a:r>
          </a:p>
          <a:p>
            <a:pPr marL="2936875" lvl="1" indent="-742950">
              <a:buFont typeface="+mj-lt"/>
              <a:buAutoNum type="alphaUcPeriod"/>
            </a:pPr>
            <a:r>
              <a:rPr lang="en-US" sz="4400" dirty="0" smtClean="0">
                <a:solidFill>
                  <a:srgbClr val="000000"/>
                </a:solidFill>
              </a:rPr>
              <a:t>Share results with teachers</a:t>
            </a:r>
            <a:endParaRPr lang="en-US" sz="4400" dirty="0" smtClean="0">
              <a:solidFill>
                <a:srgbClr val="000000"/>
              </a:solidFill>
            </a:endParaRPr>
          </a:p>
          <a:p>
            <a:pPr marL="2936875" lvl="1" indent="-742950">
              <a:buFont typeface="+mj-lt"/>
              <a:buAutoNum type="alphaUcPeriod"/>
            </a:pPr>
            <a:r>
              <a:rPr lang="en-US" sz="4400" dirty="0" smtClean="0">
                <a:solidFill>
                  <a:srgbClr val="000000"/>
                </a:solidFill>
              </a:rPr>
              <a:t>Redesign and perfect designs</a:t>
            </a:r>
          </a:p>
          <a:p>
            <a:pPr marL="742950" indent="-742950">
              <a:buFont typeface="+mj-lt"/>
              <a:buAutoNum type="romanUcPeriod"/>
            </a:pPr>
            <a:r>
              <a:rPr lang="en-US" sz="4400" dirty="0" smtClean="0">
                <a:solidFill>
                  <a:srgbClr val="000000"/>
                </a:solidFill>
              </a:rPr>
              <a:t>Execute solutions</a:t>
            </a:r>
          </a:p>
          <a:p>
            <a:pPr marL="2936875" lvl="1" indent="-742950">
              <a:buFont typeface="+mj-lt"/>
              <a:buAutoNum type="alphaUcPeriod"/>
            </a:pPr>
            <a:r>
              <a:rPr lang="en-US" sz="4400" dirty="0" smtClean="0">
                <a:solidFill>
                  <a:srgbClr val="000000"/>
                </a:solidFill>
              </a:rPr>
              <a:t>Build the green roof!</a:t>
            </a:r>
            <a:endParaRPr lang="en-US" sz="4400" dirty="0" smtClean="0">
              <a:solidFill>
                <a:srgbClr val="000000"/>
              </a:solidFill>
            </a:endParaRPr>
          </a:p>
          <a:p>
            <a:pPr marL="2936875" lvl="1" indent="-742950">
              <a:buFont typeface="+mj-lt"/>
              <a:buAutoNum type="alphaUcPeriod"/>
            </a:pPr>
            <a:endParaRPr lang="en-US" sz="4000" dirty="0" smtClean="0">
              <a:solidFill>
                <a:srgbClr val="000000"/>
              </a:solidFill>
            </a:endParaRPr>
          </a:p>
          <a:p>
            <a:pPr marL="2936875" lvl="1" indent="-742950">
              <a:buFont typeface="+mj-lt"/>
              <a:buAutoNum type="alphaUcPeriod"/>
            </a:pPr>
            <a:endParaRPr lang="en-US" sz="4000" dirty="0" smtClean="0">
              <a:solidFill>
                <a:srgbClr val="000000"/>
              </a:solidFill>
            </a:endParaRPr>
          </a:p>
          <a:p>
            <a:pPr marL="571500" indent="-571500">
              <a:buFont typeface="+mj-lt"/>
              <a:buAutoNum type="romanUcPeriod"/>
            </a:pPr>
            <a:endParaRPr lang="en-US" sz="4000" dirty="0" smtClean="0">
              <a:solidFill>
                <a:srgbClr val="000000"/>
              </a:solidFill>
            </a:endParaRPr>
          </a:p>
          <a:p>
            <a:pPr marL="2765425" lvl="1" indent="-571500">
              <a:buFont typeface="+mj-lt"/>
              <a:buAutoNum type="alphaUcPeriod"/>
            </a:pPr>
            <a:endParaRPr lang="en-US" sz="2800" dirty="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3"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4"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5943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110813"/>
            <a:ext cx="12344400" cy="6062316"/>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goal/objective</a:t>
            </a:r>
          </a:p>
          <a:p>
            <a:pPr algn="just" defTabSz="1514475">
              <a:spcBef>
                <a:spcPts val="0"/>
              </a:spcBef>
              <a:spcAft>
                <a:spcPts val="0"/>
              </a:spcAft>
              <a:defRPr/>
            </a:pPr>
            <a:r>
              <a:rPr lang="en-US" sz="3600" dirty="0" smtClean="0">
                <a:solidFill>
                  <a:srgbClr val="000000"/>
                </a:solidFill>
              </a:rPr>
              <a:t>Students will research, design, and hopefully assist in constructing a green roof on Newton North High School.  They will engage in the Engineering Design Process throughout the course of the year as this large-scale project develops from idea, to proposal, to design, to implementation.  The end result is to develop an </a:t>
            </a:r>
            <a:r>
              <a:rPr lang="en-US" sz="3600" dirty="0" smtClean="0"/>
              <a:t>agriculturally productive, environmentally sound and sustainable landscape</a:t>
            </a:r>
          </a:p>
          <a:p>
            <a:pPr algn="just" defTabSz="1514475">
              <a:spcBef>
                <a:spcPts val="0"/>
              </a:spcBef>
              <a:spcAft>
                <a:spcPts val="0"/>
              </a:spcAft>
              <a:defRPr/>
            </a:pPr>
            <a:endParaRPr lang="en-US" sz="3600" dirty="0">
              <a:solidFill>
                <a:srgbClr val="000000"/>
              </a:solidFill>
            </a:endParaRPr>
          </a:p>
        </p:txBody>
      </p:sp>
      <p:sp>
        <p:nvSpPr>
          <p:cNvPr id="13388" name="Rectangle 4"/>
          <p:cNvSpPr>
            <a:spLocks noChangeArrowheads="1"/>
          </p:cNvSpPr>
          <p:nvPr/>
        </p:nvSpPr>
        <p:spPr bwMode="auto">
          <a:xfrm>
            <a:off x="6400800" y="1447800"/>
            <a:ext cx="327660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Green Roof</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Matt Anderson, Newton North HS</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2021433"/>
            <a:ext cx="12344400" cy="984796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definition</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x-none" sz="3600" smtClean="0"/>
              <a:t>The NNHS rooftop garden project’s ultimate goal is to have students research, design and construct a sustainable (organic?) garden on top of the high school.  A collaboration of teachers from multiple classes will guide students as they research, design and build the final product.  The project will also require significant input from the administration and possibly city inspectors. The rooftop garden will take advantage of the campus’s limited geography by utilizing rooftop area that would otherwise be unused.  Possible (likely?) conflict will arise around access to the rooftop.  Since there are no safety barriers to prevent falling, student (and possibly faculty) access to the rooftop may be entirely prohibited.  In the case that safe access cannot be established, the alternative would be to locate the garden on the ground.</a:t>
            </a:r>
            <a:endParaRPr lang="en-US" sz="3600" dirty="0"/>
          </a:p>
        </p:txBody>
      </p:sp>
      <p:sp>
        <p:nvSpPr>
          <p:cNvPr id="74" name="Rectangle 3"/>
          <p:cNvSpPr>
            <a:spLocks noChangeArrowheads="1"/>
          </p:cNvSpPr>
          <p:nvPr/>
        </p:nvSpPr>
        <p:spPr bwMode="auto">
          <a:xfrm>
            <a:off x="1066800" y="21863615"/>
            <a:ext cx="12344400" cy="541598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Performance monitor</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dirty="0" smtClean="0">
                <a:solidFill>
                  <a:srgbClr val="000000"/>
                </a:solidFill>
              </a:rPr>
              <a:t>Large scale assessment:  Completion of the project!  The completion of the project will demonstrate the students’ ability to define, research, design, and implement a solution to the identified problem.  Since this is a real-world project whose implementation is dependent upon approvals from the administration, city inspectors, etc, it will be deemed successful by the fact that it gets completed.</a:t>
            </a:r>
          </a:p>
        </p:txBody>
      </p:sp>
      <p:sp>
        <p:nvSpPr>
          <p:cNvPr id="76" name="Rectangle 3"/>
          <p:cNvSpPr>
            <a:spLocks noChangeArrowheads="1"/>
          </p:cNvSpPr>
          <p:nvPr/>
        </p:nvSpPr>
        <p:spPr bwMode="auto">
          <a:xfrm>
            <a:off x="29718000" y="6019800"/>
            <a:ext cx="13030200" cy="2143575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OUTCOMES/deliverables</a:t>
            </a:r>
          </a:p>
          <a:p>
            <a:pPr>
              <a:buFont typeface="Arial" pitchFamily="34" charset="0"/>
              <a:buChar char="•"/>
            </a:pPr>
            <a:r>
              <a:rPr lang="en-US" sz="4400" dirty="0" smtClean="0">
                <a:solidFill>
                  <a:srgbClr val="000000"/>
                </a:solidFill>
              </a:rPr>
              <a:t>Research skills – Students will have to contact community resources (Principal, skilled professionals, etc) to gain information necessary to initiate the project</a:t>
            </a:r>
          </a:p>
          <a:p>
            <a:pPr>
              <a:buFont typeface="Arial" pitchFamily="34" charset="0"/>
              <a:buChar char="•"/>
            </a:pPr>
            <a:r>
              <a:rPr lang="en-US" sz="4400" dirty="0" smtClean="0">
                <a:solidFill>
                  <a:srgbClr val="000000"/>
                </a:solidFill>
              </a:rPr>
              <a:t>Collaboration/communication skills – Students across several different classes (Biology, Engineering, </a:t>
            </a:r>
            <a:r>
              <a:rPr lang="en-US" sz="4400" dirty="0" err="1" smtClean="0">
                <a:solidFill>
                  <a:srgbClr val="000000"/>
                </a:solidFill>
              </a:rPr>
              <a:t>Greengineering</a:t>
            </a:r>
            <a:r>
              <a:rPr lang="en-US" sz="4400" dirty="0" smtClean="0">
                <a:solidFill>
                  <a:srgbClr val="000000"/>
                </a:solidFill>
              </a:rPr>
              <a:t>, Carpentry) will be participating in the research and implementation, so they will have to learn how to communicate their ideas and needs to each other.</a:t>
            </a:r>
          </a:p>
          <a:p>
            <a:pPr>
              <a:buFont typeface="Arial" pitchFamily="34" charset="0"/>
              <a:buChar char="•"/>
            </a:pPr>
            <a:r>
              <a:rPr lang="en-US" sz="4400" dirty="0" err="1" smtClean="0">
                <a:solidFill>
                  <a:srgbClr val="000000"/>
                </a:solidFill>
              </a:rPr>
              <a:t>Solidworks</a:t>
            </a:r>
            <a:r>
              <a:rPr lang="en-US" sz="4400" dirty="0" smtClean="0">
                <a:solidFill>
                  <a:srgbClr val="000000"/>
                </a:solidFill>
              </a:rPr>
              <a:t> skills – some students will be tasked with designing the platforms, boxes, hydroponic systems, etc. in which the foliage will be grown</a:t>
            </a:r>
          </a:p>
          <a:p>
            <a:pPr>
              <a:buFont typeface="Arial" pitchFamily="34" charset="0"/>
              <a:buChar char="•"/>
            </a:pPr>
            <a:r>
              <a:rPr lang="en-US" sz="4400" dirty="0" smtClean="0">
                <a:solidFill>
                  <a:srgbClr val="000000"/>
                </a:solidFill>
              </a:rPr>
              <a:t>Content – implementing the EDP, producing, analyzing and interpreting drawings of models, </a:t>
            </a:r>
          </a:p>
          <a:p>
            <a:pPr>
              <a:buFont typeface="Arial" pitchFamily="34" charset="0"/>
              <a:buChar char="•"/>
            </a:pPr>
            <a:r>
              <a:rPr lang="en-US" sz="4400" dirty="0" smtClean="0">
                <a:solidFill>
                  <a:srgbClr val="000000"/>
                </a:solidFill>
              </a:rPr>
              <a:t>Hand-on skills – Working with hand and power tools, students will improve their construction skills</a:t>
            </a:r>
            <a:endParaRPr lang="en-US" sz="4400" dirty="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18000" y="20183465"/>
            <a:ext cx="13030200" cy="7847420"/>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Teacher </a:t>
            </a:r>
            <a:r>
              <a:rPr lang="en-US" sz="6000" b="1" cap="all" dirty="0" smtClean="0">
                <a:ln w="0"/>
                <a:gradFill flip="none" rotWithShape="1">
                  <a:gsLst>
                    <a:gs pos="0">
                      <a:srgbClr val="FF001B"/>
                    </a:gs>
                    <a:gs pos="100000">
                      <a:srgbClr val="930300"/>
                    </a:gs>
                  </a:gsLst>
                  <a:lin ang="0" scaled="1"/>
                  <a:tileRect/>
                </a:gradFill>
                <a:effectLst/>
              </a:rPr>
              <a:t>Deliverables</a:t>
            </a:r>
          </a:p>
          <a:p>
            <a:r>
              <a:rPr lang="en-US" sz="4000" dirty="0" smtClean="0">
                <a:solidFill>
                  <a:srgbClr val="000000"/>
                </a:solidFill>
              </a:rPr>
              <a:t>My list of deliverables is quite short, since most of my role will be in facilitating the students’ research, rather than giving them materials to work on.  I expect that, as a genuine engineering project, the students will be responsible for acquiring the bulk of their </a:t>
            </a:r>
            <a:r>
              <a:rPr lang="en-US" sz="4000" smtClean="0">
                <a:solidFill>
                  <a:srgbClr val="000000"/>
                </a:solidFill>
              </a:rPr>
              <a:t>information independently.</a:t>
            </a:r>
            <a:endParaRPr lang="en-US" sz="4000" dirty="0" smtClean="0">
              <a:solidFill>
                <a:srgbClr val="000000"/>
              </a:solidFill>
            </a:endParaRPr>
          </a:p>
          <a:p>
            <a:r>
              <a:rPr lang="en-US" sz="4000" dirty="0" smtClean="0">
                <a:solidFill>
                  <a:srgbClr val="000000"/>
                </a:solidFill>
              </a:rPr>
              <a:t>Investigative insight</a:t>
            </a:r>
          </a:p>
          <a:p>
            <a:r>
              <a:rPr lang="en-US" sz="4000" dirty="0" smtClean="0">
                <a:solidFill>
                  <a:srgbClr val="000000"/>
                </a:solidFill>
              </a:rPr>
              <a:t>Constant support and direction</a:t>
            </a:r>
          </a:p>
          <a:p>
            <a:r>
              <a:rPr lang="en-US" sz="4000" dirty="0" smtClean="0">
                <a:solidFill>
                  <a:srgbClr val="000000"/>
                </a:solidFill>
              </a:rPr>
              <a:t>List of web resources for students to conduct research</a:t>
            </a:r>
          </a:p>
          <a:p>
            <a:r>
              <a:rPr lang="en-US" sz="4000" dirty="0" smtClean="0">
                <a:solidFill>
                  <a:srgbClr val="000000"/>
                </a:solidFill>
              </a:rPr>
              <a:t>Materials for construction of scale models and full-scale testing designs</a:t>
            </a:r>
            <a:endParaRPr lang="en-US" sz="2800" dirty="0" smtClean="0">
              <a:solidFill>
                <a:srgbClr val="000000"/>
              </a:solidFill>
            </a:endParaRPr>
          </a:p>
        </p:txBody>
      </p:sp>
      <p:pic>
        <p:nvPicPr>
          <p:cNvPr id="79" name="Picture 78" descr="CAPSULE_Logo_Color2.eps"/>
          <p:cNvPicPr>
            <a:picLocks noChangeAspect="1"/>
          </p:cNvPicPr>
          <p:nvPr/>
        </p:nvPicPr>
        <p:blipFill rotWithShape="1">
          <a:blip r:embed="rId5" cstate="print">
            <a:extLst>
              <a:ext uri="{28A0092B-C50C-407E-A947-70E740481C1C}">
                <a14:useLocalDpi xmlns:a14="http://schemas.microsoft.com/office/drawing/2010/main" xmlns="" val="0"/>
              </a:ext>
            </a:extLst>
          </a:blip>
          <a:srcRect l="27014" r="26263"/>
          <a:stretch/>
        </p:blipFill>
        <p:spPr>
          <a:xfrm>
            <a:off x="1295400" y="2590800"/>
            <a:ext cx="8544644" cy="2438400"/>
          </a:xfrm>
          <a:prstGeom prst="rect">
            <a:avLst/>
          </a:prstGeom>
        </p:spPr>
      </p:pic>
      <p:pic>
        <p:nvPicPr>
          <p:cNvPr id="19" name="Picture 2"/>
          <p:cNvPicPr>
            <a:picLocks noChangeAspect="1" noChangeArrowheads="1"/>
          </p:cNvPicPr>
          <p:nvPr/>
        </p:nvPicPr>
        <p:blipFill>
          <a:blip r:embed="rId6" cstate="print"/>
          <a:srcRect/>
          <a:stretch>
            <a:fillRect/>
          </a:stretch>
        </p:blipFill>
        <p:spPr bwMode="auto">
          <a:xfrm>
            <a:off x="32613600" y="1143000"/>
            <a:ext cx="3724275" cy="3533775"/>
          </a:xfrm>
          <a:prstGeom prst="rect">
            <a:avLst/>
          </a:prstGeom>
          <a:noFill/>
          <a:ln w="9525">
            <a:noFill/>
            <a:miter lim="800000"/>
            <a:headEnd/>
            <a:tailEnd/>
          </a:ln>
        </p:spPr>
      </p:pic>
      <p:pic>
        <p:nvPicPr>
          <p:cNvPr id="2" name="Picture 2" descr="http://www.causecastfornonprofits.com/sites/default/files/nonprofit/logo/logo_mos_logo.jpg?1311639222"/>
          <p:cNvPicPr>
            <a:picLocks noChangeAspect="1" noChangeArrowheads="1"/>
          </p:cNvPicPr>
          <p:nvPr/>
        </p:nvPicPr>
        <p:blipFill>
          <a:blip r:embed="rId7" cstate="print"/>
          <a:srcRect/>
          <a:stretch>
            <a:fillRect/>
          </a:stretch>
        </p:blipFill>
        <p:spPr bwMode="auto">
          <a:xfrm>
            <a:off x="10744200" y="2743200"/>
            <a:ext cx="4267200" cy="20258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588</TotalTime>
  <Words>648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CAPSULE_Implementation_Template</vt:lpstr>
      <vt:lpstr>Slide 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Matty</dc:creator>
  <cp:lastModifiedBy>Matty</cp:lastModifiedBy>
  <cp:revision>23</cp:revision>
  <cp:lastPrinted>2010-12-20T04:34:57Z</cp:lastPrinted>
  <dcterms:created xsi:type="dcterms:W3CDTF">2012-07-23T16:50:10Z</dcterms:created>
  <dcterms:modified xsi:type="dcterms:W3CDTF">2012-07-26T18:56:19Z</dcterms:modified>
</cp:coreProperties>
</file>