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Calibri" pitchFamily="34" charset="0"/>
      <p:regular r:id="rId3"/>
      <p:bold r:id="rId4"/>
      <p:italic r:id="rId5"/>
      <p:boldItalic r:id="rId6"/>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479" autoAdjust="0"/>
  </p:normalViewPr>
  <p:slideViewPr>
    <p:cSldViewPr>
      <p:cViewPr>
        <p:scale>
          <a:sx n="20" d="100"/>
          <a:sy n="20" d="100"/>
        </p:scale>
        <p:origin x="-1434" y="114"/>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7/26/2012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838200" y="10896600"/>
            <a:ext cx="12801600" cy="21488400"/>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944600" y="571500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pic>
        <p:nvPicPr>
          <p:cNvPr id="1028" name="Picture 4" descr="http://holdencubscouts.org/images/MOS.gif"/>
          <p:cNvPicPr>
            <a:picLocks noChangeAspect="1" noChangeArrowheads="1"/>
          </p:cNvPicPr>
          <p:nvPr/>
        </p:nvPicPr>
        <p:blipFill>
          <a:blip r:embed="rId3" cstate="print">
            <a:lum bright="-20000"/>
          </a:blip>
          <a:srcRect/>
          <a:stretch>
            <a:fillRect/>
          </a:stretch>
        </p:blipFill>
        <p:spPr bwMode="auto">
          <a:xfrm>
            <a:off x="10744200" y="2971800"/>
            <a:ext cx="2277206" cy="1491782"/>
          </a:xfrm>
          <a:prstGeom prst="rect">
            <a:avLst/>
          </a:prstGeom>
          <a:noFill/>
        </p:spPr>
      </p:pic>
      <p:sp>
        <p:nvSpPr>
          <p:cNvPr id="130" name="Rectangle 3"/>
          <p:cNvSpPr>
            <a:spLocks noChangeArrowheads="1"/>
          </p:cNvSpPr>
          <p:nvPr/>
        </p:nvSpPr>
        <p:spPr bwMode="auto">
          <a:xfrm>
            <a:off x="14097000" y="6019800"/>
            <a:ext cx="14935200" cy="18050213"/>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PLANS</a:t>
            </a:r>
          </a:p>
          <a:p>
            <a:endParaRPr lang="en-US" sz="2800" dirty="0" smtClean="0">
              <a:solidFill>
                <a:srgbClr val="000000"/>
              </a:solidFill>
            </a:endParaRPr>
          </a:p>
          <a:p>
            <a:r>
              <a:rPr lang="en-US" sz="2800" b="1" dirty="0" err="1" smtClean="0">
                <a:solidFill>
                  <a:srgbClr val="000000"/>
                </a:solidFill>
              </a:rPr>
              <a:t>Calorimetry</a:t>
            </a:r>
            <a:r>
              <a:rPr lang="en-US" sz="2800" b="1" dirty="0" smtClean="0">
                <a:solidFill>
                  <a:srgbClr val="000000"/>
                </a:solidFill>
              </a:rPr>
              <a:t> Engineering Design Project</a:t>
            </a:r>
          </a:p>
          <a:p>
            <a:endParaRPr lang="en-US" sz="2800" dirty="0" smtClean="0">
              <a:solidFill>
                <a:srgbClr val="000000"/>
              </a:solidFill>
            </a:endParaRPr>
          </a:p>
          <a:p>
            <a:r>
              <a:rPr lang="en-US" sz="2800" dirty="0" smtClean="0">
                <a:solidFill>
                  <a:srgbClr val="000000"/>
                </a:solidFill>
              </a:rPr>
              <a:t>Students will complete an initial </a:t>
            </a:r>
            <a:r>
              <a:rPr lang="en-US" sz="2800" dirty="0" err="1" smtClean="0">
                <a:solidFill>
                  <a:srgbClr val="000000"/>
                </a:solidFill>
              </a:rPr>
              <a:t>calorimetry</a:t>
            </a:r>
            <a:r>
              <a:rPr lang="en-US" sz="2800" dirty="0" smtClean="0">
                <a:solidFill>
                  <a:srgbClr val="000000"/>
                </a:solidFill>
              </a:rPr>
              <a:t> lab in class using a soda can calorimeter.  They will then be tasked with improving the design</a:t>
            </a:r>
          </a:p>
          <a:p>
            <a:endParaRPr lang="en-US" sz="2800" dirty="0" smtClean="0">
              <a:solidFill>
                <a:srgbClr val="000000"/>
              </a:solidFill>
            </a:endParaRPr>
          </a:p>
          <a:p>
            <a:endParaRPr lang="en-US" sz="2800" dirty="0" smtClean="0">
              <a:solidFill>
                <a:srgbClr val="000000"/>
              </a:solidFill>
            </a:endParaRPr>
          </a:p>
          <a:p>
            <a:pPr lvl="1">
              <a:buFont typeface="Arial" pitchFamily="34" charset="0"/>
              <a:buChar char="•"/>
            </a:pPr>
            <a:r>
              <a:rPr lang="en-US" sz="2800" dirty="0" smtClean="0">
                <a:solidFill>
                  <a:srgbClr val="000000"/>
                </a:solidFill>
              </a:rPr>
              <a:t>Identify and Research Problems with Initial Calorimeter</a:t>
            </a:r>
          </a:p>
          <a:p>
            <a:pPr lvl="1">
              <a:buFont typeface="Arial" pitchFamily="34" charset="0"/>
              <a:buChar char="•"/>
            </a:pPr>
            <a:r>
              <a:rPr lang="en-US" sz="2800" dirty="0" smtClean="0">
                <a:solidFill>
                  <a:srgbClr val="000000"/>
                </a:solidFill>
              </a:rPr>
              <a:t>Develop a Possible Solution</a:t>
            </a:r>
          </a:p>
          <a:p>
            <a:pPr lvl="1">
              <a:buFont typeface="Arial" pitchFamily="34" charset="0"/>
              <a:buChar char="•"/>
            </a:pPr>
            <a:r>
              <a:rPr lang="en-US" sz="2800" dirty="0" smtClean="0">
                <a:solidFill>
                  <a:srgbClr val="000000"/>
                </a:solidFill>
              </a:rPr>
              <a:t>Complete a Hand Drawn Sketch of Prototype</a:t>
            </a:r>
          </a:p>
          <a:p>
            <a:pPr lvl="1">
              <a:buFont typeface="Arial" pitchFamily="34" charset="0"/>
              <a:buChar char="•"/>
            </a:pPr>
            <a:r>
              <a:rPr lang="en-US" sz="2800" dirty="0" smtClean="0">
                <a:solidFill>
                  <a:srgbClr val="000000"/>
                </a:solidFill>
              </a:rPr>
              <a:t>Construct the Prototype </a:t>
            </a:r>
          </a:p>
          <a:p>
            <a:pPr lvl="1">
              <a:buFont typeface="Arial" pitchFamily="34" charset="0"/>
              <a:buChar char="•"/>
            </a:pPr>
            <a:r>
              <a:rPr lang="en-US" sz="2800" dirty="0" smtClean="0">
                <a:solidFill>
                  <a:srgbClr val="000000"/>
                </a:solidFill>
              </a:rPr>
              <a:t>Test Prototype in class</a:t>
            </a:r>
          </a:p>
          <a:p>
            <a:pPr lvl="1">
              <a:buFont typeface="Arial" pitchFamily="34" charset="0"/>
              <a:buChar char="•"/>
            </a:pPr>
            <a:r>
              <a:rPr lang="en-US" sz="2800" dirty="0" smtClean="0">
                <a:solidFill>
                  <a:srgbClr val="000000"/>
                </a:solidFill>
              </a:rPr>
              <a:t>Evaluate the Prototype</a:t>
            </a:r>
          </a:p>
          <a:p>
            <a:pPr lvl="1">
              <a:buFont typeface="Arial" pitchFamily="34" charset="0"/>
              <a:buChar char="•"/>
            </a:pPr>
            <a:r>
              <a:rPr lang="en-US" sz="2800" dirty="0" smtClean="0">
                <a:solidFill>
                  <a:srgbClr val="000000"/>
                </a:solidFill>
              </a:rPr>
              <a:t>Communicate strengths/weakness of Prototype</a:t>
            </a:r>
          </a:p>
          <a:p>
            <a:pPr lvl="1">
              <a:buFont typeface="Arial" pitchFamily="34" charset="0"/>
              <a:buChar char="•"/>
            </a:pPr>
            <a:r>
              <a:rPr lang="en-US" sz="2800" dirty="0" smtClean="0">
                <a:solidFill>
                  <a:srgbClr val="000000"/>
                </a:solidFill>
              </a:rPr>
              <a:t>Construct Final Design </a:t>
            </a:r>
          </a:p>
          <a:p>
            <a:pPr lvl="1">
              <a:buFont typeface="Arial" pitchFamily="34" charset="0"/>
              <a:buChar char="•"/>
            </a:pPr>
            <a:r>
              <a:rPr lang="en-US" sz="2800" dirty="0" smtClean="0">
                <a:solidFill>
                  <a:srgbClr val="000000"/>
                </a:solidFill>
              </a:rPr>
              <a:t>Create a 3D Model of Final Design using Google </a:t>
            </a:r>
            <a:r>
              <a:rPr lang="en-US" sz="2800" dirty="0" err="1" smtClean="0">
                <a:solidFill>
                  <a:srgbClr val="000000"/>
                </a:solidFill>
              </a:rPr>
              <a:t>SketchUp</a:t>
            </a:r>
            <a:endParaRPr lang="en-US" sz="2800" dirty="0" smtClean="0">
              <a:solidFill>
                <a:srgbClr val="000000"/>
              </a:solidFill>
            </a:endParaRPr>
          </a:p>
          <a:p>
            <a:pPr lvl="1">
              <a:buFont typeface="Arial" pitchFamily="34" charset="0"/>
              <a:buChar char="•"/>
            </a:pPr>
            <a:r>
              <a:rPr lang="en-US" sz="2800" dirty="0" smtClean="0">
                <a:solidFill>
                  <a:srgbClr val="000000"/>
                </a:solidFill>
              </a:rPr>
              <a:t>Test Final Design in Class</a:t>
            </a:r>
          </a:p>
          <a:p>
            <a:pPr lvl="1">
              <a:buFont typeface="Arial" pitchFamily="34" charset="0"/>
              <a:buChar char="•"/>
            </a:pPr>
            <a:r>
              <a:rPr lang="en-US" sz="2800" dirty="0" smtClean="0">
                <a:solidFill>
                  <a:srgbClr val="000000"/>
                </a:solidFill>
              </a:rPr>
              <a:t>Communicate Results using Poster</a:t>
            </a:r>
          </a:p>
          <a:p>
            <a:pPr lvl="1">
              <a:buFont typeface="Arial" pitchFamily="34" charset="0"/>
              <a:buChar char="•"/>
            </a:pPr>
            <a:endParaRPr lang="en-US" sz="2800" dirty="0" smtClean="0">
              <a:solidFill>
                <a:srgbClr val="000000"/>
              </a:solidFill>
            </a:endParaRPr>
          </a:p>
          <a:p>
            <a:pPr lvl="2">
              <a:buFont typeface="Arial" pitchFamily="34" charset="0"/>
              <a:buChar char="•"/>
            </a:pPr>
            <a:endParaRPr lang="en-US" sz="2800" dirty="0" smtClean="0">
              <a:solidFill>
                <a:srgbClr val="000000"/>
              </a:solidFill>
            </a:endParaRPr>
          </a:p>
          <a:p>
            <a:pPr lvl="2">
              <a:buFont typeface="Arial" pitchFamily="34" charset="0"/>
              <a:buChar char="•"/>
            </a:pPr>
            <a:endParaRPr lang="en-US" sz="2800" dirty="0" smtClean="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4"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5"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838200" y="5867400"/>
            <a:ext cx="12801600" cy="48006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6096000"/>
            <a:ext cx="12344400" cy="4554211"/>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Goal/objective</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r>
              <a:rPr lang="en-US" sz="2800" dirty="0" smtClean="0">
                <a:solidFill>
                  <a:srgbClr val="000000"/>
                </a:solidFill>
              </a:rPr>
              <a:t>To integrate an engineering project that meets the requirements of a STEM capstone project.  The project provides students with the opportunity to work through all the steps of the Engineering Design Process (EDP).  Students will have to create a 3D model of their final design using 3D Modeling Software.</a:t>
            </a:r>
            <a:r>
              <a:rPr lang="en-US" sz="2800" dirty="0" smtClean="0"/>
              <a:t> Students will also apply chemistry concepts and calculations learned during the year. Lastly, students will also improve their communication skills.</a:t>
            </a:r>
            <a:endParaRPr lang="en-US" sz="2800" dirty="0" smtClean="0">
              <a:solidFill>
                <a:srgbClr val="000000"/>
              </a:solidFill>
            </a:endParaRPr>
          </a:p>
        </p:txBody>
      </p:sp>
      <p:sp>
        <p:nvSpPr>
          <p:cNvPr id="13388" name="Rectangle 4"/>
          <p:cNvSpPr>
            <a:spLocks noChangeArrowheads="1"/>
          </p:cNvSpPr>
          <p:nvPr/>
        </p:nvSpPr>
        <p:spPr bwMode="auto">
          <a:xfrm>
            <a:off x="6400800" y="304800"/>
            <a:ext cx="32766000" cy="360098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Calorimeter Design Project</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Sarah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Legge</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 </a:t>
            </a: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 Lexington High School</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1066800" y="11125200"/>
            <a:ext cx="12344400" cy="9293970"/>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Project components</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r>
              <a:rPr lang="en-US" sz="2800" dirty="0" smtClean="0"/>
              <a:t>Students will complete and initial lab in class using an aluminum soda can as our calorimeter. </a:t>
            </a:r>
            <a:r>
              <a:rPr lang="en-US" sz="2800" b="1" dirty="0" smtClean="0"/>
              <a:t>The student’s task in this engineering challenge is to design and build a calorimeter that will allow them to calculate more accurate food Calorie values.</a:t>
            </a:r>
            <a:r>
              <a:rPr lang="en-US" sz="2800" dirty="0" smtClean="0"/>
              <a:t> The students will follow the engineering design process to complete this task. </a:t>
            </a:r>
          </a:p>
          <a:p>
            <a:endParaRPr lang="en-US" sz="2800" dirty="0" smtClean="0"/>
          </a:p>
          <a:p>
            <a:r>
              <a:rPr lang="en-US" sz="2800" dirty="0" smtClean="0"/>
              <a:t>Students will work in teams on this project.  They will begin by identifying and researching the problem, thinking of several different ways to redesign the calorimeter, and then building a prototype.   They will test these prototypes in class, discuss what worked well and what didn’t work well, and then be given one more opportunity to improve upon their design.  Their final grade will be based upon the research and design process, and their reflection on that process.  The ultimate goal is to improve upon the original aluminum can calorimeter used in class.</a:t>
            </a:r>
          </a:p>
          <a:p>
            <a:r>
              <a:rPr lang="en-US" sz="2800" dirty="0" smtClean="0"/>
              <a:t> </a:t>
            </a:r>
          </a:p>
          <a:p>
            <a:pPr algn="just" defTabSz="1514475">
              <a:spcBef>
                <a:spcPts val="0"/>
              </a:spcBef>
              <a:spcAft>
                <a:spcPts val="0"/>
              </a:spcAft>
            </a:pPr>
            <a:r>
              <a:rPr lang="en-US" sz="2800" dirty="0" smtClean="0">
                <a:solidFill>
                  <a:srgbClr val="000000"/>
                </a:solidFill>
              </a:rPr>
              <a:t>An additional requirement for the final design will be a 3D Model created on Google </a:t>
            </a:r>
            <a:r>
              <a:rPr lang="en-US" sz="2800" dirty="0" err="1" smtClean="0">
                <a:solidFill>
                  <a:srgbClr val="000000"/>
                </a:solidFill>
              </a:rPr>
              <a:t>SketchUp</a:t>
            </a:r>
            <a:r>
              <a:rPr lang="en-US" sz="2800" dirty="0" smtClean="0">
                <a:solidFill>
                  <a:srgbClr val="000000"/>
                </a:solidFill>
              </a:rPr>
              <a:t>.  The students will have to present their results to the class using a poster template that includes their 3D design.</a:t>
            </a:r>
          </a:p>
        </p:txBody>
      </p:sp>
      <p:sp>
        <p:nvSpPr>
          <p:cNvPr id="74" name="Rectangle 3"/>
          <p:cNvSpPr>
            <a:spLocks noChangeArrowheads="1"/>
          </p:cNvSpPr>
          <p:nvPr/>
        </p:nvSpPr>
        <p:spPr bwMode="auto">
          <a:xfrm>
            <a:off x="1066800" y="21488400"/>
            <a:ext cx="12344400" cy="2830662"/>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Team members</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2800" dirty="0" smtClean="0">
                <a:solidFill>
                  <a:srgbClr val="000000"/>
                </a:solidFill>
              </a:rPr>
              <a:t>I will consult with the chemistry department at Lexington High School on the modifications to the existing </a:t>
            </a:r>
            <a:r>
              <a:rPr lang="en-US" sz="2800" dirty="0" err="1" smtClean="0">
                <a:solidFill>
                  <a:srgbClr val="000000"/>
                </a:solidFill>
              </a:rPr>
              <a:t>calorimetry</a:t>
            </a:r>
            <a:r>
              <a:rPr lang="en-US" sz="2800" dirty="0" smtClean="0">
                <a:solidFill>
                  <a:srgbClr val="000000"/>
                </a:solidFill>
              </a:rPr>
              <a:t> project  that incorporate 3D </a:t>
            </a:r>
            <a:r>
              <a:rPr lang="en-US" sz="2800" dirty="0" err="1" smtClean="0">
                <a:solidFill>
                  <a:srgbClr val="000000"/>
                </a:solidFill>
              </a:rPr>
              <a:t>modelling</a:t>
            </a:r>
            <a:r>
              <a:rPr lang="en-US" sz="2800" dirty="0" smtClean="0">
                <a:solidFill>
                  <a:srgbClr val="000000"/>
                </a:solidFill>
              </a:rPr>
              <a:t> and poster presentations.  </a:t>
            </a:r>
          </a:p>
        </p:txBody>
      </p:sp>
      <p:sp>
        <p:nvSpPr>
          <p:cNvPr id="76" name="Rectangle 3"/>
          <p:cNvSpPr>
            <a:spLocks noChangeArrowheads="1"/>
          </p:cNvSpPr>
          <p:nvPr/>
        </p:nvSpPr>
        <p:spPr bwMode="auto">
          <a:xfrm>
            <a:off x="29718000" y="6019800"/>
            <a:ext cx="13030200" cy="15895777"/>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OUTCOMES</a:t>
            </a:r>
          </a:p>
          <a:p>
            <a:endParaRPr lang="en-US" sz="2800" dirty="0" smtClean="0">
              <a:solidFill>
                <a:srgbClr val="000000"/>
              </a:solidFill>
            </a:endParaRPr>
          </a:p>
          <a:p>
            <a:r>
              <a:rPr lang="en-US" sz="2800" dirty="0" smtClean="0">
                <a:solidFill>
                  <a:srgbClr val="000000"/>
                </a:solidFill>
              </a:rPr>
              <a:t>Notebooks</a:t>
            </a:r>
          </a:p>
          <a:p>
            <a:pPr lvl="1">
              <a:buFont typeface="Arial" pitchFamily="34" charset="0"/>
              <a:buChar char="•"/>
            </a:pPr>
            <a:r>
              <a:rPr lang="en-US" sz="2800" dirty="0" smtClean="0"/>
              <a:t>All ideas, research, data, calculations, analysis, and sketches will be entered in bound lab notebook.</a:t>
            </a:r>
          </a:p>
          <a:p>
            <a:pPr lvl="1">
              <a:buFont typeface="Arial" pitchFamily="34" charset="0"/>
              <a:buChar char="•"/>
            </a:pPr>
            <a:endParaRPr lang="en-US" sz="2800" dirty="0" smtClean="0">
              <a:solidFill>
                <a:srgbClr val="000000"/>
              </a:solidFill>
            </a:endParaRPr>
          </a:p>
          <a:p>
            <a:r>
              <a:rPr lang="en-US" sz="2800" dirty="0" smtClean="0">
                <a:solidFill>
                  <a:srgbClr val="000000"/>
                </a:solidFill>
              </a:rPr>
              <a:t>Sketches</a:t>
            </a:r>
          </a:p>
          <a:p>
            <a:pPr lvl="1">
              <a:buFont typeface="Arial" pitchFamily="34" charset="0"/>
              <a:buChar char="•"/>
            </a:pPr>
            <a:r>
              <a:rPr lang="en-US" sz="2800" dirty="0" smtClean="0">
                <a:solidFill>
                  <a:srgbClr val="000000"/>
                </a:solidFill>
              </a:rPr>
              <a:t>Hand drawn sketch of prototype in notebook</a:t>
            </a:r>
          </a:p>
          <a:p>
            <a:pPr lvl="1">
              <a:buFont typeface="Arial" pitchFamily="34" charset="0"/>
              <a:buChar char="•"/>
            </a:pPr>
            <a:r>
              <a:rPr lang="en-US" sz="2800" dirty="0" smtClean="0">
                <a:solidFill>
                  <a:srgbClr val="000000"/>
                </a:solidFill>
              </a:rPr>
              <a:t>3D Sketch using Google </a:t>
            </a:r>
            <a:r>
              <a:rPr lang="en-US" sz="2800" dirty="0" err="1" smtClean="0">
                <a:solidFill>
                  <a:srgbClr val="000000"/>
                </a:solidFill>
              </a:rPr>
              <a:t>SketchUp</a:t>
            </a:r>
            <a:r>
              <a:rPr lang="en-US" sz="2800" dirty="0" smtClean="0">
                <a:solidFill>
                  <a:srgbClr val="000000"/>
                </a:solidFill>
              </a:rPr>
              <a:t> of final design also included in notebook</a:t>
            </a:r>
          </a:p>
          <a:p>
            <a:pPr lvl="1">
              <a:buFont typeface="Arial" pitchFamily="34" charset="0"/>
              <a:buChar char="•"/>
            </a:pPr>
            <a:endParaRPr lang="en-US" sz="2800" dirty="0" smtClean="0">
              <a:solidFill>
                <a:srgbClr val="000000"/>
              </a:solidFill>
            </a:endParaRPr>
          </a:p>
          <a:p>
            <a:r>
              <a:rPr lang="en-US" sz="2800" dirty="0" smtClean="0">
                <a:solidFill>
                  <a:srgbClr val="000000"/>
                </a:solidFill>
              </a:rPr>
              <a:t>Poster Presentation</a:t>
            </a:r>
          </a:p>
          <a:p>
            <a:pPr lvl="1">
              <a:buFont typeface="Arial" pitchFamily="34" charset="0"/>
              <a:buChar char="•"/>
            </a:pPr>
            <a:r>
              <a:rPr lang="en-US" sz="2800" dirty="0" smtClean="0">
                <a:solidFill>
                  <a:srgbClr val="000000"/>
                </a:solidFill>
              </a:rPr>
              <a:t>Utilizing poster presentation structure as culminating activity allowing students to communicate their results</a:t>
            </a:r>
          </a:p>
          <a:p>
            <a:pPr lvl="1">
              <a:buFont typeface="Arial" pitchFamily="34" charset="0"/>
              <a:buChar char="•"/>
            </a:pPr>
            <a:endParaRPr lang="en-US" sz="2800" dirty="0" smtClean="0">
              <a:solidFill>
                <a:srgbClr val="000000"/>
              </a:solidFill>
            </a:endParaRPr>
          </a:p>
          <a:p>
            <a:endParaRPr lang="en-US" sz="2800" dirty="0" smtClean="0">
              <a:solidFill>
                <a:srgbClr val="000000"/>
              </a:solidFill>
            </a:endParaRPr>
          </a:p>
          <a:p>
            <a:pPr>
              <a:buFont typeface="Arial" pitchFamily="34" charset="0"/>
              <a:buChar char="•"/>
            </a:pPr>
            <a:endParaRPr lang="en-US" sz="2800" dirty="0" smtClean="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7" name="Rectangle 3"/>
          <p:cNvSpPr>
            <a:spLocks noChangeArrowheads="1"/>
          </p:cNvSpPr>
          <p:nvPr/>
        </p:nvSpPr>
        <p:spPr bwMode="auto">
          <a:xfrm>
            <a:off x="29718000" y="22783800"/>
            <a:ext cx="13030200" cy="6246982"/>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Teacher outcomes</a:t>
            </a:r>
          </a:p>
          <a:p>
            <a:pPr>
              <a:buFont typeface="Arial" pitchFamily="34" charset="0"/>
              <a:buChar char="•"/>
            </a:pPr>
            <a:endParaRPr lang="en-US" sz="2800" dirty="0" smtClean="0">
              <a:solidFill>
                <a:srgbClr val="000000"/>
              </a:solidFill>
            </a:endParaRPr>
          </a:p>
          <a:p>
            <a:pPr>
              <a:buFont typeface="Arial" pitchFamily="34" charset="0"/>
              <a:buChar char="•"/>
            </a:pPr>
            <a:r>
              <a:rPr lang="en-US" sz="2800" dirty="0" smtClean="0">
                <a:solidFill>
                  <a:srgbClr val="000000"/>
                </a:solidFill>
              </a:rPr>
              <a:t>Create Tutorial for Google </a:t>
            </a:r>
            <a:r>
              <a:rPr lang="en-US" sz="2800" dirty="0" err="1" smtClean="0">
                <a:solidFill>
                  <a:srgbClr val="000000"/>
                </a:solidFill>
              </a:rPr>
              <a:t>SketchUp</a:t>
            </a:r>
            <a:r>
              <a:rPr lang="en-US" sz="2800" dirty="0" smtClean="0">
                <a:solidFill>
                  <a:srgbClr val="000000"/>
                </a:solidFill>
              </a:rPr>
              <a:t> with sample calorimeter</a:t>
            </a:r>
          </a:p>
          <a:p>
            <a:pPr>
              <a:buFont typeface="Arial" pitchFamily="34" charset="0"/>
              <a:buChar char="•"/>
            </a:pPr>
            <a:endParaRPr lang="en-US" sz="2800" dirty="0" smtClean="0">
              <a:solidFill>
                <a:srgbClr val="000000"/>
              </a:solidFill>
            </a:endParaRPr>
          </a:p>
          <a:p>
            <a:pPr>
              <a:buFont typeface="Arial" pitchFamily="34" charset="0"/>
              <a:buChar char="•"/>
            </a:pPr>
            <a:r>
              <a:rPr lang="en-US" sz="2800" dirty="0" smtClean="0">
                <a:solidFill>
                  <a:srgbClr val="000000"/>
                </a:solidFill>
              </a:rPr>
              <a:t>Compile testing data from </a:t>
            </a:r>
            <a:r>
              <a:rPr lang="en-US" sz="2800" dirty="0" err="1" smtClean="0">
                <a:solidFill>
                  <a:srgbClr val="000000"/>
                </a:solidFill>
              </a:rPr>
              <a:t>Vernier</a:t>
            </a:r>
            <a:r>
              <a:rPr lang="en-US" sz="2800" dirty="0" smtClean="0">
                <a:solidFill>
                  <a:srgbClr val="000000"/>
                </a:solidFill>
              </a:rPr>
              <a:t> </a:t>
            </a:r>
            <a:r>
              <a:rPr lang="en-US" sz="2800" dirty="0" err="1" smtClean="0">
                <a:solidFill>
                  <a:srgbClr val="000000"/>
                </a:solidFill>
              </a:rPr>
              <a:t>probeware</a:t>
            </a:r>
            <a:r>
              <a:rPr lang="en-US" sz="2800" dirty="0" smtClean="0">
                <a:solidFill>
                  <a:srgbClr val="000000"/>
                </a:solidFill>
              </a:rPr>
              <a:t> during </a:t>
            </a:r>
            <a:r>
              <a:rPr lang="en-US" sz="2800" dirty="0" err="1" smtClean="0">
                <a:solidFill>
                  <a:srgbClr val="000000"/>
                </a:solidFill>
              </a:rPr>
              <a:t>calorimetry</a:t>
            </a:r>
            <a:r>
              <a:rPr lang="en-US" sz="2800" dirty="0" smtClean="0">
                <a:solidFill>
                  <a:srgbClr val="000000"/>
                </a:solidFill>
              </a:rPr>
              <a:t> testing</a:t>
            </a:r>
          </a:p>
          <a:p>
            <a:pPr>
              <a:buFont typeface="Arial" pitchFamily="34" charset="0"/>
              <a:buChar char="•"/>
            </a:pPr>
            <a:endParaRPr lang="en-US" sz="2800" dirty="0" smtClean="0">
              <a:solidFill>
                <a:srgbClr val="000000"/>
              </a:solidFill>
            </a:endParaRPr>
          </a:p>
          <a:p>
            <a:pPr>
              <a:buFont typeface="Arial" pitchFamily="34" charset="0"/>
              <a:buChar char="•"/>
            </a:pPr>
            <a:r>
              <a:rPr lang="en-US" sz="2800" dirty="0" smtClean="0">
                <a:solidFill>
                  <a:srgbClr val="000000"/>
                </a:solidFill>
              </a:rPr>
              <a:t>Collect engineering notebooks</a:t>
            </a:r>
          </a:p>
          <a:p>
            <a:pPr>
              <a:buFont typeface="Arial" pitchFamily="34" charset="0"/>
              <a:buChar char="•"/>
            </a:pPr>
            <a:endParaRPr lang="en-US" sz="2800" dirty="0" smtClean="0">
              <a:solidFill>
                <a:srgbClr val="000000"/>
              </a:solidFill>
            </a:endParaRPr>
          </a:p>
          <a:p>
            <a:pPr>
              <a:buFont typeface="Arial" pitchFamily="34" charset="0"/>
              <a:buChar char="•"/>
            </a:pPr>
            <a:r>
              <a:rPr lang="en-US" sz="2800" dirty="0" smtClean="0">
                <a:solidFill>
                  <a:srgbClr val="000000"/>
                </a:solidFill>
              </a:rPr>
              <a:t>Compile student posters and create slideshow</a:t>
            </a:r>
          </a:p>
          <a:p>
            <a:pPr>
              <a:buFont typeface="Arial" pitchFamily="34" charset="0"/>
              <a:buChar char="•"/>
            </a:pPr>
            <a:endParaRPr lang="en-US" sz="2800" dirty="0" smtClean="0">
              <a:solidFill>
                <a:srgbClr val="000000"/>
              </a:solidFill>
            </a:endParaRPr>
          </a:p>
          <a:p>
            <a:pPr>
              <a:buFont typeface="Arial" pitchFamily="34" charset="0"/>
              <a:buChar char="•"/>
            </a:pPr>
            <a:r>
              <a:rPr lang="en-US" sz="2800" dirty="0" smtClean="0">
                <a:solidFill>
                  <a:srgbClr val="000000"/>
                </a:solidFill>
              </a:rPr>
              <a:t>Collect data on project implementation through the use of online evaluations</a:t>
            </a:r>
          </a:p>
          <a:p>
            <a:pPr>
              <a:buFont typeface="Arial" pitchFamily="34" charset="0"/>
              <a:buChar char="•"/>
            </a:pPr>
            <a:endParaRPr lang="en-US" sz="2800" dirty="0" smtClean="0">
              <a:solidFill>
                <a:srgbClr val="000000"/>
              </a:solidFill>
            </a:endParaRPr>
          </a:p>
          <a:p>
            <a:pPr>
              <a:buFont typeface="Arial" pitchFamily="34" charset="0"/>
              <a:buChar char="•"/>
            </a:pPr>
            <a:r>
              <a:rPr lang="en-US" sz="2800" dirty="0" smtClean="0">
                <a:solidFill>
                  <a:srgbClr val="000000"/>
                </a:solidFill>
              </a:rPr>
              <a:t>Present to department use of tablet technology for labs that utilize </a:t>
            </a:r>
            <a:r>
              <a:rPr lang="en-US" sz="2800" dirty="0" err="1" smtClean="0">
                <a:solidFill>
                  <a:srgbClr val="000000"/>
                </a:solidFill>
              </a:rPr>
              <a:t>probeware</a:t>
            </a:r>
            <a:endParaRPr lang="en-US" sz="2800" dirty="0">
              <a:solidFill>
                <a:srgbClr val="000000"/>
              </a:solidFill>
            </a:endParaRPr>
          </a:p>
        </p:txBody>
      </p:sp>
      <p:pic>
        <p:nvPicPr>
          <p:cNvPr id="79" name="Picture 78" descr="CAPSULE_Logo_Color2.eps"/>
          <p:cNvPicPr>
            <a:picLocks noChangeAspect="1"/>
          </p:cNvPicPr>
          <p:nvPr/>
        </p:nvPicPr>
        <p:blipFill rotWithShape="1">
          <a:blip r:embed="rId6" cstate="print">
            <a:extLst>
              <a:ext uri="{28A0092B-C50C-407E-A947-70E740481C1C}">
                <a14:useLocalDpi xmlns="" xmlns:a14="http://schemas.microsoft.com/office/drawing/2010/main" val="0"/>
              </a:ext>
            </a:extLst>
          </a:blip>
          <a:srcRect l="27014" r="26263"/>
          <a:stretch/>
        </p:blipFill>
        <p:spPr>
          <a:xfrm>
            <a:off x="1295400" y="2590800"/>
            <a:ext cx="8544644" cy="2438400"/>
          </a:xfrm>
          <a:prstGeom prst="rect">
            <a:avLst/>
          </a:prstGeom>
        </p:spPr>
      </p:pic>
      <p:pic>
        <p:nvPicPr>
          <p:cNvPr id="3" name="Picture 4"/>
          <p:cNvPicPr>
            <a:picLocks noChangeAspect="1" noChangeArrowheads="1"/>
          </p:cNvPicPr>
          <p:nvPr/>
        </p:nvPicPr>
        <p:blipFill>
          <a:blip r:embed="rId7" cstate="print"/>
          <a:srcRect/>
          <a:stretch>
            <a:fillRect/>
          </a:stretch>
        </p:blipFill>
        <p:spPr bwMode="auto">
          <a:xfrm>
            <a:off x="31927800" y="14325600"/>
            <a:ext cx="9448800" cy="6283452"/>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3657600" y="25146000"/>
            <a:ext cx="7315200" cy="5486400"/>
          </a:xfrm>
          <a:prstGeom prst="rect">
            <a:avLst/>
          </a:prstGeom>
          <a:noFill/>
          <a:ln w="9525">
            <a:noFill/>
            <a:miter lim="800000"/>
            <a:headEnd/>
            <a:tailEnd/>
          </a:ln>
        </p:spPr>
      </p:pic>
      <p:pic>
        <p:nvPicPr>
          <p:cNvPr id="4" name="Picture 6"/>
          <p:cNvPicPr>
            <a:picLocks noChangeAspect="1" noChangeArrowheads="1"/>
          </p:cNvPicPr>
          <p:nvPr/>
        </p:nvPicPr>
        <p:blipFill>
          <a:blip r:embed="rId9" cstate="print"/>
          <a:srcRect/>
          <a:stretch>
            <a:fillRect/>
          </a:stretch>
        </p:blipFill>
        <p:spPr bwMode="auto">
          <a:xfrm>
            <a:off x="14478000" y="15544800"/>
            <a:ext cx="7924800" cy="4953000"/>
          </a:xfrm>
          <a:prstGeom prst="rect">
            <a:avLst/>
          </a:prstGeom>
          <a:noFill/>
          <a:ln w="9525">
            <a:noFill/>
            <a:miter lim="800000"/>
            <a:headEnd/>
            <a:tailEnd/>
          </a:ln>
        </p:spPr>
      </p:pic>
      <p:pic>
        <p:nvPicPr>
          <p:cNvPr id="2" name="Picture 2" descr="C:\Users\Sarah\Desktop\calorimeter.png"/>
          <p:cNvPicPr>
            <a:picLocks noChangeAspect="1" noChangeArrowheads="1"/>
          </p:cNvPicPr>
          <p:nvPr/>
        </p:nvPicPr>
        <p:blipFill>
          <a:blip r:embed="rId10" cstate="print"/>
          <a:srcRect l="23956"/>
          <a:stretch>
            <a:fillRect/>
          </a:stretch>
        </p:blipFill>
        <p:spPr bwMode="auto">
          <a:xfrm>
            <a:off x="22936200" y="17754600"/>
            <a:ext cx="5545021" cy="7202182"/>
          </a:xfrm>
          <a:prstGeom prst="rect">
            <a:avLst/>
          </a:prstGeom>
          <a:noFill/>
        </p:spPr>
      </p:pic>
      <p:pic>
        <p:nvPicPr>
          <p:cNvPr id="5" name="Picture 2"/>
          <p:cNvPicPr>
            <a:picLocks noChangeAspect="1" noChangeArrowheads="1"/>
          </p:cNvPicPr>
          <p:nvPr/>
        </p:nvPicPr>
        <p:blipFill>
          <a:blip r:embed="rId11" cstate="print"/>
          <a:srcRect/>
          <a:stretch>
            <a:fillRect/>
          </a:stretch>
        </p:blipFill>
        <p:spPr bwMode="auto">
          <a:xfrm>
            <a:off x="15925800" y="25603200"/>
            <a:ext cx="8763000"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320</TotalTime>
  <Words>469</Words>
  <Application>Microsoft Office PowerPoint</Application>
  <PresentationFormat>Custom</PresentationFormat>
  <Paragraphs>79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CAPSULE_Implementation_Template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Sarah</cp:lastModifiedBy>
  <cp:revision>26</cp:revision>
  <cp:lastPrinted>2010-12-20T04:34:57Z</cp:lastPrinted>
  <dcterms:created xsi:type="dcterms:W3CDTF">2012-07-23T14:49:14Z</dcterms:created>
  <dcterms:modified xsi:type="dcterms:W3CDTF">2012-07-26T13:40:06Z</dcterms:modified>
</cp:coreProperties>
</file>