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3" r:id="rId1"/>
  </p:sldMasterIdLst>
  <p:notesMasterIdLst>
    <p:notesMasterId r:id="rId40"/>
  </p:notesMasterIdLst>
  <p:handoutMasterIdLst>
    <p:handoutMasterId r:id="rId41"/>
  </p:handoutMasterIdLst>
  <p:sldIdLst>
    <p:sldId id="314" r:id="rId2"/>
    <p:sldId id="256" r:id="rId3"/>
    <p:sldId id="376" r:id="rId4"/>
    <p:sldId id="370" r:id="rId5"/>
    <p:sldId id="371" r:id="rId6"/>
    <p:sldId id="372" r:id="rId7"/>
    <p:sldId id="382" r:id="rId8"/>
    <p:sldId id="369" r:id="rId9"/>
    <p:sldId id="322" r:id="rId10"/>
    <p:sldId id="324" r:id="rId11"/>
    <p:sldId id="303" r:id="rId12"/>
    <p:sldId id="257" r:id="rId13"/>
    <p:sldId id="316" r:id="rId14"/>
    <p:sldId id="317" r:id="rId15"/>
    <p:sldId id="338" r:id="rId16"/>
    <p:sldId id="319" r:id="rId17"/>
    <p:sldId id="326" r:id="rId18"/>
    <p:sldId id="336" r:id="rId19"/>
    <p:sldId id="389" r:id="rId20"/>
    <p:sldId id="393" r:id="rId21"/>
    <p:sldId id="333" r:id="rId22"/>
    <p:sldId id="383" r:id="rId23"/>
    <p:sldId id="395" r:id="rId24"/>
    <p:sldId id="392" r:id="rId25"/>
    <p:sldId id="334" r:id="rId26"/>
    <p:sldId id="384" r:id="rId27"/>
    <p:sldId id="335" r:id="rId28"/>
    <p:sldId id="386" r:id="rId29"/>
    <p:sldId id="385" r:id="rId30"/>
    <p:sldId id="387" r:id="rId31"/>
    <p:sldId id="337" r:id="rId32"/>
    <p:sldId id="388" r:id="rId33"/>
    <p:sldId id="390" r:id="rId34"/>
    <p:sldId id="391" r:id="rId35"/>
    <p:sldId id="378" r:id="rId36"/>
    <p:sldId id="381" r:id="rId37"/>
    <p:sldId id="394" r:id="rId38"/>
    <p:sldId id="380" r:id="rId39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CC00"/>
    <a:srgbClr val="CC0000"/>
    <a:srgbClr val="0000FF"/>
    <a:srgbClr val="000099"/>
    <a:srgbClr val="990000"/>
    <a:srgbClr val="006666"/>
    <a:srgbClr val="FF6600"/>
    <a:srgbClr val="FF0066"/>
    <a:srgbClr val="FF0000"/>
    <a:srgbClr val="CC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5" autoAdjust="0"/>
    <p:restoredTop sz="94640" autoAdjust="0"/>
  </p:normalViewPr>
  <p:slideViewPr>
    <p:cSldViewPr>
      <p:cViewPr varScale="1">
        <p:scale>
          <a:sx n="111" d="100"/>
          <a:sy n="111" d="100"/>
        </p:scale>
        <p:origin x="-1614" y="-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 smtClean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36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 smtClean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36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latin typeface="Times New Roman" pitchFamily="18" charset="0"/>
              </a:defRPr>
            </a:lvl1pPr>
          </a:lstStyle>
          <a:p>
            <a:pPr>
              <a:defRPr/>
            </a:pPr>
            <a:fld id="{B8069C73-D255-459E-8448-7C850F00B59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04488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smtClean="0"/>
            </a:lvl1pPr>
          </a:lstStyle>
          <a:p>
            <a:pPr>
              <a:defRPr/>
            </a:pPr>
            <a:fld id="{CBE488C6-9050-4473-9B5E-5BF9592A2063}" type="datetimeFigureOut">
              <a:rPr lang="en-US"/>
              <a:pPr>
                <a:defRPr/>
              </a:pPr>
              <a:t>7/19/2011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smtClean="0"/>
            </a:lvl1pPr>
          </a:lstStyle>
          <a:p>
            <a:pPr>
              <a:defRPr/>
            </a:pPr>
            <a:fld id="{18C768E7-7A60-42B4-96C4-757E2468A0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029121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6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266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0BD6C208-A1C8-4E7F-8A10-C192EB870620}" type="slidenum">
              <a:rPr lang="en-US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F6717EF3-EE28-450D-82E7-8E7748AE838A}" type="slidenum">
              <a:rPr lang="en-US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67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286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A753FEE-7BD8-4B33-9A67-8B078F05070F}" type="slidenum">
              <a:rPr lang="en-US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67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286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A753FEE-7BD8-4B33-9A67-8B078F05070F}" type="slidenum">
              <a:rPr lang="en-US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67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286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A753FEE-7BD8-4B33-9A67-8B078F05070F}" type="slidenum">
              <a:rPr lang="en-US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67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286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A753FEE-7BD8-4B33-9A67-8B078F05070F}" type="slidenum">
              <a:rPr lang="en-US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67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286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A753FEE-7BD8-4B33-9A67-8B078F05070F}" type="slidenum">
              <a:rPr lang="en-US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4CA9C79-1018-4065-AF44-D24DF0E3986D}" type="slidenum">
              <a:rPr lang="en-US" smtClean="0"/>
              <a:pPr/>
              <a:t>17</a:t>
            </a:fld>
            <a:endParaRPr lang="en-US" smtClean="0"/>
          </a:p>
        </p:txBody>
      </p:sp>
      <p:sp>
        <p:nvSpPr>
          <p:cNvPr id="4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4CA9C79-1018-4065-AF44-D24DF0E3986D}" type="slidenum">
              <a:rPr lang="en-US" smtClean="0"/>
              <a:pPr/>
              <a:t>18</a:t>
            </a:fld>
            <a:endParaRPr lang="en-US" smtClean="0"/>
          </a:p>
        </p:txBody>
      </p:sp>
      <p:sp>
        <p:nvSpPr>
          <p:cNvPr id="4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4CA9C79-1018-4065-AF44-D24DF0E3986D}" type="slidenum">
              <a:rPr lang="en-US" smtClean="0"/>
              <a:pPr/>
              <a:t>19</a:t>
            </a:fld>
            <a:endParaRPr lang="en-US" smtClean="0"/>
          </a:p>
        </p:txBody>
      </p:sp>
      <p:sp>
        <p:nvSpPr>
          <p:cNvPr id="4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4CA9C79-1018-4065-AF44-D24DF0E3986D}" type="slidenum">
              <a:rPr lang="en-US" smtClean="0"/>
              <a:pPr/>
              <a:t>21</a:t>
            </a:fld>
            <a:endParaRPr lang="en-US" smtClean="0"/>
          </a:p>
        </p:txBody>
      </p:sp>
      <p:sp>
        <p:nvSpPr>
          <p:cNvPr id="4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6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266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0BD6C208-A1C8-4E7F-8A10-C192EB870620}" type="slidenum">
              <a:rPr lang="en-US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4CA9C79-1018-4065-AF44-D24DF0E3986D}" type="slidenum">
              <a:rPr lang="en-US" smtClean="0"/>
              <a:pPr/>
              <a:t>22</a:t>
            </a:fld>
            <a:endParaRPr lang="en-US" smtClean="0"/>
          </a:p>
        </p:txBody>
      </p:sp>
      <p:sp>
        <p:nvSpPr>
          <p:cNvPr id="4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4CA9C79-1018-4065-AF44-D24DF0E3986D}" type="slidenum">
              <a:rPr lang="en-US" smtClean="0"/>
              <a:pPr/>
              <a:t>23</a:t>
            </a:fld>
            <a:endParaRPr lang="en-US" smtClean="0"/>
          </a:p>
        </p:txBody>
      </p:sp>
      <p:sp>
        <p:nvSpPr>
          <p:cNvPr id="4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4CA9C79-1018-4065-AF44-D24DF0E3986D}" type="slidenum">
              <a:rPr lang="en-US" smtClean="0"/>
              <a:pPr/>
              <a:t>25</a:t>
            </a:fld>
            <a:endParaRPr lang="en-US" smtClean="0"/>
          </a:p>
        </p:txBody>
      </p:sp>
      <p:sp>
        <p:nvSpPr>
          <p:cNvPr id="4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4CA9C79-1018-4065-AF44-D24DF0E3986D}" type="slidenum">
              <a:rPr lang="en-US" smtClean="0"/>
              <a:pPr/>
              <a:t>26</a:t>
            </a:fld>
            <a:endParaRPr lang="en-US" smtClean="0"/>
          </a:p>
        </p:txBody>
      </p:sp>
      <p:sp>
        <p:nvSpPr>
          <p:cNvPr id="4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4CA9C79-1018-4065-AF44-D24DF0E3986D}" type="slidenum">
              <a:rPr lang="en-US" smtClean="0"/>
              <a:pPr/>
              <a:t>27</a:t>
            </a:fld>
            <a:endParaRPr lang="en-US" smtClean="0"/>
          </a:p>
        </p:txBody>
      </p:sp>
      <p:sp>
        <p:nvSpPr>
          <p:cNvPr id="4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4CA9C79-1018-4065-AF44-D24DF0E3986D}" type="slidenum">
              <a:rPr lang="en-US" smtClean="0"/>
              <a:pPr/>
              <a:t>28</a:t>
            </a:fld>
            <a:endParaRPr lang="en-US" smtClean="0"/>
          </a:p>
        </p:txBody>
      </p:sp>
      <p:sp>
        <p:nvSpPr>
          <p:cNvPr id="4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4CA9C79-1018-4065-AF44-D24DF0E3986D}" type="slidenum">
              <a:rPr lang="en-US" smtClean="0"/>
              <a:pPr/>
              <a:t>29</a:t>
            </a:fld>
            <a:endParaRPr lang="en-US" smtClean="0"/>
          </a:p>
        </p:txBody>
      </p:sp>
      <p:sp>
        <p:nvSpPr>
          <p:cNvPr id="4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4CA9C79-1018-4065-AF44-D24DF0E3986D}" type="slidenum">
              <a:rPr lang="en-US" smtClean="0"/>
              <a:pPr/>
              <a:t>30</a:t>
            </a:fld>
            <a:endParaRPr lang="en-US" smtClean="0"/>
          </a:p>
        </p:txBody>
      </p:sp>
      <p:sp>
        <p:nvSpPr>
          <p:cNvPr id="4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2C5885D-E457-4BE7-B4B9-D31291DC5B06}" type="slidenum">
              <a:rPr lang="en-US" smtClean="0"/>
              <a:pPr/>
              <a:t>31</a:t>
            </a:fld>
            <a:endParaRPr lang="en-US" smtClean="0"/>
          </a:p>
        </p:txBody>
      </p:sp>
      <p:sp>
        <p:nvSpPr>
          <p:cNvPr id="47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2C5885D-E457-4BE7-B4B9-D31291DC5B06}" type="slidenum">
              <a:rPr lang="en-US" smtClean="0"/>
              <a:pPr/>
              <a:t>32</a:t>
            </a:fld>
            <a:endParaRPr lang="en-US" smtClean="0"/>
          </a:p>
        </p:txBody>
      </p:sp>
      <p:sp>
        <p:nvSpPr>
          <p:cNvPr id="47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6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266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0BD6C208-A1C8-4E7F-8A10-C192EB870620}" type="slidenum">
              <a:rPr lang="en-US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358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5FFAF8C-A92E-409F-809F-1C10911B56D3}" type="slidenum">
              <a:rPr lang="en-US"/>
              <a:pPr/>
              <a:t>35</a:t>
            </a:fld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6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409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AF4C1E5E-B288-4249-B698-5BBEC1CFEA85}" type="slidenum">
              <a:rPr lang="en-US"/>
              <a:pPr/>
              <a:t>36</a:t>
            </a:fld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789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3789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450AAEEF-13B9-4F45-BD0A-2326A89BA1EF}" type="slidenum">
              <a:rPr lang="en-US"/>
              <a:pPr/>
              <a:t>37</a:t>
            </a:fld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789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3789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450AAEEF-13B9-4F45-BD0A-2326A89BA1EF}" type="slidenum">
              <a:rPr lang="en-US"/>
              <a:pPr/>
              <a:t>38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6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266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0BD6C208-A1C8-4E7F-8A10-C192EB870620}" type="slidenum">
              <a:rPr lang="en-US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6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266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0BD6C208-A1C8-4E7F-8A10-C192EB870620}" type="slidenum">
              <a:rPr lang="en-US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6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266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0BD6C208-A1C8-4E7F-8A10-C192EB870620}" type="slidenum">
              <a:rPr lang="en-US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10C5E2E-2A97-443D-A758-2B60972D6D61}" type="slidenum">
              <a:rPr lang="en-US" smtClean="0"/>
              <a:pPr/>
              <a:t>8</a:t>
            </a:fld>
            <a:endParaRPr lang="en-US" smtClean="0"/>
          </a:p>
        </p:txBody>
      </p:sp>
      <p:sp>
        <p:nvSpPr>
          <p:cNvPr id="20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CA35C78-F3DA-4A26-AD46-9E1369017ADC}" type="slidenum">
              <a:rPr lang="en-US" smtClean="0"/>
              <a:pPr/>
              <a:t>9</a:t>
            </a:fld>
            <a:endParaRPr lang="en-US" smtClean="0"/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EA46161-5F4E-4D27-8CD9-571B03AB29B4}" type="slidenum">
              <a:rPr lang="en-US" smtClean="0"/>
              <a:pPr/>
              <a:t>10</a:t>
            </a:fld>
            <a:endParaRPr lang="en-US" smtClean="0"/>
          </a:p>
        </p:txBody>
      </p:sp>
      <p:sp>
        <p:nvSpPr>
          <p:cNvPr id="26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2438400"/>
            <a:ext cx="9009063" cy="1052513"/>
            <a:chOff x="0" y="1536"/>
            <a:chExt cx="5675" cy="663"/>
          </a:xfrm>
        </p:grpSpPr>
        <p:grpSp>
          <p:nvGrpSpPr>
            <p:cNvPr id="5" name="Group 3"/>
            <p:cNvGrpSpPr>
              <a:grpSpLocks/>
            </p:cNvGrpSpPr>
            <p:nvPr/>
          </p:nvGrpSpPr>
          <p:grpSpPr bwMode="auto">
            <a:xfrm>
              <a:off x="185" y="1604"/>
              <a:ext cx="449" cy="299"/>
              <a:chOff x="720" y="336"/>
              <a:chExt cx="624" cy="432"/>
            </a:xfrm>
          </p:grpSpPr>
          <p:sp>
            <p:nvSpPr>
              <p:cNvPr id="12" name="Rectangle 4"/>
              <p:cNvSpPr>
                <a:spLocks noChangeArrowheads="1"/>
              </p:cNvSpPr>
              <p:nvPr/>
            </p:nvSpPr>
            <p:spPr bwMode="auto">
              <a:xfrm>
                <a:off x="720" y="336"/>
                <a:ext cx="384" cy="432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3" name="Rectangle 5"/>
              <p:cNvSpPr>
                <a:spLocks noChangeArrowheads="1"/>
              </p:cNvSpPr>
              <p:nvPr/>
            </p:nvSpPr>
            <p:spPr bwMode="auto">
              <a:xfrm>
                <a:off x="1056" y="336"/>
                <a:ext cx="288" cy="432"/>
              </a:xfrm>
              <a:prstGeom prst="rect">
                <a:avLst/>
              </a:prstGeom>
              <a:gradFill rotWithShape="0">
                <a:gsLst>
                  <a:gs pos="0">
                    <a:schemeClr val="folHlink"/>
                  </a:gs>
                  <a:gs pos="100000">
                    <a:schemeClr val="bg1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6" name="Group 6"/>
            <p:cNvGrpSpPr>
              <a:grpSpLocks/>
            </p:cNvGrpSpPr>
            <p:nvPr/>
          </p:nvGrpSpPr>
          <p:grpSpPr bwMode="auto">
            <a:xfrm>
              <a:off x="263" y="1870"/>
              <a:ext cx="466" cy="299"/>
              <a:chOff x="912" y="2640"/>
              <a:chExt cx="672" cy="432"/>
            </a:xfrm>
          </p:grpSpPr>
          <p:sp>
            <p:nvSpPr>
              <p:cNvPr id="10" name="Rectangle 7"/>
              <p:cNvSpPr>
                <a:spLocks noChangeArrowheads="1"/>
              </p:cNvSpPr>
              <p:nvPr/>
            </p:nvSpPr>
            <p:spPr bwMode="auto">
              <a:xfrm>
                <a:off x="912" y="2640"/>
                <a:ext cx="384" cy="432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1" name="Rectangle 8"/>
              <p:cNvSpPr>
                <a:spLocks noChangeArrowheads="1"/>
              </p:cNvSpPr>
              <p:nvPr/>
            </p:nvSpPr>
            <p:spPr bwMode="auto">
              <a:xfrm>
                <a:off x="1248" y="2640"/>
                <a:ext cx="336" cy="432"/>
              </a:xfrm>
              <a:prstGeom prst="rect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</p:grpSp>
        <p:sp>
          <p:nvSpPr>
            <p:cNvPr id="7" name="Rectangle 9"/>
            <p:cNvSpPr>
              <a:spLocks noChangeArrowheads="1"/>
            </p:cNvSpPr>
            <p:nvPr/>
          </p:nvSpPr>
          <p:spPr bwMode="auto">
            <a:xfrm>
              <a:off x="0" y="1824"/>
              <a:ext cx="353" cy="26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hlink"/>
                </a:gs>
              </a:gsLst>
              <a:lin ang="189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" name="Rectangle 10"/>
            <p:cNvSpPr>
              <a:spLocks noChangeArrowheads="1"/>
            </p:cNvSpPr>
            <p:nvPr/>
          </p:nvSpPr>
          <p:spPr bwMode="auto">
            <a:xfrm>
              <a:off x="400" y="1536"/>
              <a:ext cx="20" cy="663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" name="Rectangle 11"/>
            <p:cNvSpPr>
              <a:spLocks noChangeArrowheads="1"/>
            </p:cNvSpPr>
            <p:nvPr/>
          </p:nvSpPr>
          <p:spPr bwMode="auto">
            <a:xfrm flipV="1">
              <a:off x="199" y="2054"/>
              <a:ext cx="5476" cy="35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22540" name="Rectangle 12"/>
          <p:cNvSpPr>
            <a:spLocks noGrp="1" noChangeArrowheads="1"/>
          </p:cNvSpPr>
          <p:nvPr>
            <p:ph type="ctrTitle"/>
          </p:nvPr>
        </p:nvSpPr>
        <p:spPr>
          <a:xfrm>
            <a:off x="990600" y="1676400"/>
            <a:ext cx="7772400" cy="1462088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2541" name="Rectangle 1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dt" sz="half" idx="10"/>
          </p:nvPr>
        </p:nvSpPr>
        <p:spPr>
          <a:xfrm>
            <a:off x="990600" y="6248400"/>
            <a:ext cx="1905000" cy="457200"/>
          </a:xfrm>
        </p:spPr>
        <p:txBody>
          <a:bodyPr/>
          <a:lstStyle>
            <a:lvl1pPr>
              <a:defRPr smtClean="0"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ftr" sz="quarter" idx="11"/>
          </p:nvPr>
        </p:nvSpPr>
        <p:spPr>
          <a:xfrm>
            <a:off x="3429000" y="6248400"/>
            <a:ext cx="2895600" cy="457200"/>
          </a:xfrm>
        </p:spPr>
        <p:txBody>
          <a:bodyPr/>
          <a:lstStyle>
            <a:lvl1pPr>
              <a:defRPr smtClean="0"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" name="Rectangle 1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858000" y="6248400"/>
            <a:ext cx="1905000" cy="457200"/>
          </a:xfrm>
        </p:spPr>
        <p:txBody>
          <a:bodyPr/>
          <a:lstStyle>
            <a:lvl1pPr>
              <a:defRPr smtClean="0">
                <a:solidFill>
                  <a:schemeClr val="bg2"/>
                </a:solidFill>
              </a:defRPr>
            </a:lvl1pPr>
          </a:lstStyle>
          <a:p>
            <a:pPr>
              <a:defRPr/>
            </a:pPr>
            <a:fld id="{4684C4AB-7DDA-4FF3-B7C8-596CEB8DFB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FE17EE-49C8-4E04-B2FD-AF39AF3025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04050" y="214313"/>
            <a:ext cx="1951038" cy="5918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0938" y="214313"/>
            <a:ext cx="5700712" cy="5918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0041D5-B19D-46FD-BB33-EBAD1DB179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721262-4C82-4E54-AF92-8A6B58A995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CC3A3E-4814-4FED-9924-92EF2318C6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82688" y="1600200"/>
            <a:ext cx="3810000" cy="45323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5088" y="1600200"/>
            <a:ext cx="3810000" cy="45323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9B55A8-C25F-4B7F-8C1D-1564A84FE20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55003E-9698-4891-B78E-864E97F77B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4E11B1-18AE-47A2-BCB5-1786CF4340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67F144-0825-4547-ABED-FC833F7F43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72CBA8-CE4C-44F2-A5FD-42C6BDAC93B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944D3C-DEA6-4F07-9099-694BEFE79A9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ChangeArrowheads="1"/>
          </p:cNvSpPr>
          <p:nvPr/>
        </p:nvSpPr>
        <p:spPr bwMode="ltGray">
          <a:xfrm>
            <a:off x="290513" y="641350"/>
            <a:ext cx="438150" cy="474663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endParaRPr kumimoji="1" lang="en-US" sz="2400"/>
          </a:p>
        </p:txBody>
      </p:sp>
      <p:sp>
        <p:nvSpPr>
          <p:cNvPr id="21507" name="Rectangle 3"/>
          <p:cNvSpPr>
            <a:spLocks noChangeArrowheads="1"/>
          </p:cNvSpPr>
          <p:nvPr/>
        </p:nvSpPr>
        <p:spPr bwMode="ltGray">
          <a:xfrm>
            <a:off x="673100" y="641350"/>
            <a:ext cx="328613" cy="474663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endParaRPr kumimoji="1" lang="en-US" sz="2400"/>
          </a:p>
        </p:txBody>
      </p:sp>
      <p:sp>
        <p:nvSpPr>
          <p:cNvPr id="21508" name="Rectangle 4"/>
          <p:cNvSpPr>
            <a:spLocks noChangeArrowheads="1"/>
          </p:cNvSpPr>
          <p:nvPr/>
        </p:nvSpPr>
        <p:spPr bwMode="ltGray">
          <a:xfrm>
            <a:off x="414338" y="1063625"/>
            <a:ext cx="422275" cy="474663"/>
          </a:xfrm>
          <a:prstGeom prst="rect">
            <a:avLst/>
          </a:prstGeom>
          <a:solidFill>
            <a:schemeClr val="folHlink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endParaRPr kumimoji="1" lang="en-US" sz="2400"/>
          </a:p>
        </p:txBody>
      </p:sp>
      <p:sp>
        <p:nvSpPr>
          <p:cNvPr id="21509" name="Rectangle 5"/>
          <p:cNvSpPr>
            <a:spLocks noChangeArrowheads="1"/>
          </p:cNvSpPr>
          <p:nvPr/>
        </p:nvSpPr>
        <p:spPr bwMode="ltGray">
          <a:xfrm>
            <a:off x="784225" y="1063625"/>
            <a:ext cx="368300" cy="474663"/>
          </a:xfrm>
          <a:prstGeom prst="rect">
            <a:avLst/>
          </a:prstGeom>
          <a:gradFill rotWithShape="0">
            <a:gsLst>
              <a:gs pos="0">
                <a:schemeClr val="folHlink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endParaRPr kumimoji="1" lang="en-US" sz="2400"/>
          </a:p>
        </p:txBody>
      </p:sp>
      <p:sp>
        <p:nvSpPr>
          <p:cNvPr id="21510" name="Rectangle 6"/>
          <p:cNvSpPr>
            <a:spLocks noChangeArrowheads="1"/>
          </p:cNvSpPr>
          <p:nvPr/>
        </p:nvSpPr>
        <p:spPr bwMode="ltGray">
          <a:xfrm>
            <a:off x="0" y="990600"/>
            <a:ext cx="560388" cy="422275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hlink"/>
              </a:gs>
            </a:gsLst>
            <a:lin ang="189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endParaRPr kumimoji="1" lang="en-US" sz="2400"/>
          </a:p>
        </p:txBody>
      </p:sp>
      <p:sp>
        <p:nvSpPr>
          <p:cNvPr id="21511" name="Rectangle 7"/>
          <p:cNvSpPr>
            <a:spLocks noChangeArrowheads="1"/>
          </p:cNvSpPr>
          <p:nvPr/>
        </p:nvSpPr>
        <p:spPr bwMode="gray">
          <a:xfrm>
            <a:off x="635000" y="533400"/>
            <a:ext cx="31750" cy="1052513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endParaRPr kumimoji="1" lang="en-US" sz="2400"/>
          </a:p>
        </p:txBody>
      </p:sp>
      <p:sp>
        <p:nvSpPr>
          <p:cNvPr id="21512" name="Rectangle 8"/>
          <p:cNvSpPr>
            <a:spLocks noChangeArrowheads="1"/>
          </p:cNvSpPr>
          <p:nvPr/>
        </p:nvSpPr>
        <p:spPr bwMode="gray">
          <a:xfrm>
            <a:off x="330200" y="1295400"/>
            <a:ext cx="8226425" cy="31750"/>
          </a:xfrm>
          <a:prstGeom prst="rect">
            <a:avLst/>
          </a:prstGeom>
          <a:gradFill rotWithShape="0">
            <a:gsLst>
              <a:gs pos="0">
                <a:schemeClr val="bg2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endParaRPr kumimoji="1" lang="en-US" sz="2400"/>
          </a:p>
        </p:txBody>
      </p:sp>
      <p:sp>
        <p:nvSpPr>
          <p:cNvPr id="1033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1150938" y="214313"/>
            <a:ext cx="7793037" cy="928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34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82688" y="1600200"/>
            <a:ext cx="7772400" cy="4532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1515" name="Rectangle 1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162050" y="6243638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4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1516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657600" y="6243638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4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151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42150" y="6243638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/>
            </a:lvl1pPr>
          </a:lstStyle>
          <a:p>
            <a:pPr>
              <a:defRPr/>
            </a:pPr>
            <a:fld id="{CD4132E0-B598-4B39-9D00-BBE5544307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006666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006666"/>
          </a:solidFill>
          <a:latin typeface="Book Antiqua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006666"/>
          </a:solidFill>
          <a:latin typeface="Book Antiqua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006666"/>
          </a:solidFill>
          <a:latin typeface="Book Antiqua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006666"/>
          </a:solidFill>
          <a:latin typeface="Book Antiqua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rgbClr val="006666"/>
          </a:solidFill>
          <a:latin typeface="Book Antiqua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rgbClr val="006666"/>
          </a:solidFill>
          <a:latin typeface="Book Antiqua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rgbClr val="006666"/>
          </a:solidFill>
          <a:latin typeface="Book Antiqua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rgbClr val="006666"/>
          </a:solidFill>
          <a:latin typeface="Book Antiqua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40000"/>
        </a:spcAft>
        <a:buClr>
          <a:schemeClr val="folHlink"/>
        </a:buClr>
        <a:buChar char="•"/>
        <a:defRPr sz="24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20000"/>
        </a:spcAft>
        <a:buClr>
          <a:schemeClr val="tx1"/>
        </a:buClr>
        <a:buChar char="•"/>
        <a:defRPr sz="2000" b="1">
          <a:solidFill>
            <a:srgbClr val="1C1C1C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Char char="•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Char char="•"/>
        <a:defRPr sz="14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sz="14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sz="14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sz="14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206230" y="965200"/>
            <a:ext cx="7709169" cy="1727200"/>
          </a:xfrm>
          <a:noFill/>
        </p:spPr>
        <p:txBody>
          <a:bodyPr/>
          <a:lstStyle/>
          <a:p>
            <a:r>
              <a:rPr lang="en-US" sz="4800" dirty="0" smtClean="0"/>
              <a:t>Introduction to Manufacturing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838200" y="3842426"/>
            <a:ext cx="7401128" cy="1809344"/>
          </a:xfrm>
          <a:noFill/>
        </p:spPr>
        <p:txBody>
          <a:bodyPr/>
          <a:lstStyle/>
          <a:p>
            <a:pPr marL="342900" indent="-342900">
              <a:spcBef>
                <a:spcPct val="0"/>
              </a:spcBef>
              <a:spcAft>
                <a:spcPts val="0"/>
              </a:spcAft>
            </a:pPr>
            <a:r>
              <a:rPr lang="en-US" sz="2400" b="1" dirty="0" err="1" smtClean="0">
                <a:solidFill>
                  <a:schemeClr val="tx2"/>
                </a:solidFill>
              </a:rPr>
              <a:t>Sagar</a:t>
            </a:r>
            <a:r>
              <a:rPr lang="en-US" sz="2400" b="1" dirty="0" smtClean="0">
                <a:solidFill>
                  <a:schemeClr val="tx2"/>
                </a:solidFill>
              </a:rPr>
              <a:t> </a:t>
            </a:r>
            <a:r>
              <a:rPr lang="en-US" sz="2400" b="1" dirty="0" err="1" smtClean="0">
                <a:solidFill>
                  <a:schemeClr val="tx2"/>
                </a:solidFill>
              </a:rPr>
              <a:t>Kamarthi</a:t>
            </a:r>
            <a:endParaRPr lang="en-US" sz="2400" b="1" dirty="0" smtClean="0">
              <a:solidFill>
                <a:schemeClr val="tx2"/>
              </a:solidFill>
            </a:endParaRPr>
          </a:p>
          <a:p>
            <a:pPr marL="342900" indent="-342900">
              <a:spcBef>
                <a:spcPct val="0"/>
              </a:spcBef>
              <a:spcAft>
                <a:spcPts val="0"/>
              </a:spcAft>
            </a:pPr>
            <a:r>
              <a:rPr lang="en-US" sz="2000" dirty="0" smtClean="0">
                <a:solidFill>
                  <a:schemeClr val="tx2"/>
                </a:solidFill>
              </a:rPr>
              <a:t> Associate Professor</a:t>
            </a:r>
            <a:r>
              <a:rPr lang="en-US" sz="1800" dirty="0" smtClean="0">
                <a:solidFill>
                  <a:schemeClr val="tx2"/>
                </a:solidFill>
              </a:rPr>
              <a:t/>
            </a:r>
            <a:br>
              <a:rPr lang="en-US" sz="1800" dirty="0" smtClean="0">
                <a:solidFill>
                  <a:schemeClr val="tx2"/>
                </a:solidFill>
              </a:rPr>
            </a:br>
            <a:r>
              <a:rPr lang="en-US" sz="1800" dirty="0" smtClean="0">
                <a:solidFill>
                  <a:schemeClr val="tx2"/>
                </a:solidFill>
              </a:rPr>
              <a:t/>
            </a:r>
            <a:br>
              <a:rPr lang="en-US" sz="1800" dirty="0" smtClean="0">
                <a:solidFill>
                  <a:schemeClr val="tx2"/>
                </a:solidFill>
              </a:rPr>
            </a:br>
            <a:r>
              <a:rPr lang="en-US" sz="2000" dirty="0" smtClean="0">
                <a:solidFill>
                  <a:schemeClr val="tx2"/>
                </a:solidFill>
              </a:rPr>
              <a:t>Dept. of Mechanical and Industrial Engineering</a:t>
            </a:r>
          </a:p>
          <a:p>
            <a:pPr marL="342900" indent="-342900">
              <a:spcBef>
                <a:spcPct val="0"/>
              </a:spcBef>
              <a:spcAft>
                <a:spcPts val="0"/>
              </a:spcAft>
            </a:pPr>
            <a:r>
              <a:rPr lang="en-US" sz="2000" dirty="0" smtClean="0"/>
              <a:t>Northeastern University, Boston</a:t>
            </a:r>
            <a:endParaRPr lang="en-US" sz="1600" dirty="0" smtClean="0">
              <a:solidFill>
                <a:schemeClr val="tx2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2"/>
          <p:cNvSpPr>
            <a:spLocks noGrp="1" noChangeArrowheads="1"/>
          </p:cNvSpPr>
          <p:nvPr>
            <p:ph type="title"/>
          </p:nvPr>
        </p:nvSpPr>
        <p:spPr>
          <a:xfrm>
            <a:off x="1447800" y="553998"/>
            <a:ext cx="6553200" cy="646331"/>
          </a:xfrm>
        </p:spPr>
        <p:txBody>
          <a:bodyPr wrap="square">
            <a:spAutoFit/>
          </a:bodyPr>
          <a:lstStyle/>
          <a:p>
            <a:pPr eaLnBrk="1" hangingPunct="1"/>
            <a:r>
              <a:rPr lang="en-US" dirty="0" smtClean="0"/>
              <a:t>Manufacturing Adds Value</a:t>
            </a:r>
          </a:p>
        </p:txBody>
      </p:sp>
      <p:pic>
        <p:nvPicPr>
          <p:cNvPr id="25602" name="Picture 4" descr="Figure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00200" y="1600200"/>
            <a:ext cx="5867400" cy="418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Building Blocks of Manufacturing</a:t>
            </a: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1905000" y="2514600"/>
            <a:ext cx="5562600" cy="22344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342900" lvl="0" indent="-342900" eaLnBrk="1" hangingPunct="1">
              <a:spcBef>
                <a:spcPct val="20000"/>
              </a:spcBef>
              <a:spcAft>
                <a:spcPct val="40000"/>
              </a:spcAft>
              <a:buClr>
                <a:schemeClr val="folHlink"/>
              </a:buClr>
              <a:buFontTx/>
              <a:buChar char="•"/>
            </a:pPr>
            <a:r>
              <a:rPr lang="en-US" sz="2400" kern="0" dirty="0" smtClean="0">
                <a:solidFill>
                  <a:schemeClr val="tx2"/>
                </a:solidFill>
                <a:latin typeface="+mn-lt"/>
              </a:rPr>
              <a:t>Materials</a:t>
            </a:r>
          </a:p>
          <a:p>
            <a:pPr marL="342900" lvl="0" indent="-342900" eaLnBrk="1" hangingPunct="1">
              <a:spcBef>
                <a:spcPct val="20000"/>
              </a:spcBef>
              <a:spcAft>
                <a:spcPct val="40000"/>
              </a:spcAft>
              <a:buClr>
                <a:schemeClr val="folHlink"/>
              </a:buClr>
              <a:buFontTx/>
              <a:buChar char="•"/>
            </a:pPr>
            <a:r>
              <a:rPr lang="en-US" sz="2400" kern="0" dirty="0" smtClean="0">
                <a:solidFill>
                  <a:schemeClr val="tx2"/>
                </a:solidFill>
                <a:latin typeface="+mn-lt"/>
              </a:rPr>
              <a:t>Manufacturing processes</a:t>
            </a:r>
          </a:p>
          <a:p>
            <a:pPr marL="342900" lvl="0" indent="-342900" eaLnBrk="1" hangingPunct="1">
              <a:spcBef>
                <a:spcPct val="20000"/>
              </a:spcBef>
              <a:spcAft>
                <a:spcPct val="40000"/>
              </a:spcAft>
              <a:buClr>
                <a:schemeClr val="folHlink"/>
              </a:buClr>
              <a:buFontTx/>
              <a:buChar char="•"/>
            </a:pPr>
            <a:r>
              <a:rPr lang="en-US" sz="2400" kern="0" dirty="0" smtClean="0">
                <a:solidFill>
                  <a:schemeClr val="tx2"/>
                </a:solidFill>
                <a:latin typeface="+mn-lt"/>
              </a:rPr>
              <a:t>Assembly operations</a:t>
            </a:r>
          </a:p>
          <a:p>
            <a:pPr marL="342900" lvl="0" indent="-342900" eaLnBrk="1" hangingPunct="1">
              <a:spcBef>
                <a:spcPct val="20000"/>
              </a:spcBef>
              <a:spcAft>
                <a:spcPct val="40000"/>
              </a:spcAft>
              <a:buClr>
                <a:schemeClr val="folHlink"/>
              </a:buClr>
              <a:buFontTx/>
              <a:buChar char="•"/>
            </a:pPr>
            <a:r>
              <a:rPr lang="en-US" sz="2400" kern="0" dirty="0" smtClean="0">
                <a:solidFill>
                  <a:schemeClr val="tx2"/>
                </a:solidFill>
                <a:latin typeface="+mn-lt"/>
              </a:rPr>
              <a:t>Manufacturing Automation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Materials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0" y="1752600"/>
            <a:ext cx="7772400" cy="4376583"/>
          </a:xfrm>
        </p:spPr>
        <p:txBody>
          <a:bodyPr>
            <a:spAutoFit/>
          </a:bodyPr>
          <a:lstStyle/>
          <a:p>
            <a:pPr marL="457200" indent="-457200" eaLnBrk="1" hangingPunct="1"/>
            <a:r>
              <a:rPr lang="en-US" dirty="0" smtClean="0">
                <a:cs typeface="Times New Roman" pitchFamily="18" charset="0"/>
              </a:rPr>
              <a:t>Most engineering materials can be classified into one of four basic categories: </a:t>
            </a:r>
            <a:endParaRPr lang="en-US" dirty="0" smtClean="0">
              <a:cs typeface="Courier New" pitchFamily="49" charset="0"/>
            </a:endParaRPr>
          </a:p>
          <a:p>
            <a:pPr marL="1314450" lvl="2" indent="-457200" eaLnBrk="1" hangingPunct="1">
              <a:buClr>
                <a:schemeClr val="bg2"/>
              </a:buClr>
              <a:buFontTx/>
              <a:buAutoNum type="arabicPeriod"/>
            </a:pPr>
            <a:r>
              <a:rPr lang="en-US" sz="2000" b="1" dirty="0" smtClean="0">
                <a:cs typeface="Times New Roman" pitchFamily="18" charset="0"/>
              </a:rPr>
              <a:t>Metals</a:t>
            </a:r>
          </a:p>
          <a:p>
            <a:pPr marL="1314450" lvl="2" indent="-457200" eaLnBrk="1" hangingPunct="1">
              <a:buClr>
                <a:schemeClr val="bg2"/>
              </a:buClr>
              <a:buFontTx/>
              <a:buAutoNum type="arabicPeriod"/>
            </a:pPr>
            <a:r>
              <a:rPr lang="en-US" sz="2000" b="1" dirty="0" smtClean="0">
                <a:cs typeface="Times New Roman" pitchFamily="18" charset="0"/>
              </a:rPr>
              <a:t>Ceramics</a:t>
            </a:r>
          </a:p>
          <a:p>
            <a:pPr marL="1314450" lvl="2" indent="-457200" eaLnBrk="1" hangingPunct="1">
              <a:buClr>
                <a:schemeClr val="bg2"/>
              </a:buClr>
              <a:buFontTx/>
              <a:buAutoNum type="arabicPeriod"/>
            </a:pPr>
            <a:r>
              <a:rPr lang="en-US" sz="2000" b="1" dirty="0" smtClean="0">
                <a:cs typeface="Times New Roman" pitchFamily="18" charset="0"/>
              </a:rPr>
              <a:t>Polymers</a:t>
            </a:r>
          </a:p>
          <a:p>
            <a:pPr marL="1314450" lvl="2" indent="-457200" eaLnBrk="1" hangingPunct="1">
              <a:buClr>
                <a:schemeClr val="bg2"/>
              </a:buClr>
              <a:buFontTx/>
              <a:buAutoNum type="arabicPeriod"/>
            </a:pPr>
            <a:r>
              <a:rPr lang="en-US" sz="2000" b="1" dirty="0" smtClean="0">
                <a:cs typeface="Times New Roman" pitchFamily="18" charset="0"/>
              </a:rPr>
              <a:t>Composites</a:t>
            </a:r>
          </a:p>
          <a:p>
            <a:pPr marL="457200" indent="-457200" eaLnBrk="1" hangingPunct="1">
              <a:buClr>
                <a:schemeClr val="tx2"/>
              </a:buClr>
            </a:pPr>
            <a:r>
              <a:rPr lang="en-US" dirty="0" smtClean="0">
                <a:cs typeface="Times New Roman" pitchFamily="18" charset="0"/>
              </a:rPr>
              <a:t>Mechanical, physical and chemical properties these type of materials are different</a:t>
            </a:r>
          </a:p>
          <a:p>
            <a:pPr marL="457200" indent="-457200" eaLnBrk="1" hangingPunct="1">
              <a:buClr>
                <a:schemeClr val="tx2"/>
              </a:buClr>
            </a:pPr>
            <a:r>
              <a:rPr lang="en-US" dirty="0" smtClean="0">
                <a:cs typeface="Times New Roman" pitchFamily="18" charset="0"/>
              </a:rPr>
              <a:t>These differences affect the manufacturing processes that can be used to produce products from them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Metals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0" y="1600200"/>
            <a:ext cx="7772400" cy="4462760"/>
          </a:xfrm>
        </p:spPr>
        <p:txBody>
          <a:bodyPr>
            <a:spAutoFit/>
          </a:bodyPr>
          <a:lstStyle/>
          <a:p>
            <a:pPr marL="457200" indent="-457200" eaLnBrk="1" hangingPunct="1"/>
            <a:r>
              <a:rPr lang="en-US" dirty="0" smtClean="0">
                <a:cs typeface="Times New Roman" pitchFamily="18" charset="0"/>
              </a:rPr>
              <a:t>Metals are usually </a:t>
            </a:r>
            <a:r>
              <a:rPr lang="en-US" i="1" dirty="0" smtClean="0">
                <a:cs typeface="Times New Roman" pitchFamily="18" charset="0"/>
              </a:rPr>
              <a:t>alloys</a:t>
            </a:r>
            <a:r>
              <a:rPr lang="en-US" dirty="0" smtClean="0">
                <a:cs typeface="Times New Roman" pitchFamily="18" charset="0"/>
              </a:rPr>
              <a:t>, which are composed of two or more elements, at least one of which is metallic</a:t>
            </a:r>
            <a:endParaRPr lang="en-US" dirty="0" smtClean="0">
              <a:cs typeface="Courier New" pitchFamily="49" charset="0"/>
            </a:endParaRPr>
          </a:p>
          <a:p>
            <a:pPr marL="457200" indent="-457200" eaLnBrk="1" hangingPunct="1">
              <a:buClr>
                <a:schemeClr val="tx2"/>
              </a:buClr>
            </a:pPr>
            <a:r>
              <a:rPr lang="en-US" dirty="0" smtClean="0">
                <a:cs typeface="Times New Roman" pitchFamily="18" charset="0"/>
              </a:rPr>
              <a:t>Two basic groups of metals/alloys are: </a:t>
            </a:r>
          </a:p>
          <a:p>
            <a:pPr marL="914400" lvl="1" indent="-457200" eaLnBrk="1" hangingPunct="1">
              <a:buFontTx/>
              <a:buAutoNum type="arabicPeriod"/>
            </a:pPr>
            <a:r>
              <a:rPr lang="en-US" dirty="0" smtClean="0">
                <a:cs typeface="Times New Roman" pitchFamily="18" charset="0"/>
              </a:rPr>
              <a:t>Ferrous metals are based on iron</a:t>
            </a:r>
          </a:p>
          <a:p>
            <a:pPr marL="1371600" lvl="2" indent="-457200" eaLnBrk="1" hangingPunct="1">
              <a:buFont typeface="Wingdings" pitchFamily="2" charset="2"/>
              <a:buChar char="§"/>
            </a:pPr>
            <a:r>
              <a:rPr lang="en-US" sz="2000" dirty="0" smtClean="0">
                <a:cs typeface="Times New Roman" pitchFamily="18" charset="0"/>
              </a:rPr>
              <a:t>Comprises about 75% of metal tonnage in the world</a:t>
            </a:r>
          </a:p>
          <a:p>
            <a:pPr marL="1371600" lvl="2" indent="-457200" eaLnBrk="1" hangingPunct="1">
              <a:buFont typeface="Wingdings" pitchFamily="2" charset="2"/>
              <a:buChar char="§"/>
            </a:pPr>
            <a:r>
              <a:rPr lang="en-US" sz="2000" dirty="0" smtClean="0">
                <a:cs typeface="Times New Roman" pitchFamily="18" charset="0"/>
              </a:rPr>
              <a:t>Steel = </a:t>
            </a:r>
            <a:r>
              <a:rPr lang="en-US" sz="2000" dirty="0" err="1" smtClean="0">
                <a:cs typeface="Times New Roman" pitchFamily="18" charset="0"/>
              </a:rPr>
              <a:t>Fe‑C</a:t>
            </a:r>
            <a:r>
              <a:rPr lang="en-US" sz="2000" dirty="0" smtClean="0">
                <a:cs typeface="Times New Roman" pitchFamily="18" charset="0"/>
              </a:rPr>
              <a:t> alloy (0.02 to 2.11% C)</a:t>
            </a:r>
            <a:endParaRPr lang="en-US" sz="2000" dirty="0" smtClean="0"/>
          </a:p>
          <a:p>
            <a:pPr marL="1371600" lvl="2" indent="-457200" eaLnBrk="1" hangingPunct="1">
              <a:buFont typeface="Wingdings" pitchFamily="2" charset="2"/>
              <a:buChar char="§"/>
            </a:pPr>
            <a:r>
              <a:rPr lang="en-US" sz="2000" dirty="0" smtClean="0">
                <a:cs typeface="Times New Roman" pitchFamily="18" charset="0"/>
              </a:rPr>
              <a:t>Cast iron = Fe-C alloy (2% to 4% C)</a:t>
            </a:r>
          </a:p>
          <a:p>
            <a:pPr marL="914400" lvl="1" indent="-457200" eaLnBrk="1" hangingPunct="1">
              <a:buFontTx/>
              <a:buAutoNum type="arabicPeriod"/>
            </a:pPr>
            <a:r>
              <a:rPr lang="en-US" dirty="0" smtClean="0">
                <a:cs typeface="Times New Roman" pitchFamily="18" charset="0"/>
              </a:rPr>
              <a:t>Nonferrous metals are metallic elements and their alloys of aluminum, copper, magnesium, nickel, silver, tin, titanium, etc.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Ceramics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0" y="1600200"/>
            <a:ext cx="7772400" cy="4807470"/>
          </a:xfrm>
        </p:spPr>
        <p:txBody>
          <a:bodyPr>
            <a:spAutoFit/>
          </a:bodyPr>
          <a:lstStyle/>
          <a:p>
            <a:pPr marL="609600" indent="-609600" eaLnBrk="1" hangingPunct="1">
              <a:buClr>
                <a:schemeClr val="tx2"/>
              </a:buClr>
            </a:pPr>
            <a:r>
              <a:rPr lang="en-US" dirty="0" smtClean="0">
                <a:cs typeface="Courier New" pitchFamily="49" charset="0"/>
              </a:rPr>
              <a:t>Compounds containing metallic (or semi-metallic) and nonmetallic elements. </a:t>
            </a:r>
          </a:p>
          <a:p>
            <a:pPr marL="609600" indent="-609600" eaLnBrk="1" hangingPunct="1">
              <a:buClr>
                <a:schemeClr val="tx2"/>
              </a:buClr>
            </a:pPr>
            <a:r>
              <a:rPr lang="en-US" dirty="0" smtClean="0">
                <a:cs typeface="Times New Roman" pitchFamily="18" charset="0"/>
              </a:rPr>
              <a:t>Typical nonmetallic elements are oxygen, nitrogen, and carbon</a:t>
            </a:r>
          </a:p>
          <a:p>
            <a:pPr marL="609600" indent="-609600" eaLnBrk="1" hangingPunct="1">
              <a:buClr>
                <a:schemeClr val="tx2"/>
              </a:buClr>
            </a:pPr>
            <a:r>
              <a:rPr lang="en-US" dirty="0" smtClean="0">
                <a:cs typeface="Times New Roman" pitchFamily="18" charset="0"/>
              </a:rPr>
              <a:t>For processing, ceramics divide into:</a:t>
            </a:r>
          </a:p>
          <a:p>
            <a:pPr marL="990600" lvl="1" indent="-533400" eaLnBrk="1" hangingPunct="1">
              <a:buFont typeface="Wingdings" pitchFamily="2" charset="2"/>
              <a:buAutoNum type="arabicPeriod"/>
            </a:pPr>
            <a:r>
              <a:rPr lang="en-US" dirty="0" smtClean="0">
                <a:cs typeface="Times New Roman" pitchFamily="18" charset="0"/>
              </a:rPr>
              <a:t>Crystalline ceramics</a:t>
            </a:r>
          </a:p>
          <a:p>
            <a:pPr marL="1371600" lvl="2" indent="-457200" eaLnBrk="1" hangingPunct="1">
              <a:buFont typeface="Wingdings" pitchFamily="2" charset="2"/>
              <a:buChar char="§"/>
            </a:pPr>
            <a:r>
              <a:rPr lang="en-US" sz="2000" dirty="0" smtClean="0">
                <a:cs typeface="Times New Roman" pitchFamily="18" charset="0"/>
              </a:rPr>
              <a:t>Traditional ceramics, such as clay (hydrous aluminum silicates)</a:t>
            </a:r>
            <a:endParaRPr lang="en-US" sz="2000" dirty="0" smtClean="0">
              <a:cs typeface="Courier New" pitchFamily="49" charset="0"/>
            </a:endParaRPr>
          </a:p>
          <a:p>
            <a:pPr marL="1371600" lvl="2" indent="-457200" eaLnBrk="1" hangingPunct="1">
              <a:buFont typeface="Wingdings" pitchFamily="2" charset="2"/>
              <a:buChar char="§"/>
            </a:pPr>
            <a:r>
              <a:rPr lang="en-US" sz="2000" dirty="0" smtClean="0">
                <a:cs typeface="Times New Roman" pitchFamily="18" charset="0"/>
              </a:rPr>
              <a:t>Modern ceramics, such as alumina (Al</a:t>
            </a:r>
            <a:r>
              <a:rPr lang="en-US" sz="2000" baseline="-30000" dirty="0" smtClean="0">
                <a:cs typeface="Times New Roman" pitchFamily="18" charset="0"/>
              </a:rPr>
              <a:t>2</a:t>
            </a:r>
            <a:r>
              <a:rPr lang="en-US" sz="2000" dirty="0" smtClean="0">
                <a:cs typeface="Times New Roman" pitchFamily="18" charset="0"/>
              </a:rPr>
              <a:t>O</a:t>
            </a:r>
            <a:r>
              <a:rPr lang="en-US" sz="2000" baseline="-30000" dirty="0" smtClean="0">
                <a:cs typeface="Times New Roman" pitchFamily="18" charset="0"/>
              </a:rPr>
              <a:t>3</a:t>
            </a:r>
            <a:r>
              <a:rPr lang="en-US" sz="2000" dirty="0" smtClean="0">
                <a:cs typeface="Times New Roman" pitchFamily="18" charset="0"/>
              </a:rPr>
              <a:t>)</a:t>
            </a:r>
            <a:endParaRPr lang="en-US" sz="2000" dirty="0" smtClean="0">
              <a:cs typeface="Courier New" pitchFamily="49" charset="0"/>
            </a:endParaRPr>
          </a:p>
          <a:p>
            <a:pPr marL="990600" lvl="1" indent="-533400" eaLnBrk="1" hangingPunct="1">
              <a:buFont typeface="Wingdings" pitchFamily="2" charset="2"/>
              <a:buAutoNum type="arabicPeriod"/>
            </a:pPr>
            <a:r>
              <a:rPr lang="en-US" dirty="0" smtClean="0">
                <a:cs typeface="Courier New" pitchFamily="49" charset="0"/>
              </a:rPr>
              <a:t>Glasses</a:t>
            </a:r>
          </a:p>
          <a:p>
            <a:pPr marL="1371600" lvl="2" indent="-457200" eaLnBrk="1" hangingPunct="1">
              <a:buFont typeface="Wingdings" pitchFamily="2" charset="2"/>
              <a:buChar char="§"/>
            </a:pPr>
            <a:r>
              <a:rPr lang="en-US" sz="2000" dirty="0" smtClean="0">
                <a:cs typeface="Times New Roman" pitchFamily="18" charset="0"/>
              </a:rPr>
              <a:t>Mostly based on silica (SiO</a:t>
            </a:r>
            <a:r>
              <a:rPr lang="en-US" sz="2000" baseline="-25000" dirty="0" smtClean="0">
                <a:cs typeface="Times New Roman" pitchFamily="18" charset="0"/>
              </a:rPr>
              <a:t>2</a:t>
            </a:r>
            <a:r>
              <a:rPr lang="en-US" sz="2000" dirty="0" smtClean="0">
                <a:cs typeface="Times New Roman" pitchFamily="18" charset="0"/>
              </a:rPr>
              <a:t>)</a:t>
            </a:r>
            <a:endParaRPr lang="en-US" sz="2000" dirty="0" smtClean="0">
              <a:cs typeface="Courier New" pitchFamily="49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Polymers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2057400"/>
            <a:ext cx="8077200" cy="3607141"/>
          </a:xfrm>
        </p:spPr>
        <p:txBody>
          <a:bodyPr wrap="square">
            <a:spAutoFit/>
          </a:bodyPr>
          <a:lstStyle/>
          <a:p>
            <a:pPr marL="990600" lvl="1" indent="-533400" eaLnBrk="1" hangingPunct="1">
              <a:buClr>
                <a:schemeClr val="tx2"/>
              </a:buClr>
            </a:pPr>
            <a:r>
              <a:rPr lang="en-US" sz="2400" b="0" dirty="0" smtClean="0">
                <a:solidFill>
                  <a:schemeClr val="tx2"/>
                </a:solidFill>
                <a:cs typeface="Times New Roman" pitchFamily="18" charset="0"/>
              </a:rPr>
              <a:t>Thermoplastic polymers</a:t>
            </a:r>
          </a:p>
          <a:p>
            <a:pPr marL="1390650" lvl="2" indent="-533400" eaLnBrk="1" hangingPunct="1">
              <a:buClrTx/>
            </a:pPr>
            <a:r>
              <a:rPr lang="en-US" sz="2000" b="1" dirty="0" smtClean="0">
                <a:cs typeface="Times New Roman" pitchFamily="18" charset="0"/>
              </a:rPr>
              <a:t>They can be subjected to multiple heating and cooling cycles without altering their molecular structure</a:t>
            </a:r>
            <a:endParaRPr lang="en-US" sz="2000" b="1" dirty="0" smtClean="0"/>
          </a:p>
          <a:p>
            <a:pPr marL="990600" lvl="1" indent="-533400" eaLnBrk="1" hangingPunct="1">
              <a:spcBef>
                <a:spcPts val="1800"/>
              </a:spcBef>
              <a:buClr>
                <a:schemeClr val="tx2"/>
              </a:buClr>
            </a:pPr>
            <a:r>
              <a:rPr lang="en-US" sz="2400" b="0" dirty="0" smtClean="0">
                <a:solidFill>
                  <a:schemeClr val="tx2"/>
                </a:solidFill>
                <a:cs typeface="Times New Roman" pitchFamily="18" charset="0"/>
              </a:rPr>
              <a:t>Thermosetting polymers</a:t>
            </a:r>
          </a:p>
          <a:p>
            <a:pPr marL="1390650" lvl="2" indent="-533400" eaLnBrk="1" hangingPunct="1">
              <a:buClrTx/>
            </a:pPr>
            <a:r>
              <a:rPr lang="en-US" sz="2000" b="1" dirty="0" smtClean="0">
                <a:cs typeface="Times New Roman" pitchFamily="18" charset="0"/>
              </a:rPr>
              <a:t>They cannot be reheated because molecules are chemically transformed (cured) into a rigid structure</a:t>
            </a:r>
            <a:endParaRPr lang="en-US" sz="2000" b="1" dirty="0" smtClean="0"/>
          </a:p>
          <a:p>
            <a:pPr marL="990600" lvl="1" indent="-533400" eaLnBrk="1" hangingPunct="1">
              <a:spcBef>
                <a:spcPts val="1800"/>
              </a:spcBef>
              <a:buClr>
                <a:schemeClr val="tx2"/>
              </a:buClr>
            </a:pPr>
            <a:r>
              <a:rPr lang="en-US" sz="2400" b="0" dirty="0" err="1" smtClean="0">
                <a:solidFill>
                  <a:schemeClr val="tx2"/>
                </a:solidFill>
                <a:cs typeface="Times New Roman" pitchFamily="18" charset="0"/>
              </a:rPr>
              <a:t>Elastomers</a:t>
            </a:r>
            <a:endParaRPr lang="en-US" sz="2400" b="0" dirty="0" smtClean="0">
              <a:solidFill>
                <a:schemeClr val="tx2"/>
              </a:solidFill>
              <a:cs typeface="Times New Roman" pitchFamily="18" charset="0"/>
            </a:endParaRPr>
          </a:p>
          <a:p>
            <a:pPr marL="1390650" lvl="2" indent="-533400" eaLnBrk="1" hangingPunct="1">
              <a:buClrTx/>
            </a:pPr>
            <a:r>
              <a:rPr lang="en-US" sz="2000" b="1" dirty="0" smtClean="0">
                <a:cs typeface="Times New Roman" pitchFamily="18" charset="0"/>
              </a:rPr>
              <a:t>They shows significant elastic behavior</a:t>
            </a:r>
            <a:endParaRPr lang="en-US" sz="2000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Composites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0" y="1600200"/>
            <a:ext cx="7772400" cy="461665"/>
          </a:xfrm>
        </p:spPr>
        <p:txBody>
          <a:bodyPr>
            <a:spAutoFit/>
          </a:bodyPr>
          <a:lstStyle/>
          <a:p>
            <a:pPr marL="457200" indent="-457200" eaLnBrk="1" hangingPunct="1"/>
            <a:r>
              <a:rPr lang="en-US" dirty="0" err="1" smtClean="0">
                <a:cs typeface="Times New Roman" pitchFamily="18" charset="0"/>
              </a:rPr>
              <a:t>Nonhomogeneous</a:t>
            </a:r>
            <a:r>
              <a:rPr lang="en-US" dirty="0" smtClean="0">
                <a:cs typeface="Times New Roman" pitchFamily="18" charset="0"/>
              </a:rPr>
              <a:t> mixtures of basic materials</a:t>
            </a:r>
          </a:p>
        </p:txBody>
      </p:sp>
      <p:pic>
        <p:nvPicPr>
          <p:cNvPr id="6" name="Picture 4101" descr="w0003c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28800" y="2438400"/>
            <a:ext cx="5410200" cy="38586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Manufacturing Processes</a:t>
            </a:r>
          </a:p>
        </p:txBody>
      </p:sp>
      <p:sp>
        <p:nvSpPr>
          <p:cNvPr id="4403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19200" y="1600200"/>
            <a:ext cx="6934200" cy="5170646"/>
          </a:xfrm>
        </p:spPr>
        <p:txBody>
          <a:bodyPr wrap="square">
            <a:spAutoFit/>
          </a:bodyPr>
          <a:lstStyle/>
          <a:p>
            <a:pPr eaLnBrk="1" hangingPunct="1">
              <a:spcBef>
                <a:spcPts val="1800"/>
              </a:spcBef>
            </a:pPr>
            <a:r>
              <a:rPr lang="en-US" dirty="0" smtClean="0"/>
              <a:t>Material removal processes</a:t>
            </a:r>
          </a:p>
          <a:p>
            <a:pPr lvl="1" eaLnBrk="1" hangingPunct="1"/>
            <a:r>
              <a:rPr lang="en-US" dirty="0" smtClean="0"/>
              <a:t>Starting material is a ductile or brittle solid </a:t>
            </a:r>
          </a:p>
          <a:p>
            <a:pPr eaLnBrk="1" hangingPunct="1"/>
            <a:r>
              <a:rPr lang="en-US" dirty="0" smtClean="0"/>
              <a:t>Solidification processes</a:t>
            </a:r>
          </a:p>
          <a:p>
            <a:pPr lvl="1" eaLnBrk="1" hangingPunct="1"/>
            <a:r>
              <a:rPr lang="en-US" dirty="0" smtClean="0"/>
              <a:t>Starting material is a heated liquid or semi-fluid</a:t>
            </a:r>
          </a:p>
          <a:p>
            <a:pPr eaLnBrk="1" hangingPunct="1">
              <a:spcBef>
                <a:spcPts val="1800"/>
              </a:spcBef>
            </a:pPr>
            <a:r>
              <a:rPr lang="en-US" dirty="0" smtClean="0"/>
              <a:t>Particulate processing</a:t>
            </a:r>
          </a:p>
          <a:p>
            <a:pPr lvl="1" eaLnBrk="1" hangingPunct="1"/>
            <a:r>
              <a:rPr lang="en-US" b="1" dirty="0" smtClean="0"/>
              <a:t>S</a:t>
            </a:r>
            <a:r>
              <a:rPr lang="en-US" dirty="0" smtClean="0"/>
              <a:t>tarting material consists of powders</a:t>
            </a:r>
          </a:p>
          <a:p>
            <a:pPr eaLnBrk="1" hangingPunct="1">
              <a:spcBef>
                <a:spcPts val="1800"/>
              </a:spcBef>
            </a:pPr>
            <a:r>
              <a:rPr lang="en-US" dirty="0" smtClean="0"/>
              <a:t>Deformation processes</a:t>
            </a:r>
          </a:p>
          <a:p>
            <a:pPr lvl="1" eaLnBrk="1" hangingPunct="1"/>
            <a:r>
              <a:rPr lang="en-US" dirty="0" smtClean="0"/>
              <a:t>Starting material is a ductile solid (commonly metal)</a:t>
            </a:r>
          </a:p>
          <a:p>
            <a:pPr eaLnBrk="1" hangingPunct="1">
              <a:buNone/>
            </a:pP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Material Removal Processes</a:t>
            </a:r>
          </a:p>
        </p:txBody>
      </p:sp>
      <p:sp>
        <p:nvSpPr>
          <p:cNvPr id="4403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19200" y="1447800"/>
            <a:ext cx="6934200" cy="1791260"/>
          </a:xfrm>
        </p:spPr>
        <p:txBody>
          <a:bodyPr>
            <a:spAutoFit/>
          </a:bodyPr>
          <a:lstStyle/>
          <a:p>
            <a:pPr eaLnBrk="1" hangingPunct="1"/>
            <a:r>
              <a:rPr lang="en-US" dirty="0" smtClean="0"/>
              <a:t>Excess material removed from the starting piece so what remains is the desired geometry </a:t>
            </a:r>
          </a:p>
          <a:p>
            <a:pPr eaLnBrk="1" hangingPunct="1"/>
            <a:r>
              <a:rPr lang="en-US" dirty="0" smtClean="0"/>
              <a:t>Examples: machining such as turning, drilling, and milling, grinding, laser cutting</a:t>
            </a:r>
          </a:p>
        </p:txBody>
      </p:sp>
      <p:pic>
        <p:nvPicPr>
          <p:cNvPr id="5" name="Picture 4" descr="w0008-nc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4038600"/>
            <a:ext cx="8382000" cy="2236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Material Removal Processes</a:t>
            </a:r>
          </a:p>
        </p:txBody>
      </p:sp>
      <p:pic>
        <p:nvPicPr>
          <p:cNvPr id="7171" name="Picture 3" descr="C:\Documents and Settings\s.kamarthi\My Documents\ITEST2009\Summer 2011\Mfg Talk and Lab\Figures\Machined Parts 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2667000"/>
            <a:ext cx="7326204" cy="2057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800" dirty="0" smtClean="0"/>
              <a:t>Topics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0" y="2667000"/>
            <a:ext cx="5562600" cy="1514261"/>
          </a:xfrm>
        </p:spPr>
        <p:txBody>
          <a:bodyPr wrap="square">
            <a:spAutoFit/>
          </a:bodyPr>
          <a:lstStyle/>
          <a:p>
            <a:pPr eaLnBrk="1" hangingPunct="1"/>
            <a:r>
              <a:rPr lang="en-US" sz="2200" dirty="0" smtClean="0"/>
              <a:t>Product life cycle</a:t>
            </a:r>
          </a:p>
          <a:p>
            <a:pPr eaLnBrk="1" hangingPunct="1"/>
            <a:r>
              <a:rPr lang="en-US" sz="2200" dirty="0" smtClean="0"/>
              <a:t>Manufacturing</a:t>
            </a:r>
          </a:p>
          <a:p>
            <a:pPr eaLnBrk="1" hangingPunct="1"/>
            <a:r>
              <a:rPr lang="en-US" sz="2200" dirty="0" smtClean="0"/>
              <a:t>Building blocks of manufacturing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5" name="Picture 4" descr="High speed turni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14800" y="838200"/>
            <a:ext cx="4773613" cy="601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6" name="Text Box 5"/>
          <p:cNvSpPr txBox="1">
            <a:spLocks noChangeArrowheads="1"/>
          </p:cNvSpPr>
          <p:nvPr/>
        </p:nvSpPr>
        <p:spPr bwMode="auto">
          <a:xfrm>
            <a:off x="990600" y="152400"/>
            <a:ext cx="79248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dirty="0">
                <a:latin typeface="+mn-lt"/>
              </a:rPr>
              <a:t>Metal chips fly in a high speed turning operation performed on a computer numerical control turning center (photo courtesy of Cincinnati Milacron).</a:t>
            </a:r>
          </a:p>
        </p:txBody>
      </p:sp>
      <p:sp>
        <p:nvSpPr>
          <p:cNvPr id="7" name="Footer Placeholder 3"/>
          <p:cNvSpPr txBox="1">
            <a:spLocks/>
          </p:cNvSpPr>
          <p:nvPr/>
        </p:nvSpPr>
        <p:spPr bwMode="auto">
          <a:xfrm>
            <a:off x="228600" y="6172200"/>
            <a:ext cx="37338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>
            <a:spAutoFit/>
          </a:bodyPr>
          <a:lstStyle/>
          <a:p>
            <a:pPr>
              <a:defRPr/>
            </a:pPr>
            <a:r>
              <a:rPr lang="en-US" sz="1200" dirty="0">
                <a:latin typeface="+mn-lt"/>
                <a:cs typeface="Arial" charset="0"/>
              </a:rPr>
              <a:t>©2007 John Wiley &amp; Sons, Inc.  M P </a:t>
            </a:r>
            <a:r>
              <a:rPr lang="en-US" sz="1200" dirty="0" err="1">
                <a:latin typeface="+mn-lt"/>
                <a:cs typeface="Arial" charset="0"/>
              </a:rPr>
              <a:t>Groover</a:t>
            </a:r>
            <a:r>
              <a:rPr lang="en-US" sz="1200" dirty="0">
                <a:latin typeface="+mn-lt"/>
                <a:cs typeface="Arial" charset="0"/>
              </a:rPr>
              <a:t>, </a:t>
            </a:r>
            <a:r>
              <a:rPr lang="en-US" sz="1200" b="1" i="1" dirty="0">
                <a:latin typeface="+mn-lt"/>
                <a:cs typeface="Arial" charset="0"/>
              </a:rPr>
              <a:t>Fundamentals of Modern Manufacturing</a:t>
            </a:r>
            <a:r>
              <a:rPr lang="en-US" sz="1200" i="1" dirty="0">
                <a:latin typeface="+mn-lt"/>
                <a:cs typeface="Arial" charset="0"/>
              </a:rPr>
              <a:t> </a:t>
            </a:r>
            <a:r>
              <a:rPr lang="en-US" sz="1200" dirty="0">
                <a:latin typeface="+mn-lt"/>
                <a:cs typeface="Arial" charset="0"/>
              </a:rPr>
              <a:t>3/e</a:t>
            </a: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Solidification Processes</a:t>
            </a:r>
          </a:p>
        </p:txBody>
      </p:sp>
      <p:sp>
        <p:nvSpPr>
          <p:cNvPr id="4403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19200" y="1676400"/>
            <a:ext cx="6934200" cy="1421928"/>
          </a:xfrm>
        </p:spPr>
        <p:txBody>
          <a:bodyPr>
            <a:spAutoFit/>
          </a:bodyPr>
          <a:lstStyle/>
          <a:p>
            <a:pPr eaLnBrk="1" hangingPunct="1"/>
            <a:r>
              <a:rPr lang="en-US" dirty="0" smtClean="0"/>
              <a:t>Starting material is heated sufficiently to transform it into a liquid or highly plastic state </a:t>
            </a:r>
          </a:p>
          <a:p>
            <a:pPr eaLnBrk="1" hangingPunct="1"/>
            <a:r>
              <a:rPr lang="en-US" dirty="0" smtClean="0"/>
              <a:t>Examples: metal casting, injection molding</a:t>
            </a:r>
          </a:p>
        </p:txBody>
      </p:sp>
      <p:pic>
        <p:nvPicPr>
          <p:cNvPr id="4" name="Picture 4" descr="w0005c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6800" y="3352800"/>
            <a:ext cx="7010400" cy="288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Solidification Processes</a:t>
            </a:r>
          </a:p>
        </p:txBody>
      </p:sp>
      <p:pic>
        <p:nvPicPr>
          <p:cNvPr id="1026" name="Picture 2" descr="C:\Documents and Settings\s.kamarthi\My Documents\ITEST2009\Summer 2011\Mfg Talk and Lab\Figures\Cast Par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5000" y="1828800"/>
            <a:ext cx="4781550" cy="39052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Solidification Processes</a:t>
            </a:r>
          </a:p>
        </p:txBody>
      </p:sp>
      <p:pic>
        <p:nvPicPr>
          <p:cNvPr id="2" name="Picture 2" descr="C:\Documents and Settings\s.kamarthi\My Documents\ITEST2009\Summer 2011\Mfg Talk and Lab\Figures\Injection Moldin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799" y="1752600"/>
            <a:ext cx="7527577" cy="4267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762000" y="6248400"/>
            <a:ext cx="7772400" cy="457200"/>
          </a:xfrm>
        </p:spPr>
        <p:txBody>
          <a:bodyPr/>
          <a:lstStyle/>
          <a:p>
            <a:pPr lvl="0">
              <a:defRPr/>
            </a:pPr>
            <a:r>
              <a:rPr lang="en-US" sz="1200" dirty="0" smtClean="0">
                <a:solidFill>
                  <a:srgbClr val="000000"/>
                </a:solidFill>
                <a:latin typeface="Book Antiqua"/>
              </a:rPr>
              <a:t>©2007 John Wiley &amp; Sons, Inc.  M P </a:t>
            </a:r>
            <a:r>
              <a:rPr lang="en-US" sz="1200" dirty="0" err="1" smtClean="0">
                <a:solidFill>
                  <a:srgbClr val="000000"/>
                </a:solidFill>
                <a:latin typeface="Book Antiqua"/>
              </a:rPr>
              <a:t>Groover</a:t>
            </a:r>
            <a:r>
              <a:rPr lang="en-US" sz="1200" dirty="0" smtClean="0">
                <a:solidFill>
                  <a:srgbClr val="000000"/>
                </a:solidFill>
                <a:latin typeface="Book Antiqua"/>
              </a:rPr>
              <a:t>, </a:t>
            </a:r>
            <a:r>
              <a:rPr lang="en-US" sz="1200" b="1" i="1" dirty="0" smtClean="0">
                <a:solidFill>
                  <a:srgbClr val="000000"/>
                </a:solidFill>
                <a:latin typeface="Book Antiqua"/>
              </a:rPr>
              <a:t>Fundamentals of Modern Manufacturing</a:t>
            </a:r>
            <a:r>
              <a:rPr lang="en-US" sz="1200" i="1" dirty="0" smtClean="0">
                <a:solidFill>
                  <a:srgbClr val="000000"/>
                </a:solidFill>
                <a:latin typeface="Book Antiqua"/>
              </a:rPr>
              <a:t> </a:t>
            </a:r>
            <a:r>
              <a:rPr lang="en-US" sz="1200" dirty="0" smtClean="0">
                <a:solidFill>
                  <a:srgbClr val="000000"/>
                </a:solidFill>
                <a:latin typeface="Book Antiqua"/>
              </a:rPr>
              <a:t>3/e</a:t>
            </a:r>
            <a:endParaRPr lang="en-US" sz="1200" dirty="0">
              <a:solidFill>
                <a:srgbClr val="000000"/>
              </a:solidFill>
              <a:latin typeface="Book Antiqua"/>
            </a:endParaRPr>
          </a:p>
        </p:txBody>
      </p:sp>
      <p:sp>
        <p:nvSpPr>
          <p:cNvPr id="27651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228600"/>
            <a:ext cx="7772400" cy="914400"/>
          </a:xfrm>
        </p:spPr>
        <p:txBody>
          <a:bodyPr/>
          <a:lstStyle/>
          <a:p>
            <a:pPr eaLnBrk="1" hangingPunct="1"/>
            <a:r>
              <a:rPr lang="en-US" sz="1800" b="0" dirty="0" smtClean="0">
                <a:solidFill>
                  <a:schemeClr val="tx1"/>
                </a:solidFill>
              </a:rPr>
              <a:t>A spectacular scene in steelmaking is charging of a basic oxygen furnace, in which molten pig iron produced in a blast furnace is poured into the BOF. Temperatures are around 1650</a:t>
            </a:r>
            <a:r>
              <a:rPr lang="en-US" sz="1800" b="0" dirty="0" smtClean="0">
                <a:solidFill>
                  <a:schemeClr val="tx1"/>
                </a:solidFill>
                <a:cs typeface="Arial" charset="0"/>
              </a:rPr>
              <a:t>°C (3000 ° F).</a:t>
            </a:r>
          </a:p>
        </p:txBody>
      </p:sp>
      <p:pic>
        <p:nvPicPr>
          <p:cNvPr id="27652" name="Picture 4" descr="V2T375c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905000" y="1447800"/>
            <a:ext cx="5486400" cy="4768850"/>
          </a:xfrm>
          <a:noFill/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Particulate Processing</a:t>
            </a:r>
          </a:p>
        </p:txBody>
      </p:sp>
      <p:sp>
        <p:nvSpPr>
          <p:cNvPr id="4403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19200" y="1524000"/>
            <a:ext cx="6934200" cy="2382191"/>
          </a:xfrm>
        </p:spPr>
        <p:txBody>
          <a:bodyPr>
            <a:spAutoFit/>
          </a:bodyPr>
          <a:lstStyle/>
          <a:p>
            <a:pPr eaLnBrk="1" hangingPunct="1"/>
            <a:r>
              <a:rPr lang="en-US" dirty="0" smtClean="0"/>
              <a:t>Starting materials are powders of metals or ceramics</a:t>
            </a:r>
          </a:p>
          <a:p>
            <a:pPr eaLnBrk="1" hangingPunct="1"/>
            <a:r>
              <a:rPr lang="en-US" dirty="0" smtClean="0"/>
              <a:t>Usually involves pressing and sintering, in which powders are first compressed and then</a:t>
            </a:r>
          </a:p>
          <a:p>
            <a:pPr eaLnBrk="1" hangingPunct="1"/>
            <a:r>
              <a:rPr lang="en-US" dirty="0" smtClean="0"/>
              <a:t>Example: Kitchen tiles, ceramic plates</a:t>
            </a:r>
          </a:p>
        </p:txBody>
      </p:sp>
      <p:pic>
        <p:nvPicPr>
          <p:cNvPr id="5" name="Picture 4" descr="w0006c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95400" y="3881437"/>
            <a:ext cx="6705600" cy="2976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Particulate Processing</a:t>
            </a:r>
          </a:p>
        </p:txBody>
      </p:sp>
      <p:pic>
        <p:nvPicPr>
          <p:cNvPr id="2050" name="Picture 2" descr="C:\Documents and Settings\s.kamarthi\My Documents\ITEST2009\Summer 2011\Mfg Talk and Lab\Figures\Particulate Part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00200" y="1676400"/>
            <a:ext cx="6019800" cy="469052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Deformation Processes</a:t>
            </a:r>
          </a:p>
        </p:txBody>
      </p:sp>
      <p:sp>
        <p:nvSpPr>
          <p:cNvPr id="4403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66800" y="1371600"/>
            <a:ext cx="6934200" cy="1791260"/>
          </a:xfrm>
        </p:spPr>
        <p:txBody>
          <a:bodyPr>
            <a:spAutoFit/>
          </a:bodyPr>
          <a:lstStyle/>
          <a:p>
            <a:pPr eaLnBrk="1" hangingPunct="1"/>
            <a:r>
              <a:rPr lang="en-US" dirty="0" smtClean="0"/>
              <a:t>Starting </a:t>
            </a:r>
            <a:r>
              <a:rPr lang="en-US" dirty="0" err="1" smtClean="0"/>
              <a:t>workpart</a:t>
            </a:r>
            <a:r>
              <a:rPr lang="en-US" dirty="0" smtClean="0"/>
              <a:t> is shaped by application of forces that exceed the yield strength of the material</a:t>
            </a:r>
          </a:p>
          <a:p>
            <a:pPr eaLnBrk="1" hangingPunct="1"/>
            <a:r>
              <a:rPr lang="en-US" dirty="0" smtClean="0"/>
              <a:t>Examples: (a) forging, (b) extrusion</a:t>
            </a:r>
          </a:p>
        </p:txBody>
      </p:sp>
      <p:pic>
        <p:nvPicPr>
          <p:cNvPr id="6" name="Picture 4" descr="w0007c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6800" y="3581400"/>
            <a:ext cx="7162800" cy="2820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Deformation Processes</a:t>
            </a:r>
          </a:p>
        </p:txBody>
      </p:sp>
      <p:pic>
        <p:nvPicPr>
          <p:cNvPr id="3074" name="Picture 2" descr="C:\Documents and Settings\s.kamarthi\My Documents\ITEST2009\Summer 2011\Mfg Talk and Lab\Figures\Extruded Parts_0001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28800" y="1981200"/>
            <a:ext cx="5221288" cy="337343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Deformation Processes</a:t>
            </a:r>
          </a:p>
        </p:txBody>
      </p:sp>
      <p:sp>
        <p:nvSpPr>
          <p:cNvPr id="4403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43000" y="1524000"/>
            <a:ext cx="6934200" cy="830997"/>
          </a:xfrm>
        </p:spPr>
        <p:txBody>
          <a:bodyPr>
            <a:spAutoFit/>
          </a:bodyPr>
          <a:lstStyle/>
          <a:p>
            <a:pPr eaLnBrk="1" hangingPunct="1"/>
            <a:r>
              <a:rPr lang="en-US" dirty="0" smtClean="0"/>
              <a:t>Sheet metal work is also a common deformation process</a:t>
            </a:r>
          </a:p>
        </p:txBody>
      </p:sp>
      <p:pic>
        <p:nvPicPr>
          <p:cNvPr id="4098" name="Picture 2" descr="C:\Documents and Settings\s.kamarthi\My Documents\ITEST2009\Summer 2011\Mfg Talk and Lab\Figures\Sheet Metal Part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81200" y="2286000"/>
            <a:ext cx="5257800" cy="433845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1"/>
            <a:ext cx="7793037" cy="762000"/>
          </a:xfrm>
        </p:spPr>
        <p:txBody>
          <a:bodyPr/>
          <a:lstStyle/>
          <a:p>
            <a:pPr eaLnBrk="1" hangingPunct="1"/>
            <a:r>
              <a:rPr lang="en-US" sz="4000" dirty="0" smtClean="0"/>
              <a:t>Product Life Cycle </a:t>
            </a:r>
          </a:p>
        </p:txBody>
      </p:sp>
      <p:sp>
        <p:nvSpPr>
          <p:cNvPr id="6" name="Freeform 5"/>
          <p:cNvSpPr/>
          <p:nvPr/>
        </p:nvSpPr>
        <p:spPr bwMode="auto">
          <a:xfrm rot="312146">
            <a:off x="2906815" y="1894263"/>
            <a:ext cx="2151530" cy="345141"/>
          </a:xfrm>
          <a:custGeom>
            <a:avLst/>
            <a:gdLst>
              <a:gd name="connsiteX0" fmla="*/ 0 w 2151530"/>
              <a:gd name="connsiteY0" fmla="*/ 345141 h 345141"/>
              <a:gd name="connsiteX1" fmla="*/ 1196789 w 2151530"/>
              <a:gd name="connsiteY1" fmla="*/ 22412 h 345141"/>
              <a:gd name="connsiteX2" fmla="*/ 2151530 w 2151530"/>
              <a:gd name="connsiteY2" fmla="*/ 210670 h 3451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51530" h="345141">
                <a:moveTo>
                  <a:pt x="0" y="345141"/>
                </a:moveTo>
                <a:cubicBezTo>
                  <a:pt x="419100" y="194982"/>
                  <a:pt x="838201" y="44824"/>
                  <a:pt x="1196789" y="22412"/>
                </a:cubicBezTo>
                <a:cubicBezTo>
                  <a:pt x="1555377" y="0"/>
                  <a:pt x="1853453" y="105335"/>
                  <a:pt x="2151530" y="210670"/>
                </a:cubicBezTo>
              </a:path>
            </a:pathLst>
          </a:cu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7" name="Freeform 6"/>
          <p:cNvSpPr/>
          <p:nvPr/>
        </p:nvSpPr>
        <p:spPr bwMode="auto">
          <a:xfrm rot="5400000">
            <a:off x="5573805" y="1588995"/>
            <a:ext cx="2151530" cy="345141"/>
          </a:xfrm>
          <a:custGeom>
            <a:avLst/>
            <a:gdLst>
              <a:gd name="connsiteX0" fmla="*/ 0 w 2151530"/>
              <a:gd name="connsiteY0" fmla="*/ 345141 h 345141"/>
              <a:gd name="connsiteX1" fmla="*/ 1196789 w 2151530"/>
              <a:gd name="connsiteY1" fmla="*/ 22412 h 345141"/>
              <a:gd name="connsiteX2" fmla="*/ 2151530 w 2151530"/>
              <a:gd name="connsiteY2" fmla="*/ 210670 h 3451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51530" h="345141">
                <a:moveTo>
                  <a:pt x="0" y="345141"/>
                </a:moveTo>
                <a:cubicBezTo>
                  <a:pt x="419100" y="194982"/>
                  <a:pt x="838201" y="44824"/>
                  <a:pt x="1196789" y="22412"/>
                </a:cubicBezTo>
                <a:cubicBezTo>
                  <a:pt x="1555377" y="0"/>
                  <a:pt x="1853453" y="105335"/>
                  <a:pt x="2151530" y="210670"/>
                </a:cubicBezTo>
              </a:path>
            </a:pathLst>
          </a:custGeom>
          <a:noFill/>
          <a:ln w="76200" cap="flat" cmpd="sng" algn="ctr">
            <a:solidFill>
              <a:srgbClr val="FF006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8" name="Freeform 7"/>
          <p:cNvSpPr/>
          <p:nvPr/>
        </p:nvSpPr>
        <p:spPr bwMode="auto">
          <a:xfrm rot="2916064">
            <a:off x="3956086" y="1205706"/>
            <a:ext cx="2151530" cy="345141"/>
          </a:xfrm>
          <a:custGeom>
            <a:avLst/>
            <a:gdLst>
              <a:gd name="connsiteX0" fmla="*/ 0 w 2151530"/>
              <a:gd name="connsiteY0" fmla="*/ 345141 h 345141"/>
              <a:gd name="connsiteX1" fmla="*/ 1196789 w 2151530"/>
              <a:gd name="connsiteY1" fmla="*/ 22412 h 345141"/>
              <a:gd name="connsiteX2" fmla="*/ 2151530 w 2151530"/>
              <a:gd name="connsiteY2" fmla="*/ 210670 h 3451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51530" h="345141">
                <a:moveTo>
                  <a:pt x="0" y="345141"/>
                </a:moveTo>
                <a:cubicBezTo>
                  <a:pt x="419100" y="194982"/>
                  <a:pt x="838201" y="44824"/>
                  <a:pt x="1196789" y="22412"/>
                </a:cubicBezTo>
                <a:cubicBezTo>
                  <a:pt x="1555377" y="0"/>
                  <a:pt x="1853453" y="105335"/>
                  <a:pt x="2151530" y="210670"/>
                </a:cubicBezTo>
              </a:path>
            </a:pathLst>
          </a:custGeom>
          <a:noFill/>
          <a:ln w="76200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9" name="Freeform 8"/>
          <p:cNvSpPr/>
          <p:nvPr/>
        </p:nvSpPr>
        <p:spPr bwMode="auto">
          <a:xfrm rot="8608304">
            <a:off x="6596997" y="3349617"/>
            <a:ext cx="2151530" cy="345141"/>
          </a:xfrm>
          <a:custGeom>
            <a:avLst/>
            <a:gdLst>
              <a:gd name="connsiteX0" fmla="*/ 0 w 2151530"/>
              <a:gd name="connsiteY0" fmla="*/ 345141 h 345141"/>
              <a:gd name="connsiteX1" fmla="*/ 1196789 w 2151530"/>
              <a:gd name="connsiteY1" fmla="*/ 22412 h 345141"/>
              <a:gd name="connsiteX2" fmla="*/ 2151530 w 2151530"/>
              <a:gd name="connsiteY2" fmla="*/ 210670 h 3451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51530" h="345141">
                <a:moveTo>
                  <a:pt x="0" y="345141"/>
                </a:moveTo>
                <a:cubicBezTo>
                  <a:pt x="419100" y="194982"/>
                  <a:pt x="838201" y="44824"/>
                  <a:pt x="1196789" y="22412"/>
                </a:cubicBezTo>
                <a:cubicBezTo>
                  <a:pt x="1555377" y="0"/>
                  <a:pt x="1853453" y="105335"/>
                  <a:pt x="2151530" y="210670"/>
                </a:cubicBezTo>
              </a:path>
            </a:pathLst>
          </a:custGeom>
          <a:noFill/>
          <a:ln w="76200" cap="flat" cmpd="sng" algn="ctr">
            <a:solidFill>
              <a:srgbClr val="99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10" name="Freeform 9"/>
          <p:cNvSpPr/>
          <p:nvPr/>
        </p:nvSpPr>
        <p:spPr bwMode="auto">
          <a:xfrm rot="10800000">
            <a:off x="6019800" y="4876800"/>
            <a:ext cx="2151530" cy="345141"/>
          </a:xfrm>
          <a:custGeom>
            <a:avLst/>
            <a:gdLst>
              <a:gd name="connsiteX0" fmla="*/ 0 w 2151530"/>
              <a:gd name="connsiteY0" fmla="*/ 345141 h 345141"/>
              <a:gd name="connsiteX1" fmla="*/ 1196789 w 2151530"/>
              <a:gd name="connsiteY1" fmla="*/ 22412 h 345141"/>
              <a:gd name="connsiteX2" fmla="*/ 2151530 w 2151530"/>
              <a:gd name="connsiteY2" fmla="*/ 210670 h 3451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51530" h="345141">
                <a:moveTo>
                  <a:pt x="0" y="345141"/>
                </a:moveTo>
                <a:cubicBezTo>
                  <a:pt x="419100" y="194982"/>
                  <a:pt x="838201" y="44824"/>
                  <a:pt x="1196789" y="22412"/>
                </a:cubicBezTo>
                <a:cubicBezTo>
                  <a:pt x="1555377" y="0"/>
                  <a:pt x="1853453" y="105335"/>
                  <a:pt x="2151530" y="210670"/>
                </a:cubicBezTo>
              </a:path>
            </a:pathLst>
          </a:custGeom>
          <a:noFill/>
          <a:ln w="76200" cap="flat" cmpd="sng" algn="ctr">
            <a:solidFill>
              <a:srgbClr val="000099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11" name="Freeform 10"/>
          <p:cNvSpPr/>
          <p:nvPr/>
        </p:nvSpPr>
        <p:spPr bwMode="auto">
          <a:xfrm rot="16043988">
            <a:off x="3336432" y="5602944"/>
            <a:ext cx="2151530" cy="345141"/>
          </a:xfrm>
          <a:custGeom>
            <a:avLst/>
            <a:gdLst>
              <a:gd name="connsiteX0" fmla="*/ 0 w 2151530"/>
              <a:gd name="connsiteY0" fmla="*/ 345141 h 345141"/>
              <a:gd name="connsiteX1" fmla="*/ 1196789 w 2151530"/>
              <a:gd name="connsiteY1" fmla="*/ 22412 h 345141"/>
              <a:gd name="connsiteX2" fmla="*/ 2151530 w 2151530"/>
              <a:gd name="connsiteY2" fmla="*/ 210670 h 3451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51530" h="345141">
                <a:moveTo>
                  <a:pt x="0" y="345141"/>
                </a:moveTo>
                <a:cubicBezTo>
                  <a:pt x="419100" y="194982"/>
                  <a:pt x="838201" y="44824"/>
                  <a:pt x="1196789" y="22412"/>
                </a:cubicBezTo>
                <a:cubicBezTo>
                  <a:pt x="1555377" y="0"/>
                  <a:pt x="1853453" y="105335"/>
                  <a:pt x="2151530" y="210670"/>
                </a:cubicBezTo>
              </a:path>
            </a:pathLst>
          </a:custGeom>
          <a:noFill/>
          <a:ln w="76200" cap="flat" cmpd="sng" algn="ctr">
            <a:solidFill>
              <a:srgbClr val="00666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12" name="Freeform 11"/>
          <p:cNvSpPr/>
          <p:nvPr/>
        </p:nvSpPr>
        <p:spPr bwMode="auto">
          <a:xfrm rot="13422858">
            <a:off x="4697850" y="5648583"/>
            <a:ext cx="2151530" cy="345141"/>
          </a:xfrm>
          <a:custGeom>
            <a:avLst/>
            <a:gdLst>
              <a:gd name="connsiteX0" fmla="*/ 0 w 2151530"/>
              <a:gd name="connsiteY0" fmla="*/ 345141 h 345141"/>
              <a:gd name="connsiteX1" fmla="*/ 1196789 w 2151530"/>
              <a:gd name="connsiteY1" fmla="*/ 22412 h 345141"/>
              <a:gd name="connsiteX2" fmla="*/ 2151530 w 2151530"/>
              <a:gd name="connsiteY2" fmla="*/ 210670 h 3451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51530" h="345141">
                <a:moveTo>
                  <a:pt x="0" y="345141"/>
                </a:moveTo>
                <a:cubicBezTo>
                  <a:pt x="419100" y="194982"/>
                  <a:pt x="838201" y="44824"/>
                  <a:pt x="1196789" y="22412"/>
                </a:cubicBezTo>
                <a:cubicBezTo>
                  <a:pt x="1555377" y="0"/>
                  <a:pt x="1853453" y="105335"/>
                  <a:pt x="2151530" y="210670"/>
                </a:cubicBezTo>
              </a:path>
            </a:pathLst>
          </a:custGeom>
          <a:noFill/>
          <a:ln w="762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rgbClr val="FF6600"/>
              </a:solidFill>
              <a:effectLst/>
              <a:latin typeface="Tahoma" pitchFamily="34" charset="0"/>
            </a:endParaRPr>
          </a:p>
        </p:txBody>
      </p:sp>
      <p:sp>
        <p:nvSpPr>
          <p:cNvPr id="13" name="Freeform 12"/>
          <p:cNvSpPr/>
          <p:nvPr/>
        </p:nvSpPr>
        <p:spPr bwMode="auto">
          <a:xfrm rot="17968011">
            <a:off x="2194473" y="4658924"/>
            <a:ext cx="2151530" cy="345141"/>
          </a:xfrm>
          <a:custGeom>
            <a:avLst/>
            <a:gdLst>
              <a:gd name="connsiteX0" fmla="*/ 0 w 2151530"/>
              <a:gd name="connsiteY0" fmla="*/ 345141 h 345141"/>
              <a:gd name="connsiteX1" fmla="*/ 1196789 w 2151530"/>
              <a:gd name="connsiteY1" fmla="*/ 22412 h 345141"/>
              <a:gd name="connsiteX2" fmla="*/ 2151530 w 2151530"/>
              <a:gd name="connsiteY2" fmla="*/ 210670 h 3451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51530" h="345141">
                <a:moveTo>
                  <a:pt x="0" y="345141"/>
                </a:moveTo>
                <a:cubicBezTo>
                  <a:pt x="419100" y="194982"/>
                  <a:pt x="838201" y="44824"/>
                  <a:pt x="1196789" y="22412"/>
                </a:cubicBezTo>
                <a:cubicBezTo>
                  <a:pt x="1555377" y="0"/>
                  <a:pt x="1853453" y="105335"/>
                  <a:pt x="2151530" y="210670"/>
                </a:cubicBezTo>
              </a:path>
            </a:pathLst>
          </a:custGeom>
          <a:noFill/>
          <a:ln w="76200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 rot="20770358">
            <a:off x="2772719" y="2096375"/>
            <a:ext cx="10086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Concept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 rot="4125748">
            <a:off x="5988923" y="1052276"/>
            <a:ext cx="8755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66"/>
                </a:solidFill>
              </a:rPr>
              <a:t>Design</a:t>
            </a:r>
            <a:endParaRPr lang="en-US" dirty="0">
              <a:solidFill>
                <a:srgbClr val="FF0066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 rot="2087451">
            <a:off x="4007557" y="1164397"/>
            <a:ext cx="15261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6600"/>
                </a:solidFill>
              </a:rPr>
              <a:t>Development</a:t>
            </a:r>
            <a:endParaRPr lang="en-US" dirty="0">
              <a:solidFill>
                <a:srgbClr val="FF66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 rot="18404679">
            <a:off x="7016648" y="2507390"/>
            <a:ext cx="16373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990000"/>
                </a:solidFill>
              </a:rPr>
              <a:t>Production/</a:t>
            </a:r>
            <a:br>
              <a:rPr lang="en-US" dirty="0" smtClean="0">
                <a:solidFill>
                  <a:srgbClr val="990000"/>
                </a:solidFill>
              </a:rPr>
            </a:br>
            <a:r>
              <a:rPr lang="en-US" dirty="0" smtClean="0">
                <a:solidFill>
                  <a:srgbClr val="990000"/>
                </a:solidFill>
              </a:rPr>
              <a:t>Manufacturing</a:t>
            </a:r>
            <a:endParaRPr lang="en-US" dirty="0">
              <a:solidFill>
                <a:srgbClr val="99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 rot="1637749">
            <a:off x="6222952" y="5910383"/>
            <a:ext cx="6094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Sale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 rot="4186028">
            <a:off x="4333581" y="6161613"/>
            <a:ext cx="5597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6666"/>
                </a:solidFill>
              </a:rPr>
              <a:t>Use</a:t>
            </a:r>
            <a:endParaRPr lang="en-US" dirty="0">
              <a:solidFill>
                <a:srgbClr val="006666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 rot="16882623">
            <a:off x="2415949" y="5154436"/>
            <a:ext cx="16460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Reuse/Recycle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 rot="20632598">
            <a:off x="6882731" y="4599795"/>
            <a:ext cx="13500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99"/>
                </a:solidFill>
              </a:rPr>
              <a:t>Distribution</a:t>
            </a:r>
            <a:endParaRPr lang="en-US" dirty="0">
              <a:solidFill>
                <a:srgbClr val="000099"/>
              </a:solidFill>
            </a:endParaRPr>
          </a:p>
        </p:txBody>
      </p:sp>
      <p:sp>
        <p:nvSpPr>
          <p:cNvPr id="23" name="Freeform 22"/>
          <p:cNvSpPr/>
          <p:nvPr/>
        </p:nvSpPr>
        <p:spPr bwMode="auto">
          <a:xfrm rot="20075240">
            <a:off x="1874967" y="3232978"/>
            <a:ext cx="2151530" cy="345141"/>
          </a:xfrm>
          <a:custGeom>
            <a:avLst/>
            <a:gdLst>
              <a:gd name="connsiteX0" fmla="*/ 0 w 2151530"/>
              <a:gd name="connsiteY0" fmla="*/ 345141 h 345141"/>
              <a:gd name="connsiteX1" fmla="*/ 1196789 w 2151530"/>
              <a:gd name="connsiteY1" fmla="*/ 22412 h 345141"/>
              <a:gd name="connsiteX2" fmla="*/ 2151530 w 2151530"/>
              <a:gd name="connsiteY2" fmla="*/ 210670 h 3451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51530" h="345141">
                <a:moveTo>
                  <a:pt x="0" y="345141"/>
                </a:moveTo>
                <a:cubicBezTo>
                  <a:pt x="419100" y="194982"/>
                  <a:pt x="838201" y="44824"/>
                  <a:pt x="1196789" y="22412"/>
                </a:cubicBezTo>
                <a:cubicBezTo>
                  <a:pt x="1555377" y="0"/>
                  <a:pt x="1853453" y="105335"/>
                  <a:pt x="2151530" y="210670"/>
                </a:cubicBezTo>
              </a:path>
            </a:pathLst>
          </a:custGeom>
          <a:noFill/>
          <a:ln w="76200" cap="flat" cmpd="sng" algn="ctr">
            <a:solidFill>
              <a:srgbClr val="00CC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 rot="18988235">
            <a:off x="1974339" y="3758784"/>
            <a:ext cx="9749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CC00"/>
                </a:solidFill>
              </a:rPr>
              <a:t>Dispose</a:t>
            </a:r>
            <a:endParaRPr lang="en-US" dirty="0">
              <a:solidFill>
                <a:srgbClr val="00CC00"/>
              </a:solidFill>
            </a:endParaRPr>
          </a:p>
        </p:txBody>
      </p:sp>
      <p:sp>
        <p:nvSpPr>
          <p:cNvPr id="4" name="Oval 3"/>
          <p:cNvSpPr/>
          <p:nvPr/>
        </p:nvSpPr>
        <p:spPr bwMode="auto">
          <a:xfrm>
            <a:off x="3810000" y="2133600"/>
            <a:ext cx="3048000" cy="2971800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165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rPr>
              <a:t>Product </a:t>
            </a:r>
            <a:br>
              <a:rPr kumimoji="0" lang="en-US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rPr>
            </a:br>
            <a:r>
              <a:rPr kumimoji="0" lang="en-US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rPr>
              <a:t>Life Cycle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Deformation Processes</a:t>
            </a:r>
          </a:p>
        </p:txBody>
      </p:sp>
      <p:pic>
        <p:nvPicPr>
          <p:cNvPr id="5122" name="Picture 2" descr="C:\Documents and Settings\s.kamarthi\My Documents\ITEST2009\Summer 2011\Mfg Talk and Lab\Figures\Sheet Metal Parts 1_0001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74812" y="1557338"/>
            <a:ext cx="5792787" cy="45775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Assembly Operations</a:t>
            </a:r>
          </a:p>
        </p:txBody>
      </p:sp>
      <p:sp>
        <p:nvSpPr>
          <p:cNvPr id="4608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0" y="1981200"/>
            <a:ext cx="7924800" cy="2616101"/>
          </a:xfrm>
        </p:spPr>
        <p:txBody>
          <a:bodyPr>
            <a:spAutoFit/>
          </a:bodyPr>
          <a:lstStyle/>
          <a:p>
            <a:pPr eaLnBrk="1" hangingPunct="1"/>
            <a:r>
              <a:rPr lang="en-US" dirty="0" smtClean="0"/>
              <a:t>Two or more separate parts are assembled to form a product</a:t>
            </a:r>
          </a:p>
          <a:p>
            <a:pPr eaLnBrk="1" hangingPunct="1"/>
            <a:r>
              <a:rPr lang="en-US" dirty="0" smtClean="0"/>
              <a:t>Mechanical assembly fastens parts by mechanical methods </a:t>
            </a:r>
          </a:p>
          <a:p>
            <a:pPr lvl="1" eaLnBrk="1" hangingPunct="1"/>
            <a:r>
              <a:rPr lang="en-US" dirty="0" smtClean="0"/>
              <a:t>Threaded fasteners (screws, bolts and nuts); press fitting, expansion fits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Assembly Operations</a:t>
            </a:r>
          </a:p>
        </p:txBody>
      </p:sp>
      <p:pic>
        <p:nvPicPr>
          <p:cNvPr id="6146" name="Picture 2" descr="C:\Documents and Settings\s.kamarthi\My Documents\ITEST2009\Summer 2011\Mfg Talk and Lab\Figures\Assembly Process 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600200"/>
            <a:ext cx="4276725" cy="1500188"/>
          </a:xfrm>
          <a:prstGeom prst="rect">
            <a:avLst/>
          </a:prstGeom>
          <a:noFill/>
        </p:spPr>
      </p:pic>
      <p:pic>
        <p:nvPicPr>
          <p:cNvPr id="6147" name="Picture 3" descr="C:\Documents and Settings\s.kamarthi\My Documents\ITEST2009\Summer 2011\Mfg Talk and Lab\Figures\Assembly Process 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9600" y="3048000"/>
            <a:ext cx="3373438" cy="3581400"/>
          </a:xfrm>
          <a:prstGeom prst="rect">
            <a:avLst/>
          </a:prstGeom>
          <a:noFill/>
        </p:spPr>
      </p:pic>
      <p:pic>
        <p:nvPicPr>
          <p:cNvPr id="6148" name="Picture 4" descr="C:\Documents and Settings\s.kamarthi\My Documents\ITEST2009\Summer 2011\Mfg Talk and Lab\Figures\Assembly Process 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67200" y="1905000"/>
            <a:ext cx="4586944" cy="4648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5" name="Picture 4" descr="Ford engine asb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91000" y="1066800"/>
            <a:ext cx="4708525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6" name="Text Box 5"/>
          <p:cNvSpPr txBox="1">
            <a:spLocks noChangeArrowheads="1"/>
          </p:cNvSpPr>
          <p:nvPr/>
        </p:nvSpPr>
        <p:spPr bwMode="auto">
          <a:xfrm>
            <a:off x="990600" y="304800"/>
            <a:ext cx="74676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dirty="0">
                <a:latin typeface="+mn-lt"/>
              </a:rPr>
              <a:t>Assembly workers on an engine assembly line (photo courtesy of Ford Motor Company).</a:t>
            </a:r>
          </a:p>
        </p:txBody>
      </p:sp>
      <p:sp>
        <p:nvSpPr>
          <p:cNvPr id="7" name="Footer Placeholder 3"/>
          <p:cNvSpPr txBox="1">
            <a:spLocks/>
          </p:cNvSpPr>
          <p:nvPr/>
        </p:nvSpPr>
        <p:spPr bwMode="auto">
          <a:xfrm>
            <a:off x="228600" y="6172200"/>
            <a:ext cx="37338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>
            <a:spAutoFit/>
          </a:bodyPr>
          <a:lstStyle/>
          <a:p>
            <a:pPr>
              <a:defRPr/>
            </a:pPr>
            <a:r>
              <a:rPr lang="en-US" sz="1200" dirty="0">
                <a:latin typeface="+mn-lt"/>
                <a:cs typeface="Arial" charset="0"/>
              </a:rPr>
              <a:t>©2007 John Wiley &amp; Sons, Inc.  M P </a:t>
            </a:r>
            <a:r>
              <a:rPr lang="en-US" sz="1200" dirty="0" err="1">
                <a:latin typeface="+mn-lt"/>
                <a:cs typeface="Arial" charset="0"/>
              </a:rPr>
              <a:t>Groover</a:t>
            </a:r>
            <a:r>
              <a:rPr lang="en-US" sz="1200" dirty="0">
                <a:latin typeface="+mn-lt"/>
                <a:cs typeface="Arial" charset="0"/>
              </a:rPr>
              <a:t>, </a:t>
            </a:r>
            <a:r>
              <a:rPr lang="en-US" sz="1200" b="1" i="1" dirty="0">
                <a:latin typeface="+mn-lt"/>
                <a:cs typeface="Arial" charset="0"/>
              </a:rPr>
              <a:t>Fundamentals of Modern Manufacturing</a:t>
            </a:r>
            <a:r>
              <a:rPr lang="en-US" sz="1200" i="1" dirty="0">
                <a:latin typeface="+mn-lt"/>
                <a:cs typeface="Arial" charset="0"/>
              </a:rPr>
              <a:t> </a:t>
            </a:r>
            <a:r>
              <a:rPr lang="en-US" sz="1200" dirty="0">
                <a:latin typeface="+mn-lt"/>
                <a:cs typeface="Arial" charset="0"/>
              </a:rPr>
              <a:t>3/e</a:t>
            </a: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9" name="Picture 4" descr="Asby of Boeing 77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29000" y="1143000"/>
            <a:ext cx="5521325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70" name="Text Box 5"/>
          <p:cNvSpPr txBox="1">
            <a:spLocks noChangeArrowheads="1"/>
          </p:cNvSpPr>
          <p:nvPr/>
        </p:nvSpPr>
        <p:spPr bwMode="auto">
          <a:xfrm>
            <a:off x="1143000" y="228600"/>
            <a:ext cx="66294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dirty="0">
                <a:latin typeface="+mn-lt"/>
              </a:rPr>
              <a:t>Assembly operations on the Boeing 777 (photo courtesy of Boeing Commercial Airplane Co.).</a:t>
            </a:r>
          </a:p>
        </p:txBody>
      </p:sp>
      <p:sp>
        <p:nvSpPr>
          <p:cNvPr id="7" name="Footer Placeholder 3"/>
          <p:cNvSpPr txBox="1">
            <a:spLocks/>
          </p:cNvSpPr>
          <p:nvPr/>
        </p:nvSpPr>
        <p:spPr bwMode="auto">
          <a:xfrm>
            <a:off x="0" y="6172200"/>
            <a:ext cx="32766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b">
            <a:spAutoFit/>
          </a:bodyPr>
          <a:lstStyle/>
          <a:p>
            <a:pPr>
              <a:defRPr/>
            </a:pPr>
            <a:r>
              <a:rPr lang="en-US" sz="1200" dirty="0">
                <a:latin typeface="+mn-lt"/>
                <a:cs typeface="Arial" charset="0"/>
              </a:rPr>
              <a:t>©2007 John Wiley &amp; Sons, Inc.  M P </a:t>
            </a:r>
            <a:r>
              <a:rPr lang="en-US" sz="1200" dirty="0" err="1">
                <a:latin typeface="+mn-lt"/>
                <a:cs typeface="Arial" charset="0"/>
              </a:rPr>
              <a:t>Groover</a:t>
            </a:r>
            <a:r>
              <a:rPr lang="en-US" sz="1200" dirty="0">
                <a:latin typeface="+mn-lt"/>
                <a:cs typeface="Arial" charset="0"/>
              </a:rPr>
              <a:t>, </a:t>
            </a:r>
            <a:r>
              <a:rPr lang="en-US" sz="1200" b="1" i="1" dirty="0">
                <a:latin typeface="+mn-lt"/>
                <a:cs typeface="Arial" charset="0"/>
              </a:rPr>
              <a:t>Fundamentals of Modern Manufacturing</a:t>
            </a:r>
            <a:r>
              <a:rPr lang="en-US" sz="1200" i="1" dirty="0">
                <a:latin typeface="+mn-lt"/>
                <a:cs typeface="Arial" charset="0"/>
              </a:rPr>
              <a:t> </a:t>
            </a:r>
            <a:r>
              <a:rPr lang="en-US" sz="1200" dirty="0">
                <a:latin typeface="+mn-lt"/>
                <a:cs typeface="Arial" charset="0"/>
              </a:rPr>
              <a:t>3/e</a:t>
            </a: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Automated Mfg Systems</a:t>
            </a:r>
          </a:p>
        </p:txBody>
      </p:sp>
      <p:sp>
        <p:nvSpPr>
          <p:cNvPr id="12291" name="Text Box 3"/>
          <p:cNvSpPr txBox="1">
            <a:spLocks noChangeArrowheads="1"/>
          </p:cNvSpPr>
          <p:nvPr/>
        </p:nvSpPr>
        <p:spPr bwMode="auto">
          <a:xfrm>
            <a:off x="974725" y="2470150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12292" name="Rectangle 4"/>
          <p:cNvSpPr>
            <a:spLocks noChangeArrowheads="1"/>
          </p:cNvSpPr>
          <p:nvPr/>
        </p:nvSpPr>
        <p:spPr bwMode="auto">
          <a:xfrm>
            <a:off x="609600" y="1828800"/>
            <a:ext cx="8153400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  <a:spcAft>
                <a:spcPct val="40000"/>
              </a:spcAft>
              <a:buClr>
                <a:schemeClr val="folHlink"/>
              </a:buClr>
              <a:buFontTx/>
              <a:buChar char="•"/>
            </a:pPr>
            <a:r>
              <a:rPr lang="en-US" sz="2400" dirty="0">
                <a:solidFill>
                  <a:schemeClr val="tx2"/>
                </a:solidFill>
                <a:latin typeface="Book Antiqua" pitchFamily="18" charset="0"/>
              </a:rPr>
              <a:t>Automated machine tools that process parts</a:t>
            </a:r>
          </a:p>
          <a:p>
            <a:pPr marL="342900" indent="-342900" eaLnBrk="1" hangingPunct="1">
              <a:spcBef>
                <a:spcPct val="20000"/>
              </a:spcBef>
              <a:spcAft>
                <a:spcPct val="40000"/>
              </a:spcAft>
              <a:buClr>
                <a:schemeClr val="folHlink"/>
              </a:buClr>
              <a:buFontTx/>
              <a:buChar char="•"/>
            </a:pPr>
            <a:r>
              <a:rPr lang="en-US" sz="2400" dirty="0">
                <a:solidFill>
                  <a:schemeClr val="tx2"/>
                </a:solidFill>
                <a:latin typeface="Book Antiqua" pitchFamily="18" charset="0"/>
              </a:rPr>
              <a:t>Transfer lines that perform a series of machining operations</a:t>
            </a:r>
          </a:p>
          <a:p>
            <a:pPr marL="342900" indent="-342900" eaLnBrk="1" hangingPunct="1">
              <a:spcBef>
                <a:spcPct val="20000"/>
              </a:spcBef>
              <a:spcAft>
                <a:spcPct val="40000"/>
              </a:spcAft>
              <a:buClr>
                <a:schemeClr val="folHlink"/>
              </a:buClr>
              <a:buFontTx/>
              <a:buChar char="•"/>
            </a:pPr>
            <a:r>
              <a:rPr lang="en-US" sz="2400" dirty="0">
                <a:solidFill>
                  <a:schemeClr val="tx2"/>
                </a:solidFill>
                <a:latin typeface="Book Antiqua" pitchFamily="18" charset="0"/>
              </a:rPr>
              <a:t>Automated assembly</a:t>
            </a:r>
          </a:p>
          <a:p>
            <a:pPr marL="342900" indent="-342900" eaLnBrk="1" hangingPunct="1">
              <a:spcBef>
                <a:spcPct val="20000"/>
              </a:spcBef>
              <a:spcAft>
                <a:spcPct val="40000"/>
              </a:spcAft>
              <a:buClr>
                <a:schemeClr val="folHlink"/>
              </a:buClr>
              <a:buFontTx/>
              <a:buChar char="•"/>
            </a:pPr>
            <a:r>
              <a:rPr lang="en-US" sz="2400" dirty="0">
                <a:solidFill>
                  <a:schemeClr val="tx2"/>
                </a:solidFill>
                <a:latin typeface="Book Antiqua" pitchFamily="18" charset="0"/>
              </a:rPr>
              <a:t>Mfg Systems that use robots to perform processing and assembly operations</a:t>
            </a:r>
          </a:p>
          <a:p>
            <a:pPr marL="342900" indent="-342900" eaLnBrk="1" hangingPunct="1">
              <a:spcBef>
                <a:spcPct val="20000"/>
              </a:spcBef>
              <a:spcAft>
                <a:spcPct val="40000"/>
              </a:spcAft>
              <a:buClr>
                <a:schemeClr val="folHlink"/>
              </a:buClr>
              <a:buFontTx/>
              <a:buChar char="•"/>
            </a:pPr>
            <a:r>
              <a:rPr lang="en-US" sz="2400" dirty="0">
                <a:solidFill>
                  <a:schemeClr val="tx2"/>
                </a:solidFill>
                <a:latin typeface="Book Antiqua" pitchFamily="18" charset="0"/>
              </a:rPr>
              <a:t>Automated material handling and storage systems</a:t>
            </a:r>
          </a:p>
          <a:p>
            <a:pPr marL="342900" indent="-342900" eaLnBrk="1" hangingPunct="1">
              <a:spcBef>
                <a:spcPct val="20000"/>
              </a:spcBef>
              <a:spcAft>
                <a:spcPct val="40000"/>
              </a:spcAft>
              <a:buClr>
                <a:schemeClr val="folHlink"/>
              </a:buClr>
              <a:buFontTx/>
              <a:buChar char="•"/>
            </a:pPr>
            <a:r>
              <a:rPr lang="en-US" sz="2400" dirty="0" smtClean="0">
                <a:solidFill>
                  <a:schemeClr val="tx2"/>
                </a:solidFill>
                <a:latin typeface="Book Antiqua" pitchFamily="18" charset="0"/>
              </a:rPr>
              <a:t>Automated </a:t>
            </a:r>
            <a:r>
              <a:rPr lang="en-US" sz="2400" dirty="0">
                <a:solidFill>
                  <a:schemeClr val="tx2"/>
                </a:solidFill>
                <a:latin typeface="Book Antiqua" pitchFamily="18" charset="0"/>
              </a:rPr>
              <a:t>inspection </a:t>
            </a:r>
            <a:r>
              <a:rPr lang="en-US" sz="2400" dirty="0" smtClean="0">
                <a:solidFill>
                  <a:schemeClr val="tx2"/>
                </a:solidFill>
                <a:latin typeface="Book Antiqua" pitchFamily="18" charset="0"/>
              </a:rPr>
              <a:t>systems</a:t>
            </a:r>
            <a:endParaRPr lang="en-US" sz="2400" dirty="0">
              <a:solidFill>
                <a:schemeClr val="tx2"/>
              </a:solidFill>
              <a:latin typeface="Book Antiqu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Advantages of Mfg Automation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1828800"/>
            <a:ext cx="7086600" cy="4007251"/>
          </a:xfrm>
        </p:spPr>
        <p:txBody>
          <a:bodyPr>
            <a:spAutoFit/>
          </a:bodyPr>
          <a:lstStyle/>
          <a:p>
            <a:pPr eaLnBrk="1" hangingPunct="1">
              <a:spcAft>
                <a:spcPct val="0"/>
              </a:spcAft>
            </a:pPr>
            <a:r>
              <a:rPr lang="en-US" dirty="0" smtClean="0"/>
              <a:t>Increase labor productivity</a:t>
            </a:r>
          </a:p>
          <a:p>
            <a:pPr eaLnBrk="1" hangingPunct="1">
              <a:spcAft>
                <a:spcPct val="0"/>
              </a:spcAft>
            </a:pPr>
            <a:r>
              <a:rPr lang="en-US" dirty="0" smtClean="0"/>
              <a:t>Reduce labor cost </a:t>
            </a:r>
          </a:p>
          <a:p>
            <a:pPr eaLnBrk="1" hangingPunct="1">
              <a:spcAft>
                <a:spcPct val="0"/>
              </a:spcAft>
            </a:pPr>
            <a:r>
              <a:rPr lang="en-US" dirty="0" smtClean="0"/>
              <a:t>Mitigate the effects of labor shortage</a:t>
            </a:r>
          </a:p>
          <a:p>
            <a:pPr eaLnBrk="1" hangingPunct="1">
              <a:spcAft>
                <a:spcPct val="0"/>
              </a:spcAft>
            </a:pPr>
            <a:r>
              <a:rPr lang="en-US" dirty="0" smtClean="0"/>
              <a:t>Reduce routine manual and clerical tasks</a:t>
            </a:r>
          </a:p>
          <a:p>
            <a:pPr eaLnBrk="1" hangingPunct="1">
              <a:spcAft>
                <a:spcPct val="0"/>
              </a:spcAft>
            </a:pPr>
            <a:r>
              <a:rPr lang="en-US" dirty="0" smtClean="0"/>
              <a:t>Improve worker safety</a:t>
            </a:r>
          </a:p>
          <a:p>
            <a:pPr eaLnBrk="1" hangingPunct="1">
              <a:spcAft>
                <a:spcPct val="0"/>
              </a:spcAft>
            </a:pPr>
            <a:r>
              <a:rPr lang="en-US" dirty="0" smtClean="0"/>
              <a:t>Improve product quality</a:t>
            </a:r>
          </a:p>
          <a:p>
            <a:pPr eaLnBrk="1" hangingPunct="1">
              <a:spcAft>
                <a:spcPct val="0"/>
              </a:spcAft>
            </a:pPr>
            <a:r>
              <a:rPr lang="en-US" dirty="0" smtClean="0"/>
              <a:t>Reduce manufacturing lead time</a:t>
            </a:r>
          </a:p>
          <a:p>
            <a:pPr eaLnBrk="1" hangingPunct="1">
              <a:spcAft>
                <a:spcPct val="0"/>
              </a:spcAft>
            </a:pPr>
            <a:r>
              <a:rPr lang="en-US" dirty="0" smtClean="0"/>
              <a:t>Improve manufacturing accuracy and tolerances</a:t>
            </a:r>
          </a:p>
          <a:p>
            <a:pPr eaLnBrk="1" hangingPunct="1">
              <a:spcAft>
                <a:spcPct val="0"/>
              </a:spcAft>
            </a:pPr>
            <a:r>
              <a:rPr lang="en-US" dirty="0" smtClean="0"/>
              <a:t>Enhance competitive edge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Automation</a:t>
            </a:r>
          </a:p>
        </p:txBody>
      </p:sp>
      <p:pic>
        <p:nvPicPr>
          <p:cNvPr id="1026" name="Picture 2" descr="C:\Documents and Settings\s.kamarthi\My Documents\ITEST2009\Summer 2011\Mfg Talk and Lab\Figures\Atutomation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5000" y="1524000"/>
            <a:ext cx="5029200" cy="500439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Automation Vs Production Volume</a:t>
            </a:r>
          </a:p>
        </p:txBody>
      </p:sp>
      <p:pic>
        <p:nvPicPr>
          <p:cNvPr id="14339" name="Picture 5" descr="Fig-1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219200" y="1524000"/>
            <a:ext cx="7315200" cy="4903382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800" dirty="0" smtClean="0"/>
              <a:t>Product Life Cycle</a:t>
            </a:r>
          </a:p>
        </p:txBody>
      </p:sp>
      <p:pic>
        <p:nvPicPr>
          <p:cNvPr id="7" name="Content Placeholder 6" descr="Product Cycle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447800" y="1371600"/>
            <a:ext cx="6096000" cy="527817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 dirty="0" smtClean="0"/>
              <a:t>Design Part of Product Life Cycle</a:t>
            </a:r>
          </a:p>
        </p:txBody>
      </p:sp>
      <p:pic>
        <p:nvPicPr>
          <p:cNvPr id="8" name="Content Placeholder 7" descr="Design Part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609600" y="2057400"/>
            <a:ext cx="7817046" cy="28956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 dirty="0" smtClean="0"/>
              <a:t>Mfg Part of Life Cycle</a:t>
            </a:r>
          </a:p>
        </p:txBody>
      </p:sp>
      <p:pic>
        <p:nvPicPr>
          <p:cNvPr id="5" name="Content Placeholder 4" descr="Mfg Part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609600" y="2057400"/>
            <a:ext cx="7564582" cy="38862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800" dirty="0" smtClean="0"/>
              <a:t>Topics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0" y="2667000"/>
            <a:ext cx="5562600" cy="1514261"/>
          </a:xfrm>
        </p:spPr>
        <p:txBody>
          <a:bodyPr wrap="square">
            <a:spAutoFit/>
          </a:bodyPr>
          <a:lstStyle/>
          <a:p>
            <a:pPr eaLnBrk="1" hangingPunct="1"/>
            <a:r>
              <a:rPr lang="en-US" sz="2200" dirty="0" smtClean="0"/>
              <a:t>Product life cycle</a:t>
            </a:r>
          </a:p>
          <a:p>
            <a:pPr eaLnBrk="1" hangingPunct="1"/>
            <a:r>
              <a:rPr lang="en-US" sz="2200" dirty="0" smtClean="0">
                <a:solidFill>
                  <a:srgbClr val="00CC00"/>
                </a:solidFill>
              </a:rPr>
              <a:t>Manufacturing</a:t>
            </a:r>
          </a:p>
          <a:p>
            <a:pPr eaLnBrk="1" hangingPunct="1"/>
            <a:r>
              <a:rPr lang="en-US" sz="2200" dirty="0" smtClean="0"/>
              <a:t>Building blocks of manufacturing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2"/>
          <p:cNvSpPr>
            <a:spLocks noGrp="1" noChangeArrowheads="1"/>
          </p:cNvSpPr>
          <p:nvPr>
            <p:ph type="title"/>
          </p:nvPr>
        </p:nvSpPr>
        <p:spPr>
          <a:xfrm>
            <a:off x="1219200" y="381000"/>
            <a:ext cx="7696200" cy="646331"/>
          </a:xfrm>
        </p:spPr>
        <p:txBody>
          <a:bodyPr wrap="square">
            <a:spAutoFit/>
          </a:bodyPr>
          <a:lstStyle/>
          <a:p>
            <a:pPr eaLnBrk="1" hangingPunct="1"/>
            <a:r>
              <a:rPr lang="en-US" dirty="0" smtClean="0"/>
              <a:t>Manufacturing</a:t>
            </a:r>
          </a:p>
        </p:txBody>
      </p:sp>
      <p:sp>
        <p:nvSpPr>
          <p:cNvPr id="1945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90600" y="1496532"/>
            <a:ext cx="7772400" cy="4770537"/>
          </a:xfrm>
        </p:spPr>
        <p:txBody>
          <a:bodyPr>
            <a:spAutoFit/>
          </a:bodyPr>
          <a:lstStyle/>
          <a:p>
            <a:pPr eaLnBrk="1" hangingPunct="1"/>
            <a:r>
              <a:rPr lang="en-US" dirty="0" smtClean="0"/>
              <a:t>Manufacturing is the application of physical and chemical processes to alter the geometry, properties, and/or appearance of a given starting material </a:t>
            </a:r>
          </a:p>
          <a:p>
            <a:pPr lvl="1" eaLnBrk="1" hangingPunct="1"/>
            <a:r>
              <a:rPr lang="en-US" dirty="0" smtClean="0"/>
              <a:t>To make parts or products, or </a:t>
            </a:r>
          </a:p>
          <a:p>
            <a:pPr lvl="1" eaLnBrk="1" hangingPunct="1"/>
            <a:r>
              <a:rPr lang="en-US" dirty="0" smtClean="0"/>
              <a:t>To join multiple parts to make assembled products</a:t>
            </a:r>
          </a:p>
          <a:p>
            <a:pPr eaLnBrk="1" hangingPunct="1"/>
            <a:r>
              <a:rPr lang="en-US" dirty="0" smtClean="0"/>
              <a:t>Manufacturing </a:t>
            </a:r>
            <a:r>
              <a:rPr lang="en-US" b="1" i="1" dirty="0" smtClean="0"/>
              <a:t>adds value</a:t>
            </a:r>
            <a:r>
              <a:rPr lang="en-US" dirty="0" smtClean="0"/>
              <a:t> to the material</a:t>
            </a:r>
          </a:p>
          <a:p>
            <a:pPr lvl="1" eaLnBrk="1" hangingPunct="1"/>
            <a:r>
              <a:rPr lang="en-US" dirty="0" smtClean="0"/>
              <a:t>When iron ore is converted to steel, value is added</a:t>
            </a:r>
          </a:p>
          <a:p>
            <a:pPr lvl="1" eaLnBrk="1" hangingPunct="1"/>
            <a:r>
              <a:rPr lang="en-US" dirty="0" smtClean="0"/>
              <a:t>When sand is transformed into glass, value is added</a:t>
            </a:r>
          </a:p>
          <a:p>
            <a:pPr lvl="1" eaLnBrk="1" hangingPunct="1"/>
            <a:r>
              <a:rPr lang="en-US" dirty="0" smtClean="0"/>
              <a:t>When crude oil is refined into petrol (gasoline), value is added </a:t>
            </a:r>
          </a:p>
          <a:p>
            <a:pPr lvl="1" eaLnBrk="1" hangingPunct="1"/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553998"/>
            <a:ext cx="8077200" cy="646331"/>
          </a:xfrm>
        </p:spPr>
        <p:txBody>
          <a:bodyPr wrap="square">
            <a:spAutoFit/>
          </a:bodyPr>
          <a:lstStyle/>
          <a:p>
            <a:pPr eaLnBrk="1" hangingPunct="1"/>
            <a:r>
              <a:rPr lang="en-US" dirty="0" smtClean="0"/>
              <a:t>Manufacturing Process</a:t>
            </a:r>
          </a:p>
        </p:txBody>
      </p:sp>
      <p:pic>
        <p:nvPicPr>
          <p:cNvPr id="21506" name="Picture 4" descr="Figure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0" y="1752600"/>
            <a:ext cx="6019800" cy="3838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lends">
  <a:themeElements>
    <a:clrScheme name="Blends 3">
      <a:dk1>
        <a:srgbClr val="000000"/>
      </a:dk1>
      <a:lt1>
        <a:srgbClr val="FFFFFF"/>
      </a:lt1>
      <a:dk2>
        <a:srgbClr val="333399"/>
      </a:dk2>
      <a:lt2>
        <a:srgbClr val="1C1C1C"/>
      </a:lt2>
      <a:accent1>
        <a:srgbClr val="00E4A8"/>
      </a:accent1>
      <a:accent2>
        <a:srgbClr val="FFCF01"/>
      </a:accent2>
      <a:accent3>
        <a:srgbClr val="FFFFFF"/>
      </a:accent3>
      <a:accent4>
        <a:srgbClr val="000000"/>
      </a:accent4>
      <a:accent5>
        <a:srgbClr val="AAEFD1"/>
      </a:accent5>
      <a:accent6>
        <a:srgbClr val="E7BB01"/>
      </a:accent6>
      <a:hlink>
        <a:srgbClr val="FF0000"/>
      </a:hlink>
      <a:folHlink>
        <a:srgbClr val="3333CC"/>
      </a:folHlink>
    </a:clrScheme>
    <a:fontScheme name="Blends">
      <a:majorFont>
        <a:latin typeface="Book Antiqua"/>
        <a:ea typeface=""/>
        <a:cs typeface=""/>
      </a:majorFont>
      <a:minorFont>
        <a:latin typeface="Book Antiqu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Blends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2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3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4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Blends</Template>
  <TotalTime>1092</TotalTime>
  <Words>896</Words>
  <Application>Microsoft Office PowerPoint</Application>
  <PresentationFormat>On-screen Show (4:3)</PresentationFormat>
  <Paragraphs>171</Paragraphs>
  <Slides>38</Slides>
  <Notes>33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39" baseType="lpstr">
      <vt:lpstr>Blends</vt:lpstr>
      <vt:lpstr>Introduction to Manufacturing</vt:lpstr>
      <vt:lpstr>Topics</vt:lpstr>
      <vt:lpstr>Product Life Cycle </vt:lpstr>
      <vt:lpstr>Product Life Cycle</vt:lpstr>
      <vt:lpstr>Design Part of Product Life Cycle</vt:lpstr>
      <vt:lpstr>Mfg Part of Life Cycle</vt:lpstr>
      <vt:lpstr>Topics</vt:lpstr>
      <vt:lpstr>Manufacturing</vt:lpstr>
      <vt:lpstr>Manufacturing Process</vt:lpstr>
      <vt:lpstr>Manufacturing Adds Value</vt:lpstr>
      <vt:lpstr>Building Blocks of Manufacturing</vt:lpstr>
      <vt:lpstr>Materials</vt:lpstr>
      <vt:lpstr>Metals</vt:lpstr>
      <vt:lpstr>Ceramics</vt:lpstr>
      <vt:lpstr>Polymers</vt:lpstr>
      <vt:lpstr>Composites</vt:lpstr>
      <vt:lpstr>Manufacturing Processes</vt:lpstr>
      <vt:lpstr>Material Removal Processes</vt:lpstr>
      <vt:lpstr>Material Removal Processes</vt:lpstr>
      <vt:lpstr>PowerPoint Presentation</vt:lpstr>
      <vt:lpstr>Solidification Processes</vt:lpstr>
      <vt:lpstr>Solidification Processes</vt:lpstr>
      <vt:lpstr>Solidification Processes</vt:lpstr>
      <vt:lpstr>A spectacular scene in steelmaking is charging of a basic oxygen furnace, in which molten pig iron produced in a blast furnace is poured into the BOF. Temperatures are around 1650°C (3000 ° F).</vt:lpstr>
      <vt:lpstr>Particulate Processing</vt:lpstr>
      <vt:lpstr>Particulate Processing</vt:lpstr>
      <vt:lpstr>Deformation Processes</vt:lpstr>
      <vt:lpstr>Deformation Processes</vt:lpstr>
      <vt:lpstr>Deformation Processes</vt:lpstr>
      <vt:lpstr>Deformation Processes</vt:lpstr>
      <vt:lpstr>Assembly Operations</vt:lpstr>
      <vt:lpstr>Assembly Operations</vt:lpstr>
      <vt:lpstr>PowerPoint Presentation</vt:lpstr>
      <vt:lpstr>PowerPoint Presentation</vt:lpstr>
      <vt:lpstr>Automated Mfg Systems</vt:lpstr>
      <vt:lpstr>Advantages of Mfg Automation</vt:lpstr>
      <vt:lpstr>Automation</vt:lpstr>
      <vt:lpstr>Automation Vs Production Volume</vt:lpstr>
    </vt:vector>
  </TitlesOfParts>
  <Company>Mikell P. Groover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Valued Gateway Client</dc:creator>
  <cp:lastModifiedBy>Kamarthi, Sagar</cp:lastModifiedBy>
  <cp:revision>160</cp:revision>
  <dcterms:created xsi:type="dcterms:W3CDTF">2002-01-12T20:10:31Z</dcterms:created>
  <dcterms:modified xsi:type="dcterms:W3CDTF">2011-07-19T14:58:05Z</dcterms:modified>
</cp:coreProperties>
</file>