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Lst>
  <p:sldSz cx="43891200" cy="32918400"/>
  <p:notesSz cx="30632400" cy="39776400"/>
  <p:embeddedFontLst>
    <p:embeddedFont>
      <p:font typeface="Calibri" pitchFamily="34" charset="0"/>
      <p:regular r:id="rId3"/>
      <p:bold r:id="rId4"/>
      <p:italic r:id="rId5"/>
      <p:boldItalic r:id="rId6"/>
    </p:embeddedFont>
  </p:embeddedFontLst>
  <p:defaultTextStyle>
    <a:defPPr>
      <a:defRPr lang="en-US"/>
    </a:defPPr>
    <a:lvl1pPr algn="l" defTabSz="4387850" rtl="0" fontAlgn="base">
      <a:spcBef>
        <a:spcPct val="0"/>
      </a:spcBef>
      <a:spcAft>
        <a:spcPct val="0"/>
      </a:spcAft>
      <a:defRPr sz="8600" kern="1200">
        <a:solidFill>
          <a:schemeClr val="tx1"/>
        </a:solidFill>
        <a:latin typeface="Arial" charset="0"/>
        <a:ea typeface="+mn-ea"/>
        <a:cs typeface="+mn-cs"/>
      </a:defRPr>
    </a:lvl1pPr>
    <a:lvl2pPr marL="2193925" indent="-1736725" algn="l" defTabSz="4387850" rtl="0" fontAlgn="base">
      <a:spcBef>
        <a:spcPct val="0"/>
      </a:spcBef>
      <a:spcAft>
        <a:spcPct val="0"/>
      </a:spcAft>
      <a:defRPr sz="8600" kern="1200">
        <a:solidFill>
          <a:schemeClr val="tx1"/>
        </a:solidFill>
        <a:latin typeface="Arial" charset="0"/>
        <a:ea typeface="+mn-ea"/>
        <a:cs typeface="+mn-cs"/>
      </a:defRPr>
    </a:lvl2pPr>
    <a:lvl3pPr marL="4387850" indent="-3473450" algn="l" defTabSz="4387850" rtl="0" fontAlgn="base">
      <a:spcBef>
        <a:spcPct val="0"/>
      </a:spcBef>
      <a:spcAft>
        <a:spcPct val="0"/>
      </a:spcAft>
      <a:defRPr sz="8600" kern="1200">
        <a:solidFill>
          <a:schemeClr val="tx1"/>
        </a:solidFill>
        <a:latin typeface="Arial" charset="0"/>
        <a:ea typeface="+mn-ea"/>
        <a:cs typeface="+mn-cs"/>
      </a:defRPr>
    </a:lvl3pPr>
    <a:lvl4pPr marL="6581775" indent="-5210175" algn="l" defTabSz="4387850" rtl="0" fontAlgn="base">
      <a:spcBef>
        <a:spcPct val="0"/>
      </a:spcBef>
      <a:spcAft>
        <a:spcPct val="0"/>
      </a:spcAft>
      <a:defRPr sz="8600" kern="1200">
        <a:solidFill>
          <a:schemeClr val="tx1"/>
        </a:solidFill>
        <a:latin typeface="Arial" charset="0"/>
        <a:ea typeface="+mn-ea"/>
        <a:cs typeface="+mn-cs"/>
      </a:defRPr>
    </a:lvl4pPr>
    <a:lvl5pPr marL="8777288" indent="-6948488" algn="l" defTabSz="4387850"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930300"/>
    <a:srgbClr val="FF001B"/>
    <a:srgbClr val="9B1103"/>
    <a:srgbClr val="0000F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79" autoAdjust="0"/>
  </p:normalViewPr>
  <p:slideViewPr>
    <p:cSldViewPr>
      <p:cViewPr>
        <p:scale>
          <a:sx n="30" d="100"/>
          <a:sy n="30" d="100"/>
        </p:scale>
        <p:origin x="-1242" y="10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font" Target="fonts/font1.fntdata"/><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4.fntdata"/><Relationship Id="rId5" Type="http://schemas.openxmlformats.org/officeDocument/2006/relationships/font" Target="fonts/font3.fntdata"/><Relationship Id="rId10" Type="http://schemas.openxmlformats.org/officeDocument/2006/relationships/tableStyles" Target="tableStyles.xml"/><Relationship Id="rId4" Type="http://schemas.openxmlformats.org/officeDocument/2006/relationships/font" Target="fonts/font2.fntdata"/><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3"/>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373" indent="0" algn="ctr">
              <a:buNone/>
              <a:defRPr>
                <a:solidFill>
                  <a:schemeClr val="tx1">
                    <a:tint val="75000"/>
                  </a:schemeClr>
                </a:solidFill>
              </a:defRPr>
            </a:lvl2pPr>
            <a:lvl3pPr marL="4388747" indent="0" algn="ctr">
              <a:buNone/>
              <a:defRPr>
                <a:solidFill>
                  <a:schemeClr val="tx1">
                    <a:tint val="75000"/>
                  </a:schemeClr>
                </a:solidFill>
              </a:defRPr>
            </a:lvl3pPr>
            <a:lvl4pPr marL="6583120" indent="0" algn="ctr">
              <a:buNone/>
              <a:defRPr>
                <a:solidFill>
                  <a:schemeClr val="tx1">
                    <a:tint val="75000"/>
                  </a:schemeClr>
                </a:solidFill>
              </a:defRPr>
            </a:lvl4pPr>
            <a:lvl5pPr marL="8777494" indent="0" algn="ctr">
              <a:buNone/>
              <a:defRPr>
                <a:solidFill>
                  <a:schemeClr val="tx1">
                    <a:tint val="75000"/>
                  </a:schemeClr>
                </a:solidFill>
              </a:defRPr>
            </a:lvl5pPr>
            <a:lvl6pPr marL="10971867" indent="0" algn="ctr">
              <a:buNone/>
              <a:defRPr>
                <a:solidFill>
                  <a:schemeClr val="tx1">
                    <a:tint val="75000"/>
                  </a:schemeClr>
                </a:solidFill>
              </a:defRPr>
            </a:lvl6pPr>
            <a:lvl7pPr marL="13166241" indent="0" algn="ctr">
              <a:buNone/>
              <a:defRPr>
                <a:solidFill>
                  <a:schemeClr val="tx1">
                    <a:tint val="75000"/>
                  </a:schemeClr>
                </a:solidFill>
              </a:defRPr>
            </a:lvl7pPr>
            <a:lvl8pPr marL="15360614" indent="0" algn="ctr">
              <a:buNone/>
              <a:defRPr>
                <a:solidFill>
                  <a:schemeClr val="tx1">
                    <a:tint val="75000"/>
                  </a:schemeClr>
                </a:solidFill>
              </a:defRPr>
            </a:lvl8pPr>
            <a:lvl9pPr marL="1755498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CF72A3C-CF0C-45AA-B718-0713827902FB}"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BF0DE29-C787-4522-B516-909D7EA31E2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B483C62-93C7-414F-84C3-37C403CFA9E8}"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1228D0-378C-4235-9A20-F8FA4C13B6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564B654-A75A-46D9-AE83-8828E7F59CEC}"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9208CC-9482-4247-BE91-203B438C38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2B8693-0B65-4744-B671-71C2BAA827E7}"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F144D06-B4C3-4A03-9C74-AB68B77D6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373" indent="0">
              <a:buNone/>
              <a:defRPr sz="8600">
                <a:solidFill>
                  <a:schemeClr val="tx1">
                    <a:tint val="75000"/>
                  </a:schemeClr>
                </a:solidFill>
              </a:defRPr>
            </a:lvl2pPr>
            <a:lvl3pPr marL="4388747" indent="0">
              <a:buNone/>
              <a:defRPr sz="7700">
                <a:solidFill>
                  <a:schemeClr val="tx1">
                    <a:tint val="75000"/>
                  </a:schemeClr>
                </a:solidFill>
              </a:defRPr>
            </a:lvl3pPr>
            <a:lvl4pPr marL="6583120" indent="0">
              <a:buNone/>
              <a:defRPr sz="6700">
                <a:solidFill>
                  <a:schemeClr val="tx1">
                    <a:tint val="75000"/>
                  </a:schemeClr>
                </a:solidFill>
              </a:defRPr>
            </a:lvl4pPr>
            <a:lvl5pPr marL="8777494" indent="0">
              <a:buNone/>
              <a:defRPr sz="6700">
                <a:solidFill>
                  <a:schemeClr val="tx1">
                    <a:tint val="75000"/>
                  </a:schemeClr>
                </a:solidFill>
              </a:defRPr>
            </a:lvl5pPr>
            <a:lvl6pPr marL="10971867" indent="0">
              <a:buNone/>
              <a:defRPr sz="6700">
                <a:solidFill>
                  <a:schemeClr val="tx1">
                    <a:tint val="75000"/>
                  </a:schemeClr>
                </a:solidFill>
              </a:defRPr>
            </a:lvl6pPr>
            <a:lvl7pPr marL="13166241" indent="0">
              <a:buNone/>
              <a:defRPr sz="6700">
                <a:solidFill>
                  <a:schemeClr val="tx1">
                    <a:tint val="75000"/>
                  </a:schemeClr>
                </a:solidFill>
              </a:defRPr>
            </a:lvl7pPr>
            <a:lvl8pPr marL="15360614" indent="0">
              <a:buNone/>
              <a:defRPr sz="6700">
                <a:solidFill>
                  <a:schemeClr val="tx1">
                    <a:tint val="75000"/>
                  </a:schemeClr>
                </a:solidFill>
              </a:defRPr>
            </a:lvl8pPr>
            <a:lvl9pPr marL="17554988"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2837FD9-4985-4C69-8AA0-6AAD52CDA1B0}" type="datetimeFigureOut">
              <a:rPr lang="en-US"/>
              <a:pPr>
                <a:defRPr/>
              </a:pPr>
              <a:t>7/26/2012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AFF1F6E-2FEC-49CB-B3AF-0B314C861DA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4"/>
            <a:ext cx="19385280" cy="21724622"/>
          </a:xfrm>
        </p:spPr>
        <p:txBody>
          <a:bodyPr/>
          <a:lstStyle>
            <a:lvl1pPr>
              <a:defRPr sz="13400"/>
            </a:lvl1pPr>
            <a:lvl2pPr>
              <a:defRPr sz="116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7E2E4B8-B4ED-476D-87B6-E38E2DAEAFA6}"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565B431-E6E0-4A96-99CF-6C890CA8848B}"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3" y="7368542"/>
            <a:ext cx="19400520" cy="3070858"/>
          </a:xfrm>
        </p:spPr>
        <p:txBody>
          <a:bodyPr anchor="b"/>
          <a:lstStyle>
            <a:lvl1pPr marL="0" indent="0">
              <a:buNone/>
              <a:defRPr sz="11600" b="1"/>
            </a:lvl1pPr>
            <a:lvl2pPr marL="2194373" indent="0">
              <a:buNone/>
              <a:defRPr sz="9600" b="1"/>
            </a:lvl2pPr>
            <a:lvl3pPr marL="4388747" indent="0">
              <a:buNone/>
              <a:defRPr sz="8600" b="1"/>
            </a:lvl3pPr>
            <a:lvl4pPr marL="6583120" indent="0">
              <a:buNone/>
              <a:defRPr sz="7700" b="1"/>
            </a:lvl4pPr>
            <a:lvl5pPr marL="8777494" indent="0">
              <a:buNone/>
              <a:defRPr sz="7700" b="1"/>
            </a:lvl5pPr>
            <a:lvl6pPr marL="10971867" indent="0">
              <a:buNone/>
              <a:defRPr sz="7700" b="1"/>
            </a:lvl6pPr>
            <a:lvl7pPr marL="13166241" indent="0">
              <a:buNone/>
              <a:defRPr sz="7700" b="1"/>
            </a:lvl7pPr>
            <a:lvl8pPr marL="15360614" indent="0">
              <a:buNone/>
              <a:defRPr sz="7700" b="1"/>
            </a:lvl8pPr>
            <a:lvl9pPr marL="17554988"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3" y="10439400"/>
            <a:ext cx="19400520" cy="18966182"/>
          </a:xfrm>
        </p:spPr>
        <p:txBody>
          <a:bodyPr/>
          <a:lstStyle>
            <a:lvl1pPr>
              <a:defRPr sz="116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3010126-3AA5-405D-AA5A-B17FE3FF3AB1}" type="datetimeFigureOut">
              <a:rPr lang="en-US"/>
              <a:pPr>
                <a:defRPr/>
              </a:pPr>
              <a:t>7/26/2012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BF0A182-1E96-4A91-91BD-AB9B2C293410}"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7323BEE-3787-4432-BDC2-9B9ACD6BD940}" type="datetimeFigureOut">
              <a:rPr lang="en-US"/>
              <a:pPr>
                <a:defRPr/>
              </a:pPr>
              <a:t>7/26/2012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4CB17CCA-215A-4B22-AD65-C56CF1170D3E}"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4232D10-2C83-40F6-B5D5-12F51DE51C51}" type="datetimeFigureOut">
              <a:rPr lang="en-US"/>
              <a:pPr>
                <a:defRPr/>
              </a:pPr>
              <a:t>7/26/2012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50EE8F-DDC6-4E52-B0AA-851E5F90EAF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6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2F5E8E-E06B-4196-AF60-A37AFB4384AF}"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9978549-8EEA-4035-8379-78BA2362CF8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5400"/>
            </a:lvl1pPr>
            <a:lvl2pPr marL="2194373" indent="0">
              <a:buNone/>
              <a:defRPr sz="13400"/>
            </a:lvl2pPr>
            <a:lvl3pPr marL="4388747" indent="0">
              <a:buNone/>
              <a:defRPr sz="11600"/>
            </a:lvl3pPr>
            <a:lvl4pPr marL="6583120" indent="0">
              <a:buNone/>
              <a:defRPr sz="9600"/>
            </a:lvl4pPr>
            <a:lvl5pPr marL="8777494" indent="0">
              <a:buNone/>
              <a:defRPr sz="9600"/>
            </a:lvl5pPr>
            <a:lvl6pPr marL="10971867" indent="0">
              <a:buNone/>
              <a:defRPr sz="9600"/>
            </a:lvl6pPr>
            <a:lvl7pPr marL="13166241" indent="0">
              <a:buNone/>
              <a:defRPr sz="9600"/>
            </a:lvl7pPr>
            <a:lvl8pPr marL="15360614" indent="0">
              <a:buNone/>
              <a:defRPr sz="9600"/>
            </a:lvl8pPr>
            <a:lvl9pPr marL="17554988" indent="0">
              <a:buNone/>
              <a:defRPr sz="9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373" indent="0">
              <a:buNone/>
              <a:defRPr sz="5800"/>
            </a:lvl2pPr>
            <a:lvl3pPr marL="4388747" indent="0">
              <a:buNone/>
              <a:defRPr sz="4800"/>
            </a:lvl3pPr>
            <a:lvl4pPr marL="6583120" indent="0">
              <a:buNone/>
              <a:defRPr sz="4300"/>
            </a:lvl4pPr>
            <a:lvl5pPr marL="8777494" indent="0">
              <a:buNone/>
              <a:defRPr sz="4300"/>
            </a:lvl5pPr>
            <a:lvl6pPr marL="10971867" indent="0">
              <a:buNone/>
              <a:defRPr sz="4300"/>
            </a:lvl6pPr>
            <a:lvl7pPr marL="13166241" indent="0">
              <a:buNone/>
              <a:defRPr sz="4300"/>
            </a:lvl7pPr>
            <a:lvl8pPr marL="15360614" indent="0">
              <a:buNone/>
              <a:defRPr sz="4300"/>
            </a:lvl8pPr>
            <a:lvl9pPr marL="17554988" indent="0">
              <a:buNone/>
              <a:defRPr sz="43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C9B8CD4-6D2F-4AA5-A4A9-5C304D97FC77}" type="datetimeFigureOut">
              <a:rPr lang="en-US"/>
              <a:pPr>
                <a:defRPr/>
              </a:pPr>
              <a:t>7/26/2012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AA71DDB-E384-438A-B817-7C6E790295C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w="9525">
            <a:noFill/>
            <a:miter lim="800000"/>
            <a:headEnd/>
            <a:tailEnd/>
          </a:ln>
        </p:spPr>
        <p:txBody>
          <a:bodyPr vert="horz" wrap="square" lIns="438875" tIns="219437" rIns="438875" bIns="219437"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w="9525">
            <a:noFill/>
            <a:miter lim="800000"/>
            <a:headEnd/>
            <a:tailEnd/>
          </a:ln>
        </p:spPr>
        <p:txBody>
          <a:bodyPr vert="horz" wrap="square" lIns="438875" tIns="219437" rIns="438875" bIns="21943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lIns="438875" tIns="219437" rIns="438875" bIns="219437" rtlCol="0" anchor="ctr"/>
          <a:lstStyle>
            <a:lvl1pPr algn="l" defTabSz="4388747" fontAlgn="auto">
              <a:spcBef>
                <a:spcPts val="0"/>
              </a:spcBef>
              <a:spcAft>
                <a:spcPts val="0"/>
              </a:spcAft>
              <a:defRPr sz="5800" smtClean="0">
                <a:solidFill>
                  <a:schemeClr val="tx1">
                    <a:tint val="75000"/>
                  </a:schemeClr>
                </a:solidFill>
                <a:latin typeface="+mn-lt"/>
              </a:defRPr>
            </a:lvl1pPr>
          </a:lstStyle>
          <a:p>
            <a:pPr>
              <a:defRPr/>
            </a:pPr>
            <a:fld id="{99606BFC-347A-4142-8DB3-9E43AAAFB76D}" type="datetimeFigureOut">
              <a:rPr lang="en-US"/>
              <a:pPr>
                <a:defRPr/>
              </a:pPr>
              <a:t>7/26/2012</a:t>
            </a:fld>
            <a:endParaRPr lang="en-US" dirty="0"/>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lIns="438875" tIns="219437" rIns="438875" bIns="219437" rtlCol="0" anchor="ctr"/>
          <a:lstStyle>
            <a:lvl1pPr algn="ctr" defTabSz="4388747" fontAlgn="auto">
              <a:spcBef>
                <a:spcPts val="0"/>
              </a:spcBef>
              <a:spcAft>
                <a:spcPts val="0"/>
              </a:spcAft>
              <a:defRPr sz="58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lIns="438875" tIns="219437" rIns="438875" bIns="219437" rtlCol="0" anchor="ctr"/>
          <a:lstStyle>
            <a:lvl1pPr algn="r" defTabSz="4388747" fontAlgn="auto">
              <a:spcBef>
                <a:spcPts val="0"/>
              </a:spcBef>
              <a:spcAft>
                <a:spcPts val="0"/>
              </a:spcAft>
              <a:defRPr sz="5800" smtClean="0">
                <a:solidFill>
                  <a:schemeClr val="tx1">
                    <a:tint val="75000"/>
                  </a:schemeClr>
                </a:solidFill>
                <a:latin typeface="+mn-lt"/>
              </a:defRPr>
            </a:lvl1pPr>
          </a:lstStyle>
          <a:p>
            <a:pPr>
              <a:defRPr/>
            </a:pPr>
            <a:fld id="{C2C4243D-DB7A-4531-A3FF-E1BB83364BA5}"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387850" rtl="0" eaLnBrk="1" fontAlgn="base" hangingPunct="1">
        <a:spcBef>
          <a:spcPct val="0"/>
        </a:spcBef>
        <a:spcAft>
          <a:spcPct val="0"/>
        </a:spcAft>
        <a:defRPr sz="21100" kern="1200">
          <a:solidFill>
            <a:schemeClr val="tx1"/>
          </a:solidFill>
          <a:latin typeface="+mj-lt"/>
          <a:ea typeface="+mj-ea"/>
          <a:cs typeface="+mj-cs"/>
        </a:defRPr>
      </a:lvl1pPr>
      <a:lvl2pPr algn="ctr" defTabSz="4387850" rtl="0" eaLnBrk="1" fontAlgn="base" hangingPunct="1">
        <a:spcBef>
          <a:spcPct val="0"/>
        </a:spcBef>
        <a:spcAft>
          <a:spcPct val="0"/>
        </a:spcAft>
        <a:defRPr sz="21100">
          <a:solidFill>
            <a:schemeClr val="tx1"/>
          </a:solidFill>
          <a:latin typeface="Calibri" pitchFamily="34" charset="0"/>
        </a:defRPr>
      </a:lvl2pPr>
      <a:lvl3pPr algn="ctr" defTabSz="4387850" rtl="0" eaLnBrk="1" fontAlgn="base" hangingPunct="1">
        <a:spcBef>
          <a:spcPct val="0"/>
        </a:spcBef>
        <a:spcAft>
          <a:spcPct val="0"/>
        </a:spcAft>
        <a:defRPr sz="21100">
          <a:solidFill>
            <a:schemeClr val="tx1"/>
          </a:solidFill>
          <a:latin typeface="Calibri" pitchFamily="34" charset="0"/>
        </a:defRPr>
      </a:lvl3pPr>
      <a:lvl4pPr algn="ctr" defTabSz="4387850" rtl="0" eaLnBrk="1" fontAlgn="base" hangingPunct="1">
        <a:spcBef>
          <a:spcPct val="0"/>
        </a:spcBef>
        <a:spcAft>
          <a:spcPct val="0"/>
        </a:spcAft>
        <a:defRPr sz="21100">
          <a:solidFill>
            <a:schemeClr val="tx1"/>
          </a:solidFill>
          <a:latin typeface="Calibri" pitchFamily="34" charset="0"/>
        </a:defRPr>
      </a:lvl4pPr>
      <a:lvl5pPr algn="ctr" defTabSz="4387850" rtl="0" eaLnBrk="1" fontAlgn="base" hangingPunct="1">
        <a:spcBef>
          <a:spcPct val="0"/>
        </a:spcBef>
        <a:spcAft>
          <a:spcPct val="0"/>
        </a:spcAft>
        <a:defRPr sz="21100">
          <a:solidFill>
            <a:schemeClr val="tx1"/>
          </a:solidFill>
          <a:latin typeface="Calibri" pitchFamily="34" charset="0"/>
        </a:defRPr>
      </a:lvl5pPr>
      <a:lvl6pPr marL="457200" algn="ctr" defTabSz="4387850" rtl="0" eaLnBrk="1" fontAlgn="base" hangingPunct="1">
        <a:spcBef>
          <a:spcPct val="0"/>
        </a:spcBef>
        <a:spcAft>
          <a:spcPct val="0"/>
        </a:spcAft>
        <a:defRPr sz="21100">
          <a:solidFill>
            <a:schemeClr val="tx1"/>
          </a:solidFill>
          <a:latin typeface="Calibri" pitchFamily="34" charset="0"/>
        </a:defRPr>
      </a:lvl6pPr>
      <a:lvl7pPr marL="914400" algn="ctr" defTabSz="4387850" rtl="0" eaLnBrk="1" fontAlgn="base" hangingPunct="1">
        <a:spcBef>
          <a:spcPct val="0"/>
        </a:spcBef>
        <a:spcAft>
          <a:spcPct val="0"/>
        </a:spcAft>
        <a:defRPr sz="21100">
          <a:solidFill>
            <a:schemeClr val="tx1"/>
          </a:solidFill>
          <a:latin typeface="Calibri" pitchFamily="34" charset="0"/>
        </a:defRPr>
      </a:lvl7pPr>
      <a:lvl8pPr marL="1371600" algn="ctr" defTabSz="4387850" rtl="0" eaLnBrk="1" fontAlgn="base" hangingPunct="1">
        <a:spcBef>
          <a:spcPct val="0"/>
        </a:spcBef>
        <a:spcAft>
          <a:spcPct val="0"/>
        </a:spcAft>
        <a:defRPr sz="21100">
          <a:solidFill>
            <a:schemeClr val="tx1"/>
          </a:solidFill>
          <a:latin typeface="Calibri" pitchFamily="34" charset="0"/>
        </a:defRPr>
      </a:lvl8pPr>
      <a:lvl9pPr marL="1828800" algn="ctr" defTabSz="4387850" rtl="0" eaLnBrk="1" fontAlgn="base" hangingPunct="1">
        <a:spcBef>
          <a:spcPct val="0"/>
        </a:spcBef>
        <a:spcAft>
          <a:spcPct val="0"/>
        </a:spcAft>
        <a:defRPr sz="21100">
          <a:solidFill>
            <a:schemeClr val="tx1"/>
          </a:solidFill>
          <a:latin typeface="Calibri" pitchFamily="34" charset="0"/>
        </a:defRPr>
      </a:lvl9pPr>
    </p:titleStyle>
    <p:bodyStyle>
      <a:lvl1pPr marL="1644650" indent="-1644650" algn="l" defTabSz="4387850" rtl="0" eaLnBrk="1" fontAlgn="base" hangingPunct="1">
        <a:spcBef>
          <a:spcPct val="20000"/>
        </a:spcBef>
        <a:spcAft>
          <a:spcPct val="0"/>
        </a:spcAft>
        <a:buFont typeface="Arial" charset="0"/>
        <a:buChar char="•"/>
        <a:defRPr sz="15400" kern="1200">
          <a:solidFill>
            <a:schemeClr val="tx1"/>
          </a:solidFill>
          <a:latin typeface="+mn-lt"/>
          <a:ea typeface="+mn-ea"/>
          <a:cs typeface="+mn-cs"/>
        </a:defRPr>
      </a:lvl1pPr>
      <a:lvl2pPr marL="3565525" indent="-1370013" algn="l" defTabSz="4387850" rtl="0" eaLnBrk="1" fontAlgn="base" hangingPunct="1">
        <a:spcBef>
          <a:spcPct val="20000"/>
        </a:spcBef>
        <a:spcAft>
          <a:spcPct val="0"/>
        </a:spcAft>
        <a:buFont typeface="Arial" charset="0"/>
        <a:buChar char="–"/>
        <a:defRPr sz="13400" kern="1200">
          <a:solidFill>
            <a:schemeClr val="tx1"/>
          </a:solidFill>
          <a:latin typeface="+mn-lt"/>
          <a:ea typeface="+mn-ea"/>
          <a:cs typeface="+mn-cs"/>
        </a:defRPr>
      </a:lvl2pPr>
      <a:lvl3pPr marL="5484813" indent="-1096963" algn="l" defTabSz="4387850" rtl="0" eaLnBrk="1" fontAlgn="base" hangingPunct="1">
        <a:spcBef>
          <a:spcPct val="20000"/>
        </a:spcBef>
        <a:spcAft>
          <a:spcPct val="0"/>
        </a:spcAft>
        <a:buFont typeface="Arial" charset="0"/>
        <a:buChar char="•"/>
        <a:defRPr sz="11600" kern="1200">
          <a:solidFill>
            <a:schemeClr val="tx1"/>
          </a:solidFill>
          <a:latin typeface="+mn-lt"/>
          <a:ea typeface="+mn-ea"/>
          <a:cs typeface="+mn-cs"/>
        </a:defRPr>
      </a:lvl3pPr>
      <a:lvl4pPr marL="7678738"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4pPr>
      <a:lvl5pPr marL="9874250" indent="-1096963" algn="l" defTabSz="4387850" rtl="0" eaLnBrk="1" fontAlgn="base" hangingPunct="1">
        <a:spcBef>
          <a:spcPct val="20000"/>
        </a:spcBef>
        <a:spcAft>
          <a:spcPct val="0"/>
        </a:spcAft>
        <a:buFont typeface="Arial" charset="0"/>
        <a:buChar char="»"/>
        <a:defRPr sz="9600" kern="1200">
          <a:solidFill>
            <a:schemeClr val="tx1"/>
          </a:solidFill>
          <a:latin typeface="+mn-lt"/>
          <a:ea typeface="+mn-ea"/>
          <a:cs typeface="+mn-cs"/>
        </a:defRPr>
      </a:lvl5pPr>
      <a:lvl6pPr marL="12069054"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428"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7801"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175" indent="-1097187" algn="l" defTabSz="4388747"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747" rtl="0" eaLnBrk="1" latinLnBrk="0" hangingPunct="1">
        <a:defRPr sz="8600" kern="1200">
          <a:solidFill>
            <a:schemeClr val="tx1"/>
          </a:solidFill>
          <a:latin typeface="+mn-lt"/>
          <a:ea typeface="+mn-ea"/>
          <a:cs typeface="+mn-cs"/>
        </a:defRPr>
      </a:lvl1pPr>
      <a:lvl2pPr marL="2194373" algn="l" defTabSz="4388747" rtl="0" eaLnBrk="1" latinLnBrk="0" hangingPunct="1">
        <a:defRPr sz="8600" kern="1200">
          <a:solidFill>
            <a:schemeClr val="tx1"/>
          </a:solidFill>
          <a:latin typeface="+mn-lt"/>
          <a:ea typeface="+mn-ea"/>
          <a:cs typeface="+mn-cs"/>
        </a:defRPr>
      </a:lvl2pPr>
      <a:lvl3pPr marL="4388747" algn="l" defTabSz="4388747" rtl="0" eaLnBrk="1" latinLnBrk="0" hangingPunct="1">
        <a:defRPr sz="8600" kern="1200">
          <a:solidFill>
            <a:schemeClr val="tx1"/>
          </a:solidFill>
          <a:latin typeface="+mn-lt"/>
          <a:ea typeface="+mn-ea"/>
          <a:cs typeface="+mn-cs"/>
        </a:defRPr>
      </a:lvl3pPr>
      <a:lvl4pPr marL="6583120" algn="l" defTabSz="4388747" rtl="0" eaLnBrk="1" latinLnBrk="0" hangingPunct="1">
        <a:defRPr sz="8600" kern="1200">
          <a:solidFill>
            <a:schemeClr val="tx1"/>
          </a:solidFill>
          <a:latin typeface="+mn-lt"/>
          <a:ea typeface="+mn-ea"/>
          <a:cs typeface="+mn-cs"/>
        </a:defRPr>
      </a:lvl4pPr>
      <a:lvl5pPr marL="8777494" algn="l" defTabSz="4388747" rtl="0" eaLnBrk="1" latinLnBrk="0" hangingPunct="1">
        <a:defRPr sz="8600" kern="1200">
          <a:solidFill>
            <a:schemeClr val="tx1"/>
          </a:solidFill>
          <a:latin typeface="+mn-lt"/>
          <a:ea typeface="+mn-ea"/>
          <a:cs typeface="+mn-cs"/>
        </a:defRPr>
      </a:lvl5pPr>
      <a:lvl6pPr marL="10971867" algn="l" defTabSz="4388747" rtl="0" eaLnBrk="1" latinLnBrk="0" hangingPunct="1">
        <a:defRPr sz="8600" kern="1200">
          <a:solidFill>
            <a:schemeClr val="tx1"/>
          </a:solidFill>
          <a:latin typeface="+mn-lt"/>
          <a:ea typeface="+mn-ea"/>
          <a:cs typeface="+mn-cs"/>
        </a:defRPr>
      </a:lvl6pPr>
      <a:lvl7pPr marL="13166241" algn="l" defTabSz="4388747" rtl="0" eaLnBrk="1" latinLnBrk="0" hangingPunct="1">
        <a:defRPr sz="8600" kern="1200">
          <a:solidFill>
            <a:schemeClr val="tx1"/>
          </a:solidFill>
          <a:latin typeface="+mn-lt"/>
          <a:ea typeface="+mn-ea"/>
          <a:cs typeface="+mn-cs"/>
        </a:defRPr>
      </a:lvl7pPr>
      <a:lvl8pPr marL="15360614" algn="l" defTabSz="4388747" rtl="0" eaLnBrk="1" latinLnBrk="0" hangingPunct="1">
        <a:defRPr sz="8600" kern="1200">
          <a:solidFill>
            <a:schemeClr val="tx1"/>
          </a:solidFill>
          <a:latin typeface="+mn-lt"/>
          <a:ea typeface="+mn-ea"/>
          <a:cs typeface="+mn-cs"/>
        </a:defRPr>
      </a:lvl8pPr>
      <a:lvl9pPr marL="17554988" algn="l" defTabSz="4388747"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emf"/><Relationship Id="rId15" Type="http://schemas.openxmlformats.org/officeDocument/2006/relationships/image" Target="../media/image14.jpg"/><Relationship Id="rId10" Type="http://schemas.openxmlformats.org/officeDocument/2006/relationships/image" Target="../media/image9.jpg"/><Relationship Id="rId4" Type="http://schemas.openxmlformats.org/officeDocument/2006/relationships/image" Target="../media/image3.jpe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ounded Rectangle 89"/>
          <p:cNvSpPr/>
          <p:nvPr/>
        </p:nvSpPr>
        <p:spPr>
          <a:xfrm>
            <a:off x="838200" y="304800"/>
            <a:ext cx="42138600" cy="5105400"/>
          </a:xfrm>
          <a:prstGeom prst="roundRect">
            <a:avLst/>
          </a:prstGeom>
          <a:ln w="57150"/>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chemeClr val="tx1"/>
              </a:solidFill>
            </a:endParaRPr>
          </a:p>
        </p:txBody>
      </p:sp>
      <p:sp>
        <p:nvSpPr>
          <p:cNvPr id="13581" name="AutoShape 269"/>
          <p:cNvSpPr>
            <a:spLocks noChangeArrowheads="1"/>
          </p:cNvSpPr>
          <p:nvPr/>
        </p:nvSpPr>
        <p:spPr bwMode="auto">
          <a:xfrm>
            <a:off x="838200" y="10896600"/>
            <a:ext cx="12801600" cy="21488400"/>
          </a:xfrm>
          <a:prstGeom prst="roundRect">
            <a:avLst>
              <a:gd name="adj" fmla="val 9984"/>
            </a:avLst>
          </a:prstGeom>
          <a:noFill/>
          <a:ln w="28575">
            <a:headEnd/>
            <a:tailEnd/>
          </a:ln>
        </p:spPr>
        <p:style>
          <a:lnRef idx="1">
            <a:schemeClr val="accent5"/>
          </a:lnRef>
          <a:fillRef idx="2">
            <a:schemeClr val="accent5"/>
          </a:fillRef>
          <a:effectRef idx="1">
            <a:schemeClr val="accent5"/>
          </a:effectRef>
          <a:fontRef idx="minor">
            <a:schemeClr val="dk1"/>
          </a:fontRef>
        </p:style>
        <p:txBody>
          <a:bodyPr wrap="none" anchor="ctr"/>
          <a:lstStyle/>
          <a:p>
            <a:endParaRPr lang="en-US" dirty="0">
              <a:solidFill>
                <a:schemeClr val="tx1"/>
              </a:solidFill>
            </a:endParaRPr>
          </a:p>
        </p:txBody>
      </p:sp>
      <p:pic>
        <p:nvPicPr>
          <p:cNvPr id="13389" name="Picture 5" descr="NSF_logo_large"/>
          <p:cNvPicPr>
            <a:picLocks noChangeAspect="1" noChangeArrowheads="1"/>
          </p:cNvPicPr>
          <p:nvPr/>
        </p:nvPicPr>
        <p:blipFill>
          <a:blip r:embed="rId2" cstate="print"/>
          <a:srcRect/>
          <a:stretch>
            <a:fillRect/>
          </a:stretch>
        </p:blipFill>
        <p:spPr bwMode="auto">
          <a:xfrm>
            <a:off x="37719000" y="792540"/>
            <a:ext cx="2797175" cy="2838450"/>
          </a:xfrm>
          <a:prstGeom prst="rect">
            <a:avLst/>
          </a:prstGeom>
          <a:noFill/>
          <a:ln w="9525">
            <a:noFill/>
            <a:miter lim="800000"/>
            <a:headEnd/>
            <a:tailEnd/>
          </a:ln>
        </p:spPr>
      </p:pic>
      <p:sp>
        <p:nvSpPr>
          <p:cNvPr id="13743" name="AutoShape 431"/>
          <p:cNvSpPr>
            <a:spLocks noChangeArrowheads="1"/>
          </p:cNvSpPr>
          <p:nvPr/>
        </p:nvSpPr>
        <p:spPr bwMode="auto">
          <a:xfrm>
            <a:off x="13944600" y="5867400"/>
            <a:ext cx="15240000" cy="26517600"/>
          </a:xfrm>
          <a:prstGeom prst="roundRect">
            <a:avLst>
              <a:gd name="adj" fmla="val 7065"/>
            </a:avLst>
          </a:prstGeom>
          <a:ln w="28575">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en-US" dirty="0">
              <a:solidFill>
                <a:schemeClr val="tx1"/>
              </a:solidFill>
            </a:endParaRPr>
          </a:p>
        </p:txBody>
      </p:sp>
      <p:sp>
        <p:nvSpPr>
          <p:cNvPr id="91" name="AutoShape 431"/>
          <p:cNvSpPr>
            <a:spLocks noChangeArrowheads="1"/>
          </p:cNvSpPr>
          <p:nvPr/>
        </p:nvSpPr>
        <p:spPr bwMode="auto">
          <a:xfrm>
            <a:off x="29489400" y="5867400"/>
            <a:ext cx="13487400" cy="26440960"/>
          </a:xfrm>
          <a:prstGeom prst="roundRect">
            <a:avLst>
              <a:gd name="adj" fmla="val 7065"/>
            </a:avLst>
          </a:prstGeom>
          <a:ln w="28575">
            <a:headEnd/>
            <a:tailEnd/>
          </a:ln>
        </p:spPr>
        <p:style>
          <a:lnRef idx="1">
            <a:schemeClr val="dk1"/>
          </a:lnRef>
          <a:fillRef idx="2">
            <a:schemeClr val="dk1"/>
          </a:fillRef>
          <a:effectRef idx="1">
            <a:schemeClr val="dk1"/>
          </a:effectRef>
          <a:fontRef idx="minor">
            <a:schemeClr val="dk1"/>
          </a:fontRef>
        </p:style>
        <p:txBody>
          <a:bodyPr wrap="none" anchor="ctr"/>
          <a:lstStyle/>
          <a:p>
            <a:endParaRPr lang="en-US" dirty="0">
              <a:solidFill>
                <a:schemeClr val="tx1"/>
              </a:solidFill>
            </a:endParaRPr>
          </a:p>
        </p:txBody>
      </p:sp>
      <p:sp>
        <p:nvSpPr>
          <p:cNvPr id="130" name="Rectangle 3"/>
          <p:cNvSpPr>
            <a:spLocks noChangeArrowheads="1"/>
          </p:cNvSpPr>
          <p:nvPr/>
        </p:nvSpPr>
        <p:spPr bwMode="auto">
          <a:xfrm>
            <a:off x="14097000" y="6019800"/>
            <a:ext cx="14935200" cy="26375569"/>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ACTION PLAN &amp; implementation schedule</a:t>
            </a:r>
          </a:p>
          <a:p>
            <a:pPr marL="514350" indent="-514350">
              <a:buFont typeface="Wingdings" pitchFamily="2" charset="2"/>
              <a:buChar char="ü"/>
            </a:pPr>
            <a:r>
              <a:rPr lang="en-US" sz="4400" dirty="0" smtClean="0">
                <a:solidFill>
                  <a:srgbClr val="000000"/>
                </a:solidFill>
              </a:rPr>
              <a:t>Create the project plan outline and timelines.  Provide rationale for incorporation into current unit designs.</a:t>
            </a:r>
          </a:p>
          <a:p>
            <a:pPr marL="2708275" lvl="1" indent="-514350">
              <a:buFont typeface="Wingdings" pitchFamily="2" charset="2"/>
              <a:buChar char="Ø"/>
            </a:pPr>
            <a:r>
              <a:rPr lang="en-US" sz="4400" dirty="0" smtClean="0">
                <a:solidFill>
                  <a:srgbClr val="000000"/>
                </a:solidFill>
              </a:rPr>
              <a:t>“Design a Gut” – to be implemented with The Chemistry of Life</a:t>
            </a:r>
          </a:p>
          <a:p>
            <a:pPr marL="2708275" lvl="1" indent="-514350">
              <a:buFont typeface="Wingdings" pitchFamily="2" charset="2"/>
              <a:buChar char="Ø"/>
            </a:pPr>
            <a:r>
              <a:rPr lang="en-US" sz="4400" dirty="0" smtClean="0">
                <a:solidFill>
                  <a:srgbClr val="000000"/>
                </a:solidFill>
              </a:rPr>
              <a:t>“Design a Multipurpose Helmet” – to be implemented with Independent Research Project Requirement</a:t>
            </a:r>
          </a:p>
          <a:p>
            <a:pPr marL="457200" indent="-457200">
              <a:buFont typeface="Wingdings" pitchFamily="2" charset="2"/>
              <a:buChar char="q"/>
            </a:pPr>
            <a:r>
              <a:rPr lang="en-US" sz="4400" dirty="0" smtClean="0">
                <a:solidFill>
                  <a:srgbClr val="000000"/>
                </a:solidFill>
              </a:rPr>
              <a:t>Present the Project Plan and Outline with Timelines to Administration for Approval to move forward with the plan.</a:t>
            </a:r>
          </a:p>
          <a:p>
            <a:pPr marL="514350" indent="-514350">
              <a:buFont typeface="Wingdings" pitchFamily="2" charset="2"/>
              <a:buChar char="q"/>
            </a:pPr>
            <a:r>
              <a:rPr lang="en-US" sz="4400" dirty="0" smtClean="0">
                <a:solidFill>
                  <a:srgbClr val="000000"/>
                </a:solidFill>
              </a:rPr>
              <a:t>Request  SolidWorks Software </a:t>
            </a:r>
            <a:endParaRPr lang="en-US" sz="4400" dirty="0">
              <a:solidFill>
                <a:srgbClr val="000000"/>
              </a:solidFill>
            </a:endParaRPr>
          </a:p>
          <a:p>
            <a:pPr marL="514350" indent="-514350">
              <a:buFont typeface="Wingdings" pitchFamily="2" charset="2"/>
              <a:buChar char="q"/>
            </a:pPr>
            <a:r>
              <a:rPr lang="en-US" sz="4400" dirty="0" smtClean="0">
                <a:solidFill>
                  <a:srgbClr val="000000"/>
                </a:solidFill>
              </a:rPr>
              <a:t>Request installation of SolidWorks on school hardware/equipment.</a:t>
            </a:r>
          </a:p>
          <a:p>
            <a:pPr marL="514350" indent="-514350">
              <a:buFont typeface="Wingdings" pitchFamily="2" charset="2"/>
              <a:buChar char="q"/>
            </a:pPr>
            <a:r>
              <a:rPr lang="en-US" sz="4400" dirty="0" smtClean="0">
                <a:solidFill>
                  <a:srgbClr val="000000"/>
                </a:solidFill>
              </a:rPr>
              <a:t>Work on student handouts</a:t>
            </a:r>
            <a:r>
              <a:rPr lang="en-US" sz="4400" dirty="0">
                <a:solidFill>
                  <a:srgbClr val="000000"/>
                </a:solidFill>
              </a:rPr>
              <a:t> </a:t>
            </a:r>
            <a:r>
              <a:rPr lang="en-US" sz="4400" dirty="0" smtClean="0">
                <a:solidFill>
                  <a:srgbClr val="000000"/>
                </a:solidFill>
              </a:rPr>
              <a:t>&amp; rubrics (Lesson Planning)</a:t>
            </a:r>
          </a:p>
          <a:p>
            <a:pPr marL="514350" indent="-514350">
              <a:buFont typeface="Wingdings" pitchFamily="2" charset="2"/>
              <a:buChar char="q"/>
            </a:pPr>
            <a:r>
              <a:rPr lang="en-US" sz="4400" dirty="0" smtClean="0">
                <a:solidFill>
                  <a:srgbClr val="000000"/>
                </a:solidFill>
              </a:rPr>
              <a:t>Engage with community partnerships</a:t>
            </a:r>
          </a:p>
          <a:p>
            <a:pPr marL="2708275" lvl="1" indent="-514350">
              <a:buFont typeface="Courier New" pitchFamily="49" charset="0"/>
              <a:buChar char="o"/>
            </a:pPr>
            <a:r>
              <a:rPr lang="en-US" sz="4400" dirty="0" smtClean="0">
                <a:solidFill>
                  <a:srgbClr val="000000"/>
                </a:solidFill>
              </a:rPr>
              <a:t>Introduction to </a:t>
            </a:r>
            <a:r>
              <a:rPr lang="en-US" sz="4400" dirty="0" smtClean="0">
                <a:solidFill>
                  <a:srgbClr val="000000"/>
                </a:solidFill>
              </a:rPr>
              <a:t>Brain (Nervous system) </a:t>
            </a:r>
            <a:r>
              <a:rPr lang="en-US" sz="4400" dirty="0" smtClean="0">
                <a:solidFill>
                  <a:srgbClr val="000000"/>
                </a:solidFill>
              </a:rPr>
              <a:t>and Brain Injury with Boston </a:t>
            </a:r>
            <a:r>
              <a:rPr lang="en-US" sz="4400" dirty="0" smtClean="0">
                <a:solidFill>
                  <a:srgbClr val="000000"/>
                </a:solidFill>
              </a:rPr>
              <a:t>University.</a:t>
            </a:r>
            <a:endParaRPr lang="en-US" sz="4400" dirty="0" smtClean="0">
              <a:solidFill>
                <a:srgbClr val="000000"/>
              </a:solidFill>
            </a:endParaRPr>
          </a:p>
          <a:p>
            <a:pPr marL="2708275" lvl="1" indent="-514350">
              <a:buFont typeface="Courier New" pitchFamily="49" charset="0"/>
              <a:buChar char="o"/>
            </a:pPr>
            <a:r>
              <a:rPr lang="en-US" sz="4400" dirty="0" smtClean="0">
                <a:solidFill>
                  <a:srgbClr val="000000"/>
                </a:solidFill>
              </a:rPr>
              <a:t>Trip to US Army Labs Natick.</a:t>
            </a:r>
          </a:p>
          <a:p>
            <a:pPr marL="2708275" lvl="1" indent="-514350">
              <a:buFont typeface="Courier New" pitchFamily="49" charset="0"/>
              <a:buChar char="o"/>
            </a:pPr>
            <a:r>
              <a:rPr lang="en-US" sz="4400" dirty="0" smtClean="0">
                <a:solidFill>
                  <a:srgbClr val="000000"/>
                </a:solidFill>
              </a:rPr>
              <a:t>Sample Helmet Investigations with Helmet Industry Manufacturers </a:t>
            </a:r>
            <a:r>
              <a:rPr lang="en-US" sz="4400" dirty="0" smtClean="0">
                <a:solidFill>
                  <a:srgbClr val="000000"/>
                </a:solidFill>
              </a:rPr>
              <a:t>and design </a:t>
            </a:r>
            <a:r>
              <a:rPr lang="en-US" sz="4400" dirty="0" smtClean="0">
                <a:solidFill>
                  <a:srgbClr val="000000"/>
                </a:solidFill>
              </a:rPr>
              <a:t>groups.</a:t>
            </a:r>
          </a:p>
          <a:p>
            <a:pPr marL="2708275" lvl="1" indent="-514350">
              <a:buFont typeface="Courier New" pitchFamily="49" charset="0"/>
              <a:buChar char="o"/>
            </a:pPr>
            <a:r>
              <a:rPr lang="en-US" sz="4400" dirty="0" smtClean="0">
                <a:solidFill>
                  <a:srgbClr val="000000"/>
                </a:solidFill>
              </a:rPr>
              <a:t>Student Team Formation and Enlistment of Mentors </a:t>
            </a:r>
            <a:r>
              <a:rPr lang="en-US" sz="4400" dirty="0" smtClean="0">
                <a:solidFill>
                  <a:srgbClr val="000000"/>
                </a:solidFill>
              </a:rPr>
              <a:t>(college </a:t>
            </a:r>
            <a:r>
              <a:rPr lang="en-US" sz="4400" dirty="0" smtClean="0">
                <a:solidFill>
                  <a:srgbClr val="000000"/>
                </a:solidFill>
              </a:rPr>
              <a:t>students in mechanical and industrial </a:t>
            </a:r>
            <a:r>
              <a:rPr lang="en-US" sz="4400" dirty="0" smtClean="0">
                <a:solidFill>
                  <a:srgbClr val="000000"/>
                </a:solidFill>
              </a:rPr>
              <a:t>engineering).</a:t>
            </a:r>
            <a:endParaRPr lang="en-US" sz="4400" dirty="0" smtClean="0">
              <a:solidFill>
                <a:srgbClr val="000000"/>
              </a:solidFill>
            </a:endParaRPr>
          </a:p>
          <a:p>
            <a:pPr marL="2708275" lvl="1" indent="-514350">
              <a:buFont typeface="Courier New" pitchFamily="49" charset="0"/>
              <a:buChar char="o"/>
            </a:pPr>
            <a:r>
              <a:rPr lang="en-US" sz="4400" dirty="0" smtClean="0">
                <a:solidFill>
                  <a:srgbClr val="000000"/>
                </a:solidFill>
              </a:rPr>
              <a:t>Students Design and Conduct Market Surveys.</a:t>
            </a:r>
          </a:p>
          <a:p>
            <a:pPr marL="2708275" lvl="1" indent="-514350">
              <a:buFont typeface="Courier New" pitchFamily="49" charset="0"/>
              <a:buChar char="o"/>
            </a:pPr>
            <a:r>
              <a:rPr lang="en-US" sz="4400" dirty="0" smtClean="0">
                <a:solidFill>
                  <a:srgbClr val="000000"/>
                </a:solidFill>
              </a:rPr>
              <a:t>Students undergo tutorials for 3-D Modeling Software.</a:t>
            </a:r>
          </a:p>
          <a:p>
            <a:pPr marL="2708275" lvl="1" indent="-514350">
              <a:buFont typeface="Courier New" pitchFamily="49" charset="0"/>
              <a:buChar char="o"/>
            </a:pPr>
            <a:r>
              <a:rPr lang="en-US" sz="4400" dirty="0" smtClean="0">
                <a:solidFill>
                  <a:srgbClr val="000000"/>
                </a:solidFill>
              </a:rPr>
              <a:t>Students design, model, test using 3-D Software.</a:t>
            </a:r>
          </a:p>
          <a:p>
            <a:pPr marL="2708275" lvl="1" indent="-514350">
              <a:buFont typeface="Courier New" pitchFamily="49" charset="0"/>
              <a:buChar char="o"/>
            </a:pPr>
            <a:r>
              <a:rPr lang="en-US" sz="4400" dirty="0" smtClean="0">
                <a:solidFill>
                  <a:srgbClr val="000000"/>
                </a:solidFill>
              </a:rPr>
              <a:t>Students </a:t>
            </a:r>
            <a:r>
              <a:rPr lang="en-US" sz="4400" dirty="0" smtClean="0">
                <a:solidFill>
                  <a:srgbClr val="000000"/>
                </a:solidFill>
              </a:rPr>
              <a:t>redesign, </a:t>
            </a:r>
            <a:r>
              <a:rPr lang="en-US" sz="4400" dirty="0" smtClean="0">
                <a:solidFill>
                  <a:srgbClr val="000000"/>
                </a:solidFill>
              </a:rPr>
              <a:t>if necessary.</a:t>
            </a:r>
          </a:p>
          <a:p>
            <a:pPr marL="2708275" lvl="1" indent="-514350">
              <a:buFont typeface="Courier New" pitchFamily="49" charset="0"/>
              <a:buChar char="o"/>
            </a:pPr>
            <a:r>
              <a:rPr lang="en-US" sz="4400" dirty="0" smtClean="0">
                <a:solidFill>
                  <a:srgbClr val="000000"/>
                </a:solidFill>
              </a:rPr>
              <a:t>Students construct prototype.  Enlist prototype building at University or Corporate Sponsor </a:t>
            </a:r>
            <a:r>
              <a:rPr lang="en-US" sz="4400" dirty="0" smtClean="0">
                <a:solidFill>
                  <a:srgbClr val="000000"/>
                </a:solidFill>
              </a:rPr>
              <a:t>sites</a:t>
            </a:r>
            <a:r>
              <a:rPr lang="en-US" sz="4400" dirty="0" smtClean="0">
                <a:solidFill>
                  <a:srgbClr val="000000"/>
                </a:solidFill>
              </a:rPr>
              <a:t>.</a:t>
            </a:r>
          </a:p>
          <a:p>
            <a:pPr marL="2708275" lvl="1" indent="-514350">
              <a:buFont typeface="Courier New" pitchFamily="49" charset="0"/>
              <a:buChar char="o"/>
            </a:pPr>
            <a:r>
              <a:rPr lang="en-US" sz="4400" dirty="0" smtClean="0">
                <a:solidFill>
                  <a:srgbClr val="000000"/>
                </a:solidFill>
              </a:rPr>
              <a:t>Students Present their Solutions to an </a:t>
            </a:r>
            <a:r>
              <a:rPr lang="en-US" sz="4400" dirty="0" smtClean="0">
                <a:solidFill>
                  <a:srgbClr val="000000"/>
                </a:solidFill>
              </a:rPr>
              <a:t>Industry, Community, </a:t>
            </a:r>
            <a:r>
              <a:rPr lang="en-US" sz="4400" dirty="0" smtClean="0">
                <a:solidFill>
                  <a:srgbClr val="000000"/>
                </a:solidFill>
              </a:rPr>
              <a:t>and University Partners Evaluation Team.</a:t>
            </a:r>
          </a:p>
          <a:p>
            <a:pPr marL="2708275" lvl="1" indent="-514350">
              <a:buFont typeface="Courier New" pitchFamily="49" charset="0"/>
              <a:buChar char="o"/>
            </a:pPr>
            <a:r>
              <a:rPr lang="en-US" sz="4400" dirty="0" smtClean="0">
                <a:solidFill>
                  <a:srgbClr val="000000"/>
                </a:solidFill>
              </a:rPr>
              <a:t>Wrap up and report out. </a:t>
            </a:r>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pic>
        <p:nvPicPr>
          <p:cNvPr id="1026" name="Picture 2" descr="C:\Users\Jessica Chin\Northeastern University PhD\2009 Fall Semester\IE 7315 - Human Factors Engineering\NEU Logo.jpg"/>
          <p:cNvPicPr>
            <a:picLocks noChangeAspect="1" noChangeArrowheads="1"/>
          </p:cNvPicPr>
          <p:nvPr/>
        </p:nvPicPr>
        <p:blipFill>
          <a:blip r:embed="rId3" cstate="print"/>
          <a:srcRect/>
          <a:stretch>
            <a:fillRect/>
          </a:stretch>
        </p:blipFill>
        <p:spPr bwMode="auto">
          <a:xfrm>
            <a:off x="2514600" y="1143000"/>
            <a:ext cx="8915400" cy="1297248"/>
          </a:xfrm>
          <a:prstGeom prst="rect">
            <a:avLst/>
          </a:prstGeom>
          <a:noFill/>
        </p:spPr>
      </p:pic>
      <p:pic>
        <p:nvPicPr>
          <p:cNvPr id="1030" name="Picture 6" descr="http://api.ning.com/files/Iz4UW24VzlEDAUPiE-pge0Y4a8x9TkPSRIrZcsHG3EUcIa05GJOOjS-plvlCgAcLgNsZHYNaF1II8550GdnButn6DSuN-qp1/BPS_logo.jpg"/>
          <p:cNvPicPr>
            <a:picLocks noChangeAspect="1" noChangeArrowheads="1"/>
          </p:cNvPicPr>
          <p:nvPr/>
        </p:nvPicPr>
        <p:blipFill>
          <a:blip r:embed="rId4" cstate="print"/>
          <a:srcRect/>
          <a:stretch>
            <a:fillRect/>
          </a:stretch>
        </p:blipFill>
        <p:spPr bwMode="auto">
          <a:xfrm>
            <a:off x="40538400" y="1981200"/>
            <a:ext cx="2296885" cy="1600200"/>
          </a:xfrm>
          <a:prstGeom prst="rect">
            <a:avLst/>
          </a:prstGeom>
          <a:noFill/>
        </p:spPr>
      </p:pic>
      <p:sp>
        <p:nvSpPr>
          <p:cNvPr id="22" name="AutoShape 269"/>
          <p:cNvSpPr>
            <a:spLocks noChangeArrowheads="1"/>
          </p:cNvSpPr>
          <p:nvPr/>
        </p:nvSpPr>
        <p:spPr bwMode="auto">
          <a:xfrm>
            <a:off x="838200" y="5867400"/>
            <a:ext cx="12801600" cy="4800600"/>
          </a:xfrm>
          <a:prstGeom prst="roundRect">
            <a:avLst>
              <a:gd name="adj" fmla="val 9984"/>
            </a:avLst>
          </a:prstGeom>
          <a:ln w="28575">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en-US" dirty="0">
              <a:solidFill>
                <a:schemeClr val="tx1"/>
              </a:solidFill>
            </a:endParaRPr>
          </a:p>
        </p:txBody>
      </p:sp>
      <p:sp>
        <p:nvSpPr>
          <p:cNvPr id="21" name="Rectangle 3"/>
          <p:cNvSpPr>
            <a:spLocks noChangeArrowheads="1"/>
          </p:cNvSpPr>
          <p:nvPr/>
        </p:nvSpPr>
        <p:spPr bwMode="auto">
          <a:xfrm>
            <a:off x="990600" y="6096000"/>
            <a:ext cx="12344400" cy="4246434"/>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OBJECTIVES</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4400" dirty="0" smtClean="0">
                <a:solidFill>
                  <a:srgbClr val="000000"/>
                </a:solidFill>
              </a:rPr>
              <a:t>Using the Engineering Design Process, students will carry out 2 EDP projects:</a:t>
            </a:r>
          </a:p>
          <a:p>
            <a:pPr marL="2708275" lvl="1" indent="-514350" algn="just" defTabSz="1514475">
              <a:spcBef>
                <a:spcPts val="0"/>
              </a:spcBef>
              <a:spcAft>
                <a:spcPts val="0"/>
              </a:spcAft>
              <a:buAutoNum type="arabicParenR"/>
            </a:pPr>
            <a:r>
              <a:rPr lang="en-US" sz="4400" i="1" dirty="0" smtClean="0">
                <a:solidFill>
                  <a:srgbClr val="000000"/>
                </a:solidFill>
              </a:rPr>
              <a:t>Design a Gut.</a:t>
            </a:r>
          </a:p>
          <a:p>
            <a:pPr marL="2708275" lvl="1" indent="-514350" algn="just" defTabSz="1514475">
              <a:spcBef>
                <a:spcPts val="0"/>
              </a:spcBef>
              <a:spcAft>
                <a:spcPts val="0"/>
              </a:spcAft>
              <a:buAutoNum type="arabicParenR"/>
            </a:pPr>
            <a:r>
              <a:rPr lang="en-US" sz="4400" i="1" dirty="0" smtClean="0">
                <a:solidFill>
                  <a:srgbClr val="000000"/>
                </a:solidFill>
              </a:rPr>
              <a:t>Design a multipurpose helmet</a:t>
            </a:r>
            <a:r>
              <a:rPr lang="en-US" sz="4400" dirty="0" smtClean="0">
                <a:solidFill>
                  <a:srgbClr val="000000"/>
                </a:solidFill>
              </a:rPr>
              <a:t>.</a:t>
            </a:r>
          </a:p>
        </p:txBody>
      </p:sp>
      <p:sp>
        <p:nvSpPr>
          <p:cNvPr id="13388" name="Rectangle 4"/>
          <p:cNvSpPr>
            <a:spLocks noChangeArrowheads="1"/>
          </p:cNvSpPr>
          <p:nvPr/>
        </p:nvSpPr>
        <p:spPr bwMode="auto">
          <a:xfrm>
            <a:off x="6400800" y="304800"/>
            <a:ext cx="32766000" cy="4308872"/>
          </a:xfrm>
          <a:prstGeom prst="rect">
            <a:avLst/>
          </a:prstGeom>
          <a:noFill/>
          <a:ln w="9525">
            <a:noFill/>
            <a:miter lim="800000"/>
            <a:headEnd/>
            <a:tailEnd/>
          </a:ln>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defTabSz="2925763" eaLnBrk="0" hangingPunct="0"/>
            <a:r>
              <a:rPr lang="en-US" sz="96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EDP and BIOLOGY</a:t>
            </a:r>
            <a:r>
              <a:rPr lang="en-US" sz="96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 A </a:t>
            </a:r>
            <a:r>
              <a:rPr lang="en-US" sz="96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Multi-disciplinary </a:t>
            </a:r>
          </a:p>
          <a:p>
            <a:pPr algn="ctr" defTabSz="2925763" eaLnBrk="0" hangingPunct="0"/>
            <a:r>
              <a:rPr lang="en-US" sz="9600" b="1" spc="50" dirty="0" smtClean="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rPr>
              <a:t>Engineering Challenge</a:t>
            </a:r>
            <a:endParaRPr lang="en-US" sz="9600" b="1" spc="50" dirty="0">
              <a:ln w="11430"/>
              <a:gradFill>
                <a:gsLst>
                  <a:gs pos="25000">
                    <a:srgbClr val="FF0000"/>
                  </a:gs>
                  <a:gs pos="100000">
                    <a:srgbClr val="9B1103"/>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1200"/>
              </a:spcBef>
            </a:pPr>
            <a:endParaRPr lang="en-US" sz="7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a:p>
            <a:pPr algn="ctr" defTabSz="2925763" eaLnBrk="0" hangingPunct="0">
              <a:spcBef>
                <a:spcPts val="0"/>
              </a:spcBef>
            </a:pPr>
            <a:r>
              <a:rPr lang="en-US" sz="4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rPr>
              <a:t>ROCCO CIERI, BIOLOGY TEACHER, MEDFORD HIGH SCHOOL</a:t>
            </a:r>
            <a:endParaRPr lang="en-US" sz="4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endParaRPr>
          </a:p>
        </p:txBody>
      </p:sp>
      <p:sp>
        <p:nvSpPr>
          <p:cNvPr id="73" name="Rectangle 3"/>
          <p:cNvSpPr>
            <a:spLocks noChangeArrowheads="1"/>
          </p:cNvSpPr>
          <p:nvPr/>
        </p:nvSpPr>
        <p:spPr bwMode="auto">
          <a:xfrm>
            <a:off x="1066800" y="11125200"/>
            <a:ext cx="12344400" cy="9847967"/>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rPr>
              <a:t>Project definition</a:t>
            </a:r>
            <a:endParaRPr lang="en-US" sz="6000" b="1" cap="all" dirty="0" smtClean="0">
              <a:ln w="0"/>
              <a:gradFill flip="none" rotWithShape="1">
                <a:gsLst>
                  <a:gs pos="0">
                    <a:srgbClr val="FF001B"/>
                  </a:gs>
                  <a:gs pos="100000">
                    <a:srgbClr val="930300"/>
                  </a:gs>
                </a:gsLst>
                <a:lin ang="0" scaled="1"/>
                <a:tileRect/>
              </a:gradFill>
              <a:effectLst/>
            </a:endParaRP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just" defTabSz="1514475">
              <a:spcBef>
                <a:spcPts val="0"/>
              </a:spcBef>
              <a:spcAft>
                <a:spcPts val="0"/>
              </a:spcAft>
            </a:pPr>
            <a:r>
              <a:rPr lang="en-US" sz="3600" i="1" dirty="0" smtClean="0">
                <a:solidFill>
                  <a:srgbClr val="000000"/>
                </a:solidFill>
              </a:rPr>
              <a:t>Biology and Engineering will be connected through a multidisciplinary, hands-on unit-embedded project.   Students will be introduced to the Engineering Design Process in the first unit of the year, The Chemistry of Life.  As they learn about Organic Molecules and Enzymes, students will carry out an engineering-based learning project where they will “design a gut”.  </a:t>
            </a:r>
          </a:p>
          <a:p>
            <a:pPr algn="just" defTabSz="1514475">
              <a:spcBef>
                <a:spcPts val="0"/>
              </a:spcBef>
              <a:spcAft>
                <a:spcPts val="0"/>
              </a:spcAft>
            </a:pPr>
            <a:endParaRPr lang="en-US" sz="3600" i="1" dirty="0">
              <a:solidFill>
                <a:srgbClr val="000000"/>
              </a:solidFill>
            </a:endParaRPr>
          </a:p>
          <a:p>
            <a:pPr algn="just" defTabSz="1514475">
              <a:spcBef>
                <a:spcPts val="0"/>
              </a:spcBef>
              <a:spcAft>
                <a:spcPts val="0"/>
              </a:spcAft>
            </a:pPr>
            <a:r>
              <a:rPr lang="en-US" sz="3600" i="1" dirty="0" smtClean="0">
                <a:solidFill>
                  <a:srgbClr val="000000"/>
                </a:solidFill>
              </a:rPr>
              <a:t>Then, students will engage in a multi-disciplinary, team-based engineering challenge where they will design a multi-purpose helmet.  Students will be introduced to the project, they will experience a field trip, guest speakers, and learn to use new tools for the design and construction of a prototype.  Then, they will finalize their solution and present it to a panel of judges. </a:t>
            </a:r>
          </a:p>
        </p:txBody>
      </p:sp>
      <p:sp>
        <p:nvSpPr>
          <p:cNvPr id="74" name="Rectangle 3"/>
          <p:cNvSpPr>
            <a:spLocks noChangeArrowheads="1"/>
          </p:cNvSpPr>
          <p:nvPr/>
        </p:nvSpPr>
        <p:spPr bwMode="auto">
          <a:xfrm>
            <a:off x="29946600" y="16230600"/>
            <a:ext cx="12344400" cy="9971078"/>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indent="-460375" algn="ctr" defTabSz="1514475">
              <a:spcBef>
                <a:spcPts val="0"/>
              </a:spcBef>
              <a:spcAft>
                <a:spcPts val="0"/>
              </a:spcAft>
            </a:pPr>
            <a:r>
              <a:rPr lang="en-US" sz="6000" b="1" cap="all" dirty="0" smtClean="0">
                <a:ln w="0"/>
                <a:gradFill flip="none" rotWithShape="1">
                  <a:gsLst>
                    <a:gs pos="0">
                      <a:srgbClr val="FF001B"/>
                    </a:gs>
                    <a:gs pos="100000">
                      <a:srgbClr val="930300"/>
                    </a:gs>
                  </a:gsLst>
                  <a:lin ang="0" scaled="1"/>
                  <a:tileRect/>
                </a:gradFill>
                <a:effectLst/>
              </a:rPr>
              <a:t>Performance monitoring</a:t>
            </a:r>
          </a:p>
          <a:p>
            <a:pPr indent="-460375" defTabSz="1514475">
              <a:spcBef>
                <a:spcPts val="0"/>
              </a:spcBef>
              <a:spcAft>
                <a:spcPts val="0"/>
              </a:spcAft>
            </a:pPr>
            <a:endParaRPr lang="en-US" sz="3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indent="-460375" defTabSz="1514475">
              <a:spcBef>
                <a:spcPts val="0"/>
              </a:spcBef>
              <a:spcAft>
                <a:spcPts val="0"/>
              </a:spcAft>
            </a:pPr>
            <a:r>
              <a:rPr lang="en-US" sz="4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rPr>
              <a:t>PROJECT SPECIFIC:</a:t>
            </a:r>
          </a:p>
          <a:p>
            <a:pPr marL="571500" indent="-571500" algn="just" defTabSz="1514475">
              <a:spcBef>
                <a:spcPts val="0"/>
              </a:spcBef>
              <a:spcAft>
                <a:spcPts val="0"/>
              </a:spcAft>
              <a:buFont typeface="Arial" pitchFamily="34" charset="0"/>
              <a:buChar char="•"/>
            </a:pPr>
            <a:r>
              <a:rPr lang="en-US" sz="4400" b="1" dirty="0" smtClean="0">
                <a:solidFill>
                  <a:srgbClr val="000000"/>
                </a:solidFill>
              </a:rPr>
              <a:t>Team collaboration rubric</a:t>
            </a:r>
          </a:p>
          <a:p>
            <a:pPr marL="571500" indent="-571500" algn="just" defTabSz="1514475">
              <a:spcBef>
                <a:spcPts val="0"/>
              </a:spcBef>
              <a:spcAft>
                <a:spcPts val="0"/>
              </a:spcAft>
              <a:buFont typeface="Arial" pitchFamily="34" charset="0"/>
              <a:buChar char="•"/>
            </a:pPr>
            <a:r>
              <a:rPr lang="en-US" sz="4400" b="1" dirty="0" smtClean="0">
                <a:solidFill>
                  <a:srgbClr val="000000"/>
                </a:solidFill>
              </a:rPr>
              <a:t>Evidence of the EDP</a:t>
            </a:r>
            <a:r>
              <a:rPr lang="en-US" sz="4400" dirty="0" smtClean="0">
                <a:solidFill>
                  <a:srgbClr val="000000"/>
                </a:solidFill>
              </a:rPr>
              <a:t>: Background Research, Brainstorming, Market Survey design/results, prototype or model, testing, redesign, communicate solution</a:t>
            </a:r>
          </a:p>
          <a:p>
            <a:pPr marL="571500" indent="-571500" algn="just" defTabSz="1514475">
              <a:spcBef>
                <a:spcPts val="0"/>
              </a:spcBef>
              <a:spcAft>
                <a:spcPts val="0"/>
              </a:spcAft>
              <a:buFont typeface="Arial" pitchFamily="34" charset="0"/>
              <a:buChar char="•"/>
            </a:pPr>
            <a:r>
              <a:rPr lang="en-US" sz="4400" b="1" dirty="0" smtClean="0">
                <a:solidFill>
                  <a:srgbClr val="000000"/>
                </a:solidFill>
              </a:rPr>
              <a:t>Poster</a:t>
            </a:r>
          </a:p>
          <a:p>
            <a:pPr marL="571500" indent="-571500" algn="just" defTabSz="1514475">
              <a:spcBef>
                <a:spcPts val="0"/>
              </a:spcBef>
              <a:spcAft>
                <a:spcPts val="0"/>
              </a:spcAft>
              <a:buFont typeface="Arial" pitchFamily="34" charset="0"/>
              <a:buChar char="•"/>
            </a:pPr>
            <a:r>
              <a:rPr lang="en-US" sz="4400" b="1" dirty="0" smtClean="0">
                <a:solidFill>
                  <a:srgbClr val="000000"/>
                </a:solidFill>
              </a:rPr>
              <a:t>Oral Presentation</a:t>
            </a:r>
          </a:p>
          <a:p>
            <a:pPr algn="just" defTabSz="1514475">
              <a:spcBef>
                <a:spcPts val="0"/>
              </a:spcBef>
              <a:spcAft>
                <a:spcPts val="0"/>
              </a:spcAft>
            </a:pPr>
            <a:endParaRPr lang="en-US" sz="3600" dirty="0">
              <a:solidFill>
                <a:srgbClr val="000000"/>
              </a:solidFill>
            </a:endParaRPr>
          </a:p>
          <a:p>
            <a:pPr algn="just" defTabSz="1514475">
              <a:spcBef>
                <a:spcPts val="0"/>
              </a:spcBef>
              <a:spcAft>
                <a:spcPts val="0"/>
              </a:spcAft>
            </a:pPr>
            <a:r>
              <a:rPr lang="en-US" sz="4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rPr>
              <a:t>Capsule SPECIFIC</a:t>
            </a:r>
            <a:r>
              <a:rPr lang="en-US" sz="44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rPr>
              <a:t>:</a:t>
            </a:r>
          </a:p>
          <a:p>
            <a:pPr marL="571500" indent="-571500" algn="just" defTabSz="1514475">
              <a:spcBef>
                <a:spcPts val="0"/>
              </a:spcBef>
              <a:spcAft>
                <a:spcPts val="0"/>
              </a:spcAft>
              <a:buFont typeface="Arial" pitchFamily="34" charset="0"/>
              <a:buChar char="•"/>
            </a:pPr>
            <a:r>
              <a:rPr lang="en-US" sz="4000" dirty="0" smtClean="0">
                <a:solidFill>
                  <a:srgbClr val="000000"/>
                </a:solidFill>
              </a:rPr>
              <a:t>Student Surveys</a:t>
            </a:r>
          </a:p>
          <a:p>
            <a:pPr marL="571500" indent="-571500" algn="just" defTabSz="1514475">
              <a:spcBef>
                <a:spcPts val="0"/>
              </a:spcBef>
              <a:spcAft>
                <a:spcPts val="0"/>
              </a:spcAft>
              <a:buFont typeface="Arial" pitchFamily="34" charset="0"/>
              <a:buChar char="•"/>
            </a:pPr>
            <a:r>
              <a:rPr lang="en-US" sz="4000" dirty="0" smtClean="0">
                <a:solidFill>
                  <a:srgbClr val="000000"/>
                </a:solidFill>
              </a:rPr>
              <a:t>Video</a:t>
            </a:r>
          </a:p>
          <a:p>
            <a:pPr marL="571500" indent="-571500" algn="just" defTabSz="1514475">
              <a:spcBef>
                <a:spcPts val="0"/>
              </a:spcBef>
              <a:spcAft>
                <a:spcPts val="0"/>
              </a:spcAft>
              <a:buFont typeface="Arial" pitchFamily="34" charset="0"/>
              <a:buChar char="•"/>
            </a:pPr>
            <a:r>
              <a:rPr lang="en-US" sz="4000" dirty="0" smtClean="0">
                <a:solidFill>
                  <a:srgbClr val="000000"/>
                </a:solidFill>
              </a:rPr>
              <a:t>Implementation Reports for Callbacks</a:t>
            </a:r>
          </a:p>
        </p:txBody>
      </p:sp>
      <p:sp>
        <p:nvSpPr>
          <p:cNvPr id="76" name="Rectangle 3"/>
          <p:cNvSpPr>
            <a:spLocks noChangeArrowheads="1"/>
          </p:cNvSpPr>
          <p:nvPr/>
        </p:nvSpPr>
        <p:spPr bwMode="auto">
          <a:xfrm>
            <a:off x="29718000" y="6019800"/>
            <a:ext cx="13030200" cy="12387124"/>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cap="all" dirty="0" smtClean="0">
                <a:ln w="0"/>
                <a:gradFill flip="none" rotWithShape="1">
                  <a:gsLst>
                    <a:gs pos="0">
                      <a:srgbClr val="FF001B"/>
                    </a:gs>
                    <a:gs pos="100000">
                      <a:srgbClr val="930300"/>
                    </a:gs>
                  </a:gsLst>
                  <a:lin ang="0" scaled="1"/>
                  <a:tileRect/>
                </a:gradFill>
                <a:effectLst/>
              </a:rPr>
              <a:t>STUDENT deliverables</a:t>
            </a:r>
          </a:p>
          <a:p>
            <a:endParaRPr lang="en-US" sz="5400" dirty="0" smtClean="0">
              <a:solidFill>
                <a:srgbClr val="000000"/>
              </a:solidFill>
            </a:endParaRPr>
          </a:p>
          <a:p>
            <a:pPr marL="1143000" indent="-1143000">
              <a:buAutoNum type="arabicParenR"/>
            </a:pPr>
            <a:r>
              <a:rPr lang="en-US" sz="4400" dirty="0" smtClean="0">
                <a:solidFill>
                  <a:srgbClr val="000000"/>
                </a:solidFill>
              </a:rPr>
              <a:t>Background </a:t>
            </a:r>
            <a:r>
              <a:rPr lang="en-US" sz="4400" dirty="0" smtClean="0">
                <a:solidFill>
                  <a:srgbClr val="000000"/>
                </a:solidFill>
              </a:rPr>
              <a:t>Research </a:t>
            </a:r>
            <a:r>
              <a:rPr lang="en-US" sz="4400" dirty="0" smtClean="0">
                <a:solidFill>
                  <a:srgbClr val="000000"/>
                </a:solidFill>
              </a:rPr>
              <a:t>Paper</a:t>
            </a:r>
          </a:p>
          <a:p>
            <a:pPr marL="3336925" lvl="1" indent="-1143000">
              <a:buFont typeface="+mj-lt"/>
              <a:buAutoNum type="alphaLcPeriod"/>
            </a:pPr>
            <a:r>
              <a:rPr lang="en-US" sz="4000" dirty="0" smtClean="0">
                <a:solidFill>
                  <a:srgbClr val="000000"/>
                </a:solidFill>
              </a:rPr>
              <a:t>Short </a:t>
            </a:r>
            <a:r>
              <a:rPr lang="en-US" sz="4000" dirty="0" smtClean="0">
                <a:solidFill>
                  <a:srgbClr val="000000"/>
                </a:solidFill>
              </a:rPr>
              <a:t>Essay for </a:t>
            </a:r>
            <a:r>
              <a:rPr lang="en-US" sz="4000" dirty="0" smtClean="0">
                <a:solidFill>
                  <a:srgbClr val="000000"/>
                </a:solidFill>
              </a:rPr>
              <a:t>Project 1</a:t>
            </a:r>
          </a:p>
          <a:p>
            <a:pPr marL="3336925" lvl="1" indent="-1143000">
              <a:buFont typeface="+mj-lt"/>
              <a:buAutoNum type="alphaLcPeriod"/>
            </a:pPr>
            <a:r>
              <a:rPr lang="en-US" sz="4000" dirty="0" smtClean="0">
                <a:solidFill>
                  <a:srgbClr val="000000"/>
                </a:solidFill>
              </a:rPr>
              <a:t>Multipage </a:t>
            </a:r>
            <a:r>
              <a:rPr lang="en-US" sz="4000" dirty="0" smtClean="0">
                <a:solidFill>
                  <a:srgbClr val="000000"/>
                </a:solidFill>
              </a:rPr>
              <a:t>Paper for Project </a:t>
            </a:r>
            <a:r>
              <a:rPr lang="en-US" sz="4000" dirty="0" smtClean="0">
                <a:solidFill>
                  <a:srgbClr val="000000"/>
                </a:solidFill>
              </a:rPr>
              <a:t>2</a:t>
            </a:r>
            <a:endParaRPr lang="en-US" sz="4000" dirty="0" smtClean="0">
              <a:solidFill>
                <a:srgbClr val="000000"/>
              </a:solidFill>
            </a:endParaRPr>
          </a:p>
          <a:p>
            <a:r>
              <a:rPr lang="en-US" sz="4400" dirty="0" smtClean="0">
                <a:solidFill>
                  <a:srgbClr val="000000"/>
                </a:solidFill>
              </a:rPr>
              <a:t>2) Team Collaboration Reflections</a:t>
            </a:r>
          </a:p>
          <a:p>
            <a:r>
              <a:rPr lang="en-US" sz="4400" dirty="0" smtClean="0">
                <a:solidFill>
                  <a:srgbClr val="000000"/>
                </a:solidFill>
              </a:rPr>
              <a:t>3) Market Survey questionnaire and results(*only project 2)</a:t>
            </a:r>
          </a:p>
          <a:p>
            <a:r>
              <a:rPr lang="en-US" sz="4400" dirty="0" smtClean="0">
                <a:solidFill>
                  <a:srgbClr val="000000"/>
                </a:solidFill>
              </a:rPr>
              <a:t>3) Sketches and Team designs</a:t>
            </a:r>
          </a:p>
          <a:p>
            <a:r>
              <a:rPr lang="en-US" sz="4400" dirty="0" smtClean="0">
                <a:solidFill>
                  <a:srgbClr val="000000"/>
                </a:solidFill>
              </a:rPr>
              <a:t>4) Model and/or Prototype(s)</a:t>
            </a:r>
          </a:p>
          <a:p>
            <a:r>
              <a:rPr lang="en-US" sz="4400" dirty="0" smtClean="0">
                <a:solidFill>
                  <a:srgbClr val="000000"/>
                </a:solidFill>
              </a:rPr>
              <a:t>5) Testing Results</a:t>
            </a:r>
          </a:p>
          <a:p>
            <a:r>
              <a:rPr lang="en-US" sz="4400" dirty="0" smtClean="0">
                <a:solidFill>
                  <a:srgbClr val="000000"/>
                </a:solidFill>
              </a:rPr>
              <a:t>6) Redesign</a:t>
            </a:r>
          </a:p>
          <a:p>
            <a:r>
              <a:rPr lang="en-US" sz="4400" dirty="0" smtClean="0">
                <a:solidFill>
                  <a:srgbClr val="000000"/>
                </a:solidFill>
              </a:rPr>
              <a:t>7) </a:t>
            </a:r>
            <a:r>
              <a:rPr lang="en-US" sz="4400" dirty="0" smtClean="0">
                <a:solidFill>
                  <a:srgbClr val="000000"/>
                </a:solidFill>
              </a:rPr>
              <a:t>“Communicate </a:t>
            </a:r>
            <a:r>
              <a:rPr lang="en-US" sz="4400" dirty="0" smtClean="0">
                <a:solidFill>
                  <a:srgbClr val="000000"/>
                </a:solidFill>
              </a:rPr>
              <a:t>your </a:t>
            </a:r>
            <a:r>
              <a:rPr lang="en-US" sz="4400" dirty="0" smtClean="0">
                <a:solidFill>
                  <a:srgbClr val="000000"/>
                </a:solidFill>
              </a:rPr>
              <a:t>Solution”</a:t>
            </a:r>
          </a:p>
          <a:p>
            <a:r>
              <a:rPr lang="en-US" sz="4400" dirty="0" smtClean="0">
                <a:solidFill>
                  <a:srgbClr val="000000"/>
                </a:solidFill>
              </a:rPr>
              <a:t>Poster </a:t>
            </a:r>
            <a:r>
              <a:rPr lang="en-US" sz="4400" dirty="0" smtClean="0">
                <a:solidFill>
                  <a:srgbClr val="000000"/>
                </a:solidFill>
              </a:rPr>
              <a:t>and Oral Presentations</a:t>
            </a:r>
            <a:endParaRPr lang="en-US" sz="54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algn="ctr"/>
            <a:endParaRPr lang="en-US" sz="6000" b="1" cap="all" dirty="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a:p>
            <a:pPr marL="742950" indent="-742950"/>
            <a:endParaRPr lang="en-US" sz="3500" b="1" cap="all" dirty="0" smtClean="0">
              <a:ln w="0"/>
              <a:gradFill flip="none" rotWithShape="1">
                <a:gsLst>
                  <a:gs pos="0">
                    <a:srgbClr val="FF001B"/>
                  </a:gs>
                  <a:gs pos="100000">
                    <a:srgbClr val="930300"/>
                  </a:gs>
                </a:gsLst>
                <a:lin ang="0" scaled="1"/>
                <a:tileRect/>
              </a:gradFill>
              <a:effectLst>
                <a:reflection blurRad="12700" stA="50000" endPos="50000" dist="5000" dir="5400000" sy="-100000" rotWithShape="0"/>
              </a:effectLst>
            </a:endParaRPr>
          </a:p>
        </p:txBody>
      </p:sp>
      <p:sp>
        <p:nvSpPr>
          <p:cNvPr id="77" name="Rectangle 3"/>
          <p:cNvSpPr>
            <a:spLocks noChangeArrowheads="1"/>
          </p:cNvSpPr>
          <p:nvPr/>
        </p:nvSpPr>
        <p:spPr bwMode="auto">
          <a:xfrm>
            <a:off x="29489400" y="26217195"/>
            <a:ext cx="13030200" cy="5939205"/>
          </a:xfrm>
          <a:prstGeom prst="rect">
            <a:avLst/>
          </a:prstGeom>
          <a:noFill/>
          <a:ln w="9525">
            <a:noFill/>
            <a:miter lim="800000"/>
            <a:headEnd/>
            <a:tailEnd/>
          </a:ln>
        </p:spPr>
        <p:txBody>
          <a:bodyPr wrap="square" lIns="151525" tIns="75763" rIns="151525" bIns="75763">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000" b="1" cap="all" dirty="0" smtClean="0">
                <a:ln w="0"/>
                <a:gradFill flip="none" rotWithShape="1">
                  <a:gsLst>
                    <a:gs pos="0">
                      <a:srgbClr val="FF001B"/>
                    </a:gs>
                    <a:gs pos="100000">
                      <a:srgbClr val="930300"/>
                    </a:gs>
                  </a:gsLst>
                  <a:lin ang="0" scaled="1"/>
                  <a:tileRect/>
                </a:gradFill>
                <a:effectLst/>
              </a:rPr>
              <a:t>Teacher deliverables</a:t>
            </a:r>
          </a:p>
          <a:p>
            <a:r>
              <a:rPr lang="en-US" sz="4800" dirty="0" smtClean="0">
                <a:solidFill>
                  <a:srgbClr val="000000"/>
                </a:solidFill>
              </a:rPr>
              <a:t>Lesson </a:t>
            </a:r>
            <a:r>
              <a:rPr lang="en-US" sz="4800" dirty="0" smtClean="0">
                <a:solidFill>
                  <a:srgbClr val="000000"/>
                </a:solidFill>
              </a:rPr>
              <a:t>Plans</a:t>
            </a:r>
          </a:p>
          <a:p>
            <a:pPr marL="514350" indent="-514350">
              <a:buAutoNum type="arabicParenR"/>
            </a:pPr>
            <a:r>
              <a:rPr lang="en-US" sz="4800" dirty="0" smtClean="0">
                <a:solidFill>
                  <a:srgbClr val="000000"/>
                </a:solidFill>
              </a:rPr>
              <a:t> Student Worksheets (Handouts)</a:t>
            </a:r>
          </a:p>
          <a:p>
            <a:pPr marL="514350" indent="-514350">
              <a:buAutoNum type="arabicParenR"/>
            </a:pPr>
            <a:r>
              <a:rPr lang="en-US" sz="4800" dirty="0" smtClean="0">
                <a:solidFill>
                  <a:srgbClr val="000000"/>
                </a:solidFill>
              </a:rPr>
              <a:t> Rubrics and Project Timelines</a:t>
            </a:r>
          </a:p>
          <a:p>
            <a:pPr marL="514350" indent="-514350">
              <a:buAutoNum type="arabicParenR"/>
            </a:pPr>
            <a:r>
              <a:rPr lang="en-US" sz="4800" dirty="0" smtClean="0">
                <a:solidFill>
                  <a:srgbClr val="000000"/>
                </a:solidFill>
              </a:rPr>
              <a:t> Material Lists (activity boxes)</a:t>
            </a:r>
          </a:p>
          <a:p>
            <a:pPr marL="514350" indent="-514350">
              <a:buAutoNum type="arabicParenR"/>
            </a:pPr>
            <a:r>
              <a:rPr lang="en-US" sz="4800" dirty="0" smtClean="0">
                <a:solidFill>
                  <a:srgbClr val="000000"/>
                </a:solidFill>
              </a:rPr>
              <a:t> In-project student monitoring, Feedback, and Oversight</a:t>
            </a:r>
          </a:p>
          <a:p>
            <a:pPr marL="514350" indent="-514350">
              <a:buAutoNum type="arabicParenR"/>
            </a:pPr>
            <a:endParaRPr lang="en-US" sz="2800" dirty="0" smtClean="0">
              <a:solidFill>
                <a:srgbClr val="000000"/>
              </a:solidFill>
            </a:endParaRPr>
          </a:p>
        </p:txBody>
      </p:sp>
      <p:pic>
        <p:nvPicPr>
          <p:cNvPr id="79" name="Picture 78" descr="CAPSULE_Logo_Color2.eps"/>
          <p:cNvPicPr>
            <a:picLocks noChangeAspect="1"/>
          </p:cNvPicPr>
          <p:nvPr/>
        </p:nvPicPr>
        <p:blipFill rotWithShape="1">
          <a:blip r:embed="rId5">
            <a:extLst>
              <a:ext uri="{28A0092B-C50C-407E-A947-70E740481C1C}">
                <a14:useLocalDpi xmlns:a14="http://schemas.microsoft.com/office/drawing/2010/main" val="0"/>
              </a:ext>
            </a:extLst>
          </a:blip>
          <a:srcRect l="27014" r="26263"/>
          <a:stretch/>
        </p:blipFill>
        <p:spPr>
          <a:xfrm>
            <a:off x="1295400" y="2590800"/>
            <a:ext cx="8544644" cy="24384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87000" y="2590800"/>
            <a:ext cx="3742944" cy="177698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9200" y="24370818"/>
            <a:ext cx="3886200" cy="3975582"/>
          </a:xfrm>
          <a:prstGeom prst="rect">
            <a:avLst/>
          </a:prstGeom>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233225" y="21336000"/>
            <a:ext cx="3567375" cy="3023199"/>
          </a:xfrm>
          <a:prstGeom prst="rect">
            <a:avLst/>
          </a:prstGeom>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2419" y="24146875"/>
            <a:ext cx="3555781" cy="4047125"/>
          </a:xfrm>
          <a:prstGeom prst="rect">
            <a:avLst/>
          </a:prstGeom>
        </p:spPr>
      </p:pic>
      <p:pic>
        <p:nvPicPr>
          <p:cNvPr id="6" name="Picture 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9525000" y="28879800"/>
            <a:ext cx="3663541" cy="2470273"/>
          </a:xfrm>
          <a:prstGeom prst="rect">
            <a:avLst/>
          </a:prstGeom>
        </p:spPr>
      </p:pic>
      <p:pic>
        <p:nvPicPr>
          <p:cNvPr id="7" name="Picture 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9872013" y="21275510"/>
            <a:ext cx="3539187" cy="3539187"/>
          </a:xfrm>
          <a:prstGeom prst="rect">
            <a:avLst/>
          </a:prstGeom>
        </p:spPr>
      </p:pic>
      <p:pic>
        <p:nvPicPr>
          <p:cNvPr id="8" name="Picture 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9766910" y="25222200"/>
            <a:ext cx="3568089" cy="2662344"/>
          </a:xfrm>
          <a:prstGeom prst="rect">
            <a:avLst/>
          </a:prstGeom>
        </p:spPr>
      </p:pic>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671539" y="21065241"/>
            <a:ext cx="3134922" cy="3134922"/>
          </a:xfrm>
          <a:prstGeom prst="rect">
            <a:avLst/>
          </a:prstGeom>
        </p:spPr>
      </p:pic>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5333998" y="28518615"/>
            <a:ext cx="3276601" cy="3276601"/>
          </a:xfrm>
          <a:prstGeom prst="rect">
            <a:avLst/>
          </a:prstGeom>
        </p:spPr>
      </p:pic>
      <p:pic>
        <p:nvPicPr>
          <p:cNvPr id="11" name="Picture 10"/>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39712" y="28869877"/>
            <a:ext cx="3737088" cy="237212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APSULE_Implementation_Templat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CAPSULE_Implementation_Template</Template>
  <TotalTime>136</TotalTime>
  <Words>521</Words>
  <Application>Microsoft Office PowerPoint</Application>
  <PresentationFormat>Custom</PresentationFormat>
  <Paragraphs>67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Wingdings</vt:lpstr>
      <vt:lpstr>Courier New</vt:lpstr>
      <vt:lpstr>CAPSULE_Implementation_Template</vt:lpstr>
      <vt:lpstr>PowerPoint Presentation</vt:lpstr>
    </vt:vector>
  </TitlesOfParts>
  <Company>Northeastern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user38</dc:creator>
  <cp:lastModifiedBy>user38</cp:lastModifiedBy>
  <cp:revision>21</cp:revision>
  <cp:lastPrinted>2010-12-20T04:34:57Z</cp:lastPrinted>
  <dcterms:created xsi:type="dcterms:W3CDTF">2012-07-24T18:44:28Z</dcterms:created>
  <dcterms:modified xsi:type="dcterms:W3CDTF">2012-07-26T14:40:16Z</dcterms:modified>
</cp:coreProperties>
</file>