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9"/>
  </p:notesMasterIdLst>
  <p:handoutMasterIdLst>
    <p:handoutMasterId r:id="rId20"/>
  </p:handoutMasterIdLst>
  <p:sldIdLst>
    <p:sldId id="314" r:id="rId2"/>
    <p:sldId id="256" r:id="rId3"/>
    <p:sldId id="321" r:id="rId4"/>
    <p:sldId id="369" r:id="rId5"/>
    <p:sldId id="370" r:id="rId6"/>
    <p:sldId id="371" r:id="rId7"/>
    <p:sldId id="373" r:id="rId8"/>
    <p:sldId id="372" r:id="rId9"/>
    <p:sldId id="303" r:id="rId10"/>
    <p:sldId id="374" r:id="rId11"/>
    <p:sldId id="376" r:id="rId12"/>
    <p:sldId id="377" r:id="rId13"/>
    <p:sldId id="378" r:id="rId14"/>
    <p:sldId id="379" r:id="rId15"/>
    <p:sldId id="380" r:id="rId16"/>
    <p:sldId id="381" r:id="rId17"/>
    <p:sldId id="38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1C1C1C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0" autoAdjust="0"/>
  </p:normalViewPr>
  <p:slideViewPr>
    <p:cSldViewPr>
      <p:cViewPr varScale="1">
        <p:scale>
          <a:sx n="66" d="100"/>
          <a:sy n="66" d="100"/>
        </p:scale>
        <p:origin x="-55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8069C73-D255-459E-8448-7C850F00B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BE488C6-9050-4473-9B5E-5BF9592A2063}" type="datetimeFigureOut">
              <a:rPr lang="en-US"/>
              <a:pPr>
                <a:defRPr/>
              </a:pPr>
              <a:t>7/18/2011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8C768E7-7A60-42B4-96C4-757E2468A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D6C208-A1C8-4E7F-8A10-C192EB870620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717EF3-EE28-450D-82E7-8E7748AE838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717EF3-EE28-450D-82E7-8E7748AE838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717EF3-EE28-450D-82E7-8E7748AE838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717EF3-EE28-450D-82E7-8E7748AE838A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717EF3-EE28-450D-82E7-8E7748AE838A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717EF3-EE28-450D-82E7-8E7748AE838A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717EF3-EE28-450D-82E7-8E7748AE838A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0C5E2E-2A97-443D-A758-2B60972D6D6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32B0FB-71E1-42BB-8A79-B17C0FC2FF5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D12CE3-E644-4D7F-8700-8B774E45DE8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8665EC-227F-4B66-B590-7346A4996B6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AAAA1D-933F-4E60-BEF2-6F6A787527C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DA78B2-BDB2-4EEF-BC35-8EB1D648E96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717EF3-EE28-450D-82E7-8E7748AE838A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717EF3-EE28-450D-82E7-8E7748AE838A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25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684C4AB-7DDA-4FF3-B7C8-596CEB8DF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17EE-49C8-4E04-B2FD-AF39AF302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041D5-B19D-46FD-BB33-EBAD1DB17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21262-4C82-4E54-AF92-8A6B58A99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C3A3E-4814-4FED-9924-92EF2318C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B55A8-C25F-4B7F-8C1D-1564A84FE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5003E-9698-4891-B78E-864E97F77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E11B1-18AE-47A2-BCB5-1786CF434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7F144-0825-4547-ABED-FC833F7F4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2CBA8-CE4C-44F2-A5FD-42C6BDAC9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44D3C-DEA6-4F07-9099-694BEFE79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ltGray">
          <a:xfrm>
            <a:off x="290513" y="6413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ltGray">
          <a:xfrm>
            <a:off x="673100" y="6413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ltGray">
          <a:xfrm>
            <a:off x="414338" y="10636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ltGray">
          <a:xfrm>
            <a:off x="784225" y="10636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ltGray">
          <a:xfrm>
            <a:off x="0" y="990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gray">
          <a:xfrm>
            <a:off x="635000" y="533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gray">
          <a:xfrm>
            <a:off x="330200" y="1295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00200"/>
            <a:ext cx="77724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D4132E0-B598-4B39-9D00-BBE554430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6666"/>
          </a:solidFill>
          <a:latin typeface="Book Antiqu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6666"/>
          </a:solidFill>
          <a:latin typeface="Book Antiqu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6666"/>
          </a:solidFill>
          <a:latin typeface="Book Antiqu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6666"/>
          </a:solidFill>
          <a:latin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6666"/>
          </a:solidFill>
          <a:latin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6666"/>
          </a:solidFill>
          <a:latin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6666"/>
          </a:solidFill>
          <a:latin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6666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4000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•"/>
        <a:defRPr sz="2000" b="1">
          <a:solidFill>
            <a:srgbClr val="1C1C1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06230" y="965200"/>
            <a:ext cx="7709169" cy="1727200"/>
          </a:xfrm>
          <a:noFill/>
        </p:spPr>
        <p:txBody>
          <a:bodyPr/>
          <a:lstStyle/>
          <a:p>
            <a:r>
              <a:rPr lang="en-US" sz="4800" b="1" dirty="0" smtClean="0"/>
              <a:t>Performance Metrics of Manual Assembly Line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42426"/>
            <a:ext cx="7401128" cy="1809344"/>
          </a:xfrm>
          <a:noFill/>
        </p:spPr>
        <p:txBody>
          <a:bodyPr/>
          <a:lstStyle/>
          <a:p>
            <a:pPr marL="342900" indent="-342900">
              <a:spcBef>
                <a:spcPct val="0"/>
              </a:spcBef>
              <a:spcAft>
                <a:spcPts val="0"/>
              </a:spcAft>
            </a:pPr>
            <a:r>
              <a:rPr lang="en-US" sz="2400" b="1" dirty="0" err="1" smtClean="0">
                <a:solidFill>
                  <a:schemeClr val="tx2"/>
                </a:solidFill>
              </a:rPr>
              <a:t>Sagar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Kamarthi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marL="342900" indent="-342900">
              <a:spcBef>
                <a:spcPct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 Associate Professor</a:t>
            </a:r>
            <a:r>
              <a:rPr lang="en-US" sz="1800" dirty="0" smtClean="0">
                <a:solidFill>
                  <a:schemeClr val="tx2"/>
                </a:solidFill>
              </a:rPr>
              <a:t/>
            </a:r>
            <a:br>
              <a:rPr lang="en-US" sz="1800" dirty="0" smtClean="0">
                <a:solidFill>
                  <a:schemeClr val="tx2"/>
                </a:solidFill>
              </a:rPr>
            </a:br>
            <a:r>
              <a:rPr lang="en-US" sz="1800" dirty="0" smtClean="0">
                <a:solidFill>
                  <a:schemeClr val="tx2"/>
                </a:solidFill>
              </a:rPr>
              <a:t/>
            </a:r>
            <a:br>
              <a:rPr lang="en-US" sz="1800" dirty="0" smtClean="0">
                <a:solidFill>
                  <a:schemeClr val="tx2"/>
                </a:solidFill>
              </a:rPr>
            </a:br>
            <a:r>
              <a:rPr lang="en-US" sz="2000" dirty="0" smtClean="0">
                <a:solidFill>
                  <a:schemeClr val="tx2"/>
                </a:solidFill>
              </a:rPr>
              <a:t>Dept. of Mechanical and Industrial Engineering</a:t>
            </a:r>
          </a:p>
          <a:p>
            <a:pPr marL="342900" indent="-342900">
              <a:spcBef>
                <a:spcPct val="0"/>
              </a:spcBef>
              <a:spcAft>
                <a:spcPts val="0"/>
              </a:spcAft>
            </a:pPr>
            <a:r>
              <a:rPr lang="en-US" sz="2000" dirty="0" smtClean="0"/>
              <a:t>Northeastern University, Boston</a:t>
            </a:r>
            <a:endParaRPr lang="en-US" sz="16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Question to Answer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71600" y="2133600"/>
            <a:ext cx="6781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spcAft>
                <a:spcPct val="40000"/>
              </a:spcAft>
              <a:buClr>
                <a:schemeClr val="folHlink"/>
              </a:buClr>
              <a:buFontTx/>
              <a:buChar char="•"/>
            </a:pPr>
            <a:r>
              <a:rPr lang="en-US" sz="2400" kern="0" dirty="0" smtClean="0">
                <a:solidFill>
                  <a:schemeClr val="tx2"/>
                </a:solidFill>
                <a:latin typeface="+mn-lt"/>
              </a:rPr>
              <a:t>Compute cycle time (</a:t>
            </a:r>
            <a:r>
              <a:rPr lang="en-US" sz="2400" i="1" kern="0" dirty="0" err="1" smtClean="0">
                <a:solidFill>
                  <a:schemeClr val="tx2"/>
                </a:solidFill>
                <a:latin typeface="+mn-lt"/>
              </a:rPr>
              <a:t>T</a:t>
            </a:r>
            <a:r>
              <a:rPr lang="en-US" sz="2400" i="1" kern="0" baseline="-25000" dirty="0" err="1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US" sz="2400" kern="0" dirty="0" smtClean="0">
                <a:solidFill>
                  <a:schemeClr val="tx2"/>
                </a:solidFill>
                <a:latin typeface="+mn-lt"/>
              </a:rPr>
              <a:t>)</a:t>
            </a:r>
          </a:p>
          <a:p>
            <a:pPr marL="342900" lvl="0" indent="-342900" eaLnBrk="1" hangingPunct="1">
              <a:spcBef>
                <a:spcPct val="20000"/>
              </a:spcBef>
              <a:spcAft>
                <a:spcPct val="40000"/>
              </a:spcAft>
              <a:buClr>
                <a:schemeClr val="folHlink"/>
              </a:buClr>
              <a:buFontTx/>
              <a:buChar char="•"/>
            </a:pPr>
            <a:r>
              <a:rPr lang="en-US" sz="2400" kern="0" dirty="0" smtClean="0">
                <a:solidFill>
                  <a:schemeClr val="tx2"/>
                </a:solidFill>
                <a:latin typeface="+mn-lt"/>
              </a:rPr>
              <a:t>Compute production rate (</a:t>
            </a:r>
            <a:r>
              <a:rPr lang="en-US" sz="2400" i="1" kern="0" dirty="0" err="1" smtClean="0">
                <a:solidFill>
                  <a:schemeClr val="tx2"/>
                </a:solidFill>
                <a:latin typeface="+mn-lt"/>
              </a:rPr>
              <a:t>R</a:t>
            </a:r>
            <a:r>
              <a:rPr lang="en-US" sz="2400" i="1" kern="0" baseline="-25000" dirty="0" err="1" smtClean="0">
                <a:solidFill>
                  <a:schemeClr val="tx2"/>
                </a:solidFill>
                <a:latin typeface="+mn-lt"/>
              </a:rPr>
              <a:t>p</a:t>
            </a:r>
            <a:r>
              <a:rPr lang="en-US" sz="2400" kern="0" dirty="0" smtClean="0">
                <a:solidFill>
                  <a:schemeClr val="tx2"/>
                </a:solidFill>
                <a:latin typeface="+mn-lt"/>
              </a:rPr>
              <a:t>) </a:t>
            </a:r>
          </a:p>
          <a:p>
            <a:pPr marL="342900" lvl="0" indent="-342900" eaLnBrk="1" hangingPunct="1">
              <a:spcBef>
                <a:spcPct val="20000"/>
              </a:spcBef>
              <a:spcAft>
                <a:spcPct val="40000"/>
              </a:spcAft>
              <a:buClr>
                <a:schemeClr val="folHlink"/>
              </a:buClr>
              <a:buFontTx/>
              <a:buChar char="•"/>
            </a:pPr>
            <a:r>
              <a:rPr lang="en-US" sz="2400" kern="0" dirty="0" smtClean="0">
                <a:solidFill>
                  <a:schemeClr val="tx2"/>
                </a:solidFill>
                <a:latin typeface="+mn-lt"/>
              </a:rPr>
              <a:t>Compute uptime efficiency (</a:t>
            </a:r>
            <a:r>
              <a:rPr lang="en-US" sz="2400" i="1" kern="0" dirty="0" smtClean="0">
                <a:solidFill>
                  <a:schemeClr val="tx2"/>
                </a:solidFill>
                <a:latin typeface="+mn-lt"/>
              </a:rPr>
              <a:t>E</a:t>
            </a:r>
            <a:r>
              <a:rPr lang="en-US" sz="2400" kern="0" dirty="0" smtClean="0">
                <a:solidFill>
                  <a:schemeClr val="tx2"/>
                </a:solidFill>
                <a:latin typeface="+mn-lt"/>
              </a:rPr>
              <a:t>)</a:t>
            </a:r>
          </a:p>
          <a:p>
            <a:pPr marL="342900" lvl="0" indent="-342900" eaLnBrk="1" hangingPunct="1">
              <a:spcBef>
                <a:spcPct val="20000"/>
              </a:spcBef>
              <a:spcAft>
                <a:spcPct val="40000"/>
              </a:spcAft>
              <a:buClr>
                <a:schemeClr val="folHlink"/>
              </a:buClr>
              <a:buFontTx/>
              <a:buChar char="•"/>
            </a:pPr>
            <a:r>
              <a:rPr lang="en-US" sz="2400" kern="0" dirty="0" smtClean="0">
                <a:solidFill>
                  <a:schemeClr val="tx2"/>
                </a:solidFill>
                <a:latin typeface="+mn-lt"/>
              </a:rPr>
              <a:t>Compute manufacturing lead time (</a:t>
            </a:r>
            <a:r>
              <a:rPr lang="en-US" sz="2400" i="1" kern="0" dirty="0" smtClean="0">
                <a:solidFill>
                  <a:schemeClr val="tx2"/>
                </a:solidFill>
                <a:latin typeface="+mn-lt"/>
              </a:rPr>
              <a:t>MLT</a:t>
            </a:r>
            <a:r>
              <a:rPr lang="en-US" sz="2400" kern="0" dirty="0" smtClean="0">
                <a:solidFill>
                  <a:schemeClr val="tx2"/>
                </a:solidFill>
                <a:latin typeface="+mn-lt"/>
              </a:rPr>
              <a:t>)</a:t>
            </a:r>
          </a:p>
          <a:p>
            <a:pPr marL="342900" lvl="0" indent="-342900" eaLnBrk="1" hangingPunct="1">
              <a:spcBef>
                <a:spcPct val="20000"/>
              </a:spcBef>
              <a:spcAft>
                <a:spcPct val="40000"/>
              </a:spcAft>
              <a:buClr>
                <a:schemeClr val="folHlink"/>
              </a:buClr>
              <a:buFontTx/>
              <a:buChar char="•"/>
            </a:pPr>
            <a:r>
              <a:rPr lang="en-US" sz="2400" kern="0" dirty="0" smtClean="0">
                <a:solidFill>
                  <a:schemeClr val="tx2"/>
                </a:solidFill>
                <a:latin typeface="+mn-lt"/>
              </a:rPr>
              <a:t>Compute work in process (</a:t>
            </a:r>
            <a:r>
              <a:rPr lang="en-US" sz="2400" i="1" kern="0" dirty="0" smtClean="0">
                <a:solidFill>
                  <a:schemeClr val="tx2"/>
                </a:solidFill>
                <a:latin typeface="+mn-lt"/>
              </a:rPr>
              <a:t>WIP</a:t>
            </a:r>
            <a:r>
              <a:rPr lang="en-US" sz="2400" kern="0" dirty="0" smtClean="0">
                <a:solidFill>
                  <a:schemeClr val="tx2"/>
                </a:solidFill>
                <a:latin typeface="+mn-lt"/>
              </a:rPr>
              <a:t>)</a:t>
            </a:r>
          </a:p>
          <a:p>
            <a:pPr marL="342900" lvl="0" indent="-342900" eaLnBrk="1" hangingPunct="1">
              <a:spcBef>
                <a:spcPct val="20000"/>
              </a:spcBef>
              <a:spcAft>
                <a:spcPct val="40000"/>
              </a:spcAft>
              <a:buClr>
                <a:schemeClr val="folHlink"/>
              </a:buClr>
              <a:buFontTx/>
              <a:buChar char="•"/>
            </a:pPr>
            <a:r>
              <a:rPr lang="en-US" sz="2400" kern="0" dirty="0" smtClean="0">
                <a:solidFill>
                  <a:schemeClr val="tx2"/>
                </a:solidFill>
                <a:latin typeface="+mn-lt"/>
              </a:rPr>
              <a:t>Compute per piece manufacturing cost (</a:t>
            </a:r>
            <a:r>
              <a:rPr lang="en-US" sz="2400" i="1" kern="0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US" sz="2400" i="1" kern="0" baseline="-25000" dirty="0" smtClean="0">
                <a:solidFill>
                  <a:schemeClr val="tx2"/>
                </a:solidFill>
                <a:latin typeface="+mn-lt"/>
              </a:rPr>
              <a:t>p</a:t>
            </a:r>
            <a:r>
              <a:rPr lang="en-US" sz="2400" kern="0" dirty="0" smtClean="0">
                <a:solidFill>
                  <a:schemeClr val="tx2"/>
                </a:solidFill>
                <a:latin typeface="+mn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Notation of Variables</a:t>
            </a:r>
            <a:endParaRPr lang="en-US" sz="3200" b="1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tabLst>
                <a:tab pos="465138" algn="l"/>
              </a:tabLst>
            </a:pPr>
            <a:r>
              <a:rPr lang="en-US" sz="2000" i="1" dirty="0" smtClean="0">
                <a:solidFill>
                  <a:srgbClr val="0000CC"/>
                </a:solidFill>
                <a:latin typeface="+mn-lt"/>
              </a:rPr>
              <a:t>FC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	=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Annual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cost ($/year)</a:t>
            </a:r>
          </a:p>
          <a:p>
            <a:pPr>
              <a:spcAft>
                <a:spcPts val="600"/>
              </a:spcAft>
              <a:tabLst>
                <a:tab pos="465138" algn="l"/>
              </a:tabLst>
            </a:pPr>
            <a:r>
              <a:rPr lang="en-US" sz="2000" i="1" dirty="0" smtClean="0">
                <a:solidFill>
                  <a:srgbClr val="0000CC"/>
                </a:solidFill>
                <a:latin typeface="+mn-lt"/>
              </a:rPr>
              <a:t>H</a:t>
            </a:r>
            <a:r>
              <a:rPr lang="en-US" sz="2000" i="1" baseline="-25000" dirty="0" smtClean="0">
                <a:solidFill>
                  <a:srgbClr val="0000CC"/>
                </a:solidFill>
                <a:latin typeface="+mn-lt"/>
              </a:rPr>
              <a:t>s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	=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Hours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per shift</a:t>
            </a:r>
          </a:p>
          <a:p>
            <a:pPr>
              <a:spcAft>
                <a:spcPts val="600"/>
              </a:spcAft>
              <a:tabLst>
                <a:tab pos="465138" algn="l"/>
              </a:tabLst>
            </a:pPr>
            <a:r>
              <a:rPr lang="en-US" sz="2000" i="1" dirty="0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	=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Number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of workstations</a:t>
            </a:r>
          </a:p>
          <a:p>
            <a:pPr>
              <a:spcAft>
                <a:spcPts val="600"/>
              </a:spcAft>
              <a:tabLst>
                <a:tab pos="465138" algn="l"/>
              </a:tabLst>
            </a:pPr>
            <a:r>
              <a:rPr lang="en-US" sz="2000" i="1" dirty="0" smtClean="0">
                <a:solidFill>
                  <a:srgbClr val="0000CC"/>
                </a:solidFill>
                <a:latin typeface="+mn-lt"/>
              </a:rPr>
              <a:t>Q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	= Annual quantity or work units produced (pieces/year)</a:t>
            </a:r>
          </a:p>
          <a:p>
            <a:pPr>
              <a:spcAft>
                <a:spcPts val="600"/>
              </a:spcAft>
              <a:tabLst>
                <a:tab pos="465138" algn="l"/>
              </a:tabLst>
            </a:pPr>
            <a:r>
              <a:rPr lang="en-US" sz="2000" i="1" dirty="0" smtClean="0">
                <a:solidFill>
                  <a:srgbClr val="0000CC"/>
                </a:solidFill>
                <a:latin typeface="+mn-lt"/>
              </a:rPr>
              <a:t>F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	= Downtime frequency (line stops/cycle)</a:t>
            </a:r>
          </a:p>
          <a:p>
            <a:pPr>
              <a:spcAft>
                <a:spcPts val="600"/>
              </a:spcAft>
              <a:tabLst>
                <a:tab pos="465138" algn="l"/>
              </a:tabLst>
            </a:pPr>
            <a:r>
              <a:rPr lang="en-US" sz="2000" i="1" dirty="0" err="1" smtClean="0">
                <a:solidFill>
                  <a:srgbClr val="0000CC"/>
                </a:solidFill>
                <a:latin typeface="+mn-lt"/>
              </a:rPr>
              <a:t>S</a:t>
            </a:r>
            <a:r>
              <a:rPr lang="en-US" sz="2000" i="1" baseline="-25000" dirty="0" err="1" smtClean="0">
                <a:solidFill>
                  <a:srgbClr val="0000CC"/>
                </a:solidFill>
                <a:latin typeface="+mn-lt"/>
              </a:rPr>
              <a:t>w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	=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Shifts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per week </a:t>
            </a:r>
          </a:p>
          <a:p>
            <a:pPr>
              <a:spcAft>
                <a:spcPts val="600"/>
              </a:spcAft>
              <a:tabLst>
                <a:tab pos="465138" algn="l"/>
              </a:tabLst>
            </a:pPr>
            <a:r>
              <a:rPr lang="en-US" sz="2000" i="1" dirty="0" smtClean="0">
                <a:solidFill>
                  <a:srgbClr val="0000CC"/>
                </a:solidFill>
                <a:latin typeface="+mn-lt"/>
              </a:rPr>
              <a:t>T</a:t>
            </a:r>
            <a:r>
              <a:rPr lang="en-US" sz="2000" i="1" baseline="-25000" dirty="0" smtClean="0">
                <a:solidFill>
                  <a:srgbClr val="0000CC"/>
                </a:solidFill>
                <a:latin typeface="+mn-lt"/>
              </a:rPr>
              <a:t>d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	= Average downtime per line stop (min/line stop)</a:t>
            </a:r>
          </a:p>
          <a:p>
            <a:pPr>
              <a:spcAft>
                <a:spcPts val="600"/>
              </a:spcAft>
              <a:tabLst>
                <a:tab pos="465138" algn="l"/>
              </a:tabLst>
            </a:pPr>
            <a:r>
              <a:rPr lang="en-US" sz="2000" i="1" dirty="0" err="1" smtClean="0">
                <a:solidFill>
                  <a:srgbClr val="0000CC"/>
                </a:solidFill>
                <a:latin typeface="+mn-lt"/>
              </a:rPr>
              <a:t>T</a:t>
            </a:r>
            <a:r>
              <a:rPr lang="en-US" sz="2000" i="1" baseline="-25000" dirty="0" err="1" smtClean="0">
                <a:solidFill>
                  <a:srgbClr val="0000CC"/>
                </a:solidFill>
                <a:latin typeface="+mn-lt"/>
              </a:rPr>
              <a:t>ob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	= Total period observation (hr)</a:t>
            </a:r>
          </a:p>
          <a:p>
            <a:pPr>
              <a:spcAft>
                <a:spcPts val="600"/>
              </a:spcAft>
              <a:tabLst>
                <a:tab pos="465138" algn="l"/>
              </a:tabLst>
            </a:pPr>
            <a:r>
              <a:rPr lang="en-US" sz="2000" i="1" dirty="0" err="1" smtClean="0">
                <a:solidFill>
                  <a:srgbClr val="0000CC"/>
                </a:solidFill>
                <a:latin typeface="+mn-lt"/>
              </a:rPr>
              <a:t>T</a:t>
            </a:r>
            <a:r>
              <a:rPr lang="en-US" sz="2000" i="1" baseline="-25000" dirty="0" err="1" smtClean="0">
                <a:solidFill>
                  <a:srgbClr val="0000CC"/>
                </a:solidFill>
                <a:latin typeface="+mn-lt"/>
              </a:rPr>
              <a:t>p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	= Average production time per work unit (min/piece)</a:t>
            </a:r>
          </a:p>
          <a:p>
            <a:pPr>
              <a:spcAft>
                <a:spcPts val="600"/>
              </a:spcAft>
              <a:tabLst>
                <a:tab pos="465138" algn="l"/>
              </a:tabLst>
            </a:pPr>
            <a:r>
              <a:rPr lang="en-US" sz="2000" i="1" dirty="0" err="1" smtClean="0">
                <a:solidFill>
                  <a:srgbClr val="0000CC"/>
                </a:solidFill>
                <a:latin typeface="+mn-lt"/>
              </a:rPr>
              <a:t>T</a:t>
            </a:r>
            <a:r>
              <a:rPr lang="en-US" sz="2000" i="1" baseline="-25000" dirty="0" err="1" smtClean="0">
                <a:solidFill>
                  <a:srgbClr val="0000CC"/>
                </a:solidFill>
                <a:latin typeface="+mn-lt"/>
              </a:rPr>
              <a:t>r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	=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Transfer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time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to move part from one workstation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to the next (min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)</a:t>
            </a:r>
            <a:endParaRPr lang="en-US" sz="2000" dirty="0" smtClean="0">
              <a:solidFill>
                <a:srgbClr val="0000CC"/>
              </a:solidFill>
              <a:latin typeface="+mn-lt"/>
            </a:endParaRPr>
          </a:p>
          <a:p>
            <a:pPr>
              <a:spcAft>
                <a:spcPts val="600"/>
              </a:spcAft>
              <a:tabLst>
                <a:tab pos="465138" algn="l"/>
              </a:tabLst>
            </a:pPr>
            <a:r>
              <a:rPr lang="en-US" sz="2000" i="1" dirty="0" err="1" smtClean="0">
                <a:solidFill>
                  <a:srgbClr val="0000CC"/>
                </a:solidFill>
                <a:latin typeface="+mn-lt"/>
              </a:rPr>
              <a:t>T</a:t>
            </a:r>
            <a:r>
              <a:rPr lang="en-US" sz="2000" i="1" baseline="-25000" dirty="0" err="1" smtClean="0">
                <a:solidFill>
                  <a:srgbClr val="0000CC"/>
                </a:solidFill>
                <a:latin typeface="+mn-lt"/>
              </a:rPr>
              <a:t>si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	= Service/processing time at workstation </a:t>
            </a:r>
            <a:r>
              <a:rPr lang="en-US" sz="2000" i="1" dirty="0" err="1" smtClean="0">
                <a:solidFill>
                  <a:srgbClr val="0000CC"/>
                </a:solidFill>
                <a:latin typeface="+mn-lt"/>
              </a:rPr>
              <a:t>i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(min/cycle)</a:t>
            </a:r>
          </a:p>
          <a:p>
            <a:pPr>
              <a:spcAft>
                <a:spcPts val="600"/>
              </a:spcAft>
              <a:tabLst>
                <a:tab pos="465138" algn="l"/>
              </a:tabLst>
            </a:pPr>
            <a:r>
              <a:rPr lang="en-US" sz="2000" i="1" dirty="0" smtClean="0">
                <a:solidFill>
                  <a:srgbClr val="0000CC"/>
                </a:solidFill>
                <a:latin typeface="+mn-lt"/>
              </a:rPr>
              <a:t>VC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	= variable cost ($/piece)</a:t>
            </a:r>
          </a:p>
          <a:p>
            <a:pPr>
              <a:spcAft>
                <a:spcPts val="600"/>
              </a:spcAft>
              <a:tabLst>
                <a:tab pos="465138" algn="l"/>
              </a:tabLst>
            </a:pPr>
            <a:r>
              <a:rPr lang="en-US" sz="2000" i="1" dirty="0" err="1" smtClean="0">
                <a:solidFill>
                  <a:srgbClr val="0000CC"/>
                </a:solidFill>
                <a:latin typeface="+mn-lt"/>
              </a:rPr>
              <a:t>W</a:t>
            </a:r>
            <a:r>
              <a:rPr lang="en-US" sz="2000" i="1" baseline="-25000" dirty="0" err="1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	= working weeks per year </a:t>
            </a:r>
            <a:endParaRPr lang="en-US" sz="2400" kern="0" dirty="0" smtClean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Cycle Time</a:t>
            </a:r>
            <a:endParaRPr lang="en-US" sz="3200" b="1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2667000" y="2819400"/>
          <a:ext cx="3941379" cy="914400"/>
        </p:xfrm>
        <a:graphic>
          <a:graphicData uri="http://schemas.openxmlformats.org/presentationml/2006/ole">
            <p:oleObj spid="_x0000_s2049" name="Equation" r:id="rId4" imgW="1193800" imgH="279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Production Time</a:t>
            </a:r>
            <a:endParaRPr lang="en-US" sz="3200" b="1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2667000" y="2971800"/>
          <a:ext cx="2971800" cy="853965"/>
        </p:xfrm>
        <a:graphic>
          <a:graphicData uri="http://schemas.openxmlformats.org/presentationml/2006/ole">
            <p:oleObj spid="_x0000_s40963" name="Equation" r:id="rId4" imgW="825500" imgH="2413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Production Rate</a:t>
            </a:r>
            <a:endParaRPr lang="en-US" sz="3200" b="1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3276600" y="2514600"/>
          <a:ext cx="1524000" cy="1256632"/>
        </p:xfrm>
        <a:graphic>
          <a:graphicData uri="http://schemas.openxmlformats.org/presentationml/2006/ole">
            <p:oleObj spid="_x0000_s43011" name="Equation" r:id="rId4" imgW="545863" imgH="444307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Uptime Efficiency</a:t>
            </a:r>
            <a:endParaRPr lang="en-US" sz="3200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3276600" y="2514600"/>
          <a:ext cx="1524000" cy="1256632"/>
        </p:xfrm>
        <a:graphic>
          <a:graphicData uri="http://schemas.openxmlformats.org/presentationml/2006/ole">
            <p:oleObj spid="_x0000_s45058" name="Equation" r:id="rId4" imgW="545863" imgH="444307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Manufacturing Lead Time (</a:t>
            </a:r>
            <a:r>
              <a:rPr lang="en-US" sz="3200" b="1" i="1" dirty="0" smtClean="0"/>
              <a:t>MLT</a:t>
            </a:r>
            <a:r>
              <a:rPr lang="en-US" sz="3200" b="1" dirty="0" smtClean="0"/>
              <a:t>)</a:t>
            </a:r>
            <a:endParaRPr lang="en-US" sz="3200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1447800" y="2743200"/>
          <a:ext cx="6182264" cy="1524000"/>
        </p:xfrm>
        <a:graphic>
          <a:graphicData uri="http://schemas.openxmlformats.org/presentationml/2006/ole">
            <p:oleObj spid="_x0000_s46083" name="Equation" r:id="rId4" imgW="2044700" imgH="508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Per Piece Manufacturing Cost</a:t>
            </a:r>
            <a:endParaRPr lang="en-US" sz="3200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159" name="Object 7"/>
          <p:cNvGraphicFramePr>
            <a:graphicFrameLocks noChangeAspect="1"/>
          </p:cNvGraphicFramePr>
          <p:nvPr/>
        </p:nvGraphicFramePr>
        <p:xfrm>
          <a:off x="2514600" y="2133600"/>
          <a:ext cx="2933700" cy="1066800"/>
        </p:xfrm>
        <a:graphic>
          <a:graphicData uri="http://schemas.openxmlformats.org/presentationml/2006/ole">
            <p:oleObj spid="_x0000_s49159" name="Equation" r:id="rId4" imgW="1155700" imgH="419100" progId="Equation.DSMT4">
              <p:embed/>
            </p:oleObj>
          </a:graphicData>
        </a:graphic>
      </p:graphicFrame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161" name="Object 9"/>
          <p:cNvGraphicFramePr>
            <a:graphicFrameLocks noChangeAspect="1"/>
          </p:cNvGraphicFramePr>
          <p:nvPr/>
        </p:nvGraphicFramePr>
        <p:xfrm>
          <a:off x="2819400" y="3657600"/>
          <a:ext cx="2743200" cy="685800"/>
        </p:xfrm>
        <a:graphic>
          <a:graphicData uri="http://schemas.openxmlformats.org/presentationml/2006/ole">
            <p:oleObj spid="_x0000_s49161" name="Equation" r:id="rId5" imgW="952087" imgH="241195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057400"/>
            <a:ext cx="5562600" cy="3139321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en-US" sz="2200" dirty="0" smtClean="0"/>
              <a:t>Cycle time (</a:t>
            </a:r>
            <a:r>
              <a:rPr lang="en-US" sz="2200" i="1" dirty="0" err="1" smtClean="0"/>
              <a:t>T</a:t>
            </a:r>
            <a:r>
              <a:rPr lang="en-US" sz="2200" i="1" baseline="-25000" dirty="0" err="1" smtClean="0"/>
              <a:t>c</a:t>
            </a:r>
            <a:r>
              <a:rPr lang="en-US" sz="2200" dirty="0" smtClean="0"/>
              <a:t>)</a:t>
            </a:r>
          </a:p>
          <a:p>
            <a:pPr eaLnBrk="1" hangingPunct="1"/>
            <a:r>
              <a:rPr lang="en-US" sz="2200" dirty="0" smtClean="0"/>
              <a:t>Production rate (</a:t>
            </a:r>
            <a:r>
              <a:rPr lang="en-US" sz="2200" i="1" dirty="0" err="1" smtClean="0"/>
              <a:t>R</a:t>
            </a:r>
            <a:r>
              <a:rPr lang="en-US" sz="2200" i="1" baseline="-25000" dirty="0" err="1" smtClean="0"/>
              <a:t>p</a:t>
            </a:r>
            <a:r>
              <a:rPr lang="en-US" sz="2200" dirty="0" smtClean="0"/>
              <a:t>)</a:t>
            </a:r>
          </a:p>
          <a:p>
            <a:pPr eaLnBrk="1" hangingPunct="1"/>
            <a:r>
              <a:rPr lang="en-US" sz="2200" dirty="0" smtClean="0"/>
              <a:t>Uptime efficiency (</a:t>
            </a:r>
            <a:r>
              <a:rPr lang="en-US" sz="2200" i="1" dirty="0" smtClean="0"/>
              <a:t>E</a:t>
            </a:r>
            <a:r>
              <a:rPr lang="en-US" sz="2200" dirty="0" smtClean="0"/>
              <a:t>)</a:t>
            </a:r>
          </a:p>
          <a:p>
            <a:pPr eaLnBrk="1" hangingPunct="1"/>
            <a:r>
              <a:rPr lang="en-US" sz="2200" dirty="0" smtClean="0"/>
              <a:t>Manufacturing lead time (</a:t>
            </a:r>
            <a:r>
              <a:rPr lang="en-US" sz="2200" i="1" dirty="0" smtClean="0"/>
              <a:t>MLT</a:t>
            </a:r>
            <a:r>
              <a:rPr lang="en-US" sz="2200" dirty="0" smtClean="0"/>
              <a:t>)</a:t>
            </a:r>
          </a:p>
          <a:p>
            <a:pPr eaLnBrk="1" hangingPunct="1"/>
            <a:r>
              <a:rPr lang="en-US" sz="2200" dirty="0" smtClean="0"/>
              <a:t>Work in process (</a:t>
            </a:r>
            <a:r>
              <a:rPr lang="en-US" sz="2200" i="1" dirty="0" smtClean="0"/>
              <a:t>WIP</a:t>
            </a:r>
            <a:r>
              <a:rPr lang="en-US" sz="2200" dirty="0" smtClean="0"/>
              <a:t>)</a:t>
            </a:r>
          </a:p>
          <a:p>
            <a:pPr eaLnBrk="1" hangingPunct="1"/>
            <a:r>
              <a:rPr lang="en-US" sz="2200" dirty="0" smtClean="0"/>
              <a:t>Per piece manufacturing cost (</a:t>
            </a:r>
            <a:r>
              <a:rPr lang="en-US" sz="2200" i="1" dirty="0" smtClean="0"/>
              <a:t>C</a:t>
            </a:r>
            <a:r>
              <a:rPr lang="en-US" sz="2200" i="1" baseline="-25000" dirty="0" smtClean="0"/>
              <a:t>p</a:t>
            </a:r>
            <a:r>
              <a:rPr lang="en-US" sz="22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172200" cy="646331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en-US" b="1" dirty="0" smtClean="0"/>
              <a:t>Manual Assembly Line</a:t>
            </a:r>
          </a:p>
        </p:txBody>
      </p:sp>
      <p:pic>
        <p:nvPicPr>
          <p:cNvPr id="6" name="Content Placeholder 5" descr="Figure_15.1p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2590800"/>
            <a:ext cx="8458200" cy="2012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488237" cy="928687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Products Made on </a:t>
            </a:r>
            <a:br>
              <a:rPr lang="en-US" sz="3200" b="1" dirty="0" smtClean="0"/>
            </a:br>
            <a:r>
              <a:rPr lang="en-US" sz="3200" b="1" dirty="0" smtClean="0"/>
              <a:t>Manual Assembly Lines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524000"/>
          <a:ext cx="8305800" cy="5053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6019800"/>
              </a:tblGrid>
              <a:tr h="2318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6016">
                <a:tc>
                  <a:txBody>
                    <a:bodyPr/>
                    <a:lstStyle/>
                    <a:p>
                      <a:r>
                        <a:rPr lang="en-US" dirty="0" smtClean="0"/>
                        <a:t>Audio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Microwave ovens</a:t>
                      </a:r>
                      <a:endParaRPr lang="en-US" dirty="0"/>
                    </a:p>
                  </a:txBody>
                  <a:tcPr/>
                </a:tc>
              </a:tr>
              <a:tr h="466024">
                <a:tc>
                  <a:txBody>
                    <a:bodyPr/>
                    <a:lstStyle/>
                    <a:p>
                      <a:r>
                        <a:rPr lang="en-US" dirty="0" smtClean="0"/>
                        <a:t>Automobiles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Personal computers &amp;peripherals (printers, monitors, etc)</a:t>
                      </a:r>
                      <a:endParaRPr lang="en-US" dirty="0"/>
                    </a:p>
                  </a:txBody>
                  <a:tcPr/>
                </a:tc>
              </a:tr>
              <a:tr h="460593">
                <a:tc>
                  <a:txBody>
                    <a:bodyPr/>
                    <a:lstStyle/>
                    <a:p>
                      <a:r>
                        <a:rPr lang="en-US" dirty="0" smtClean="0"/>
                        <a:t>Cameras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Power tools (drills, saws, etc)</a:t>
                      </a:r>
                      <a:endParaRPr lang="en-US" dirty="0"/>
                    </a:p>
                  </a:txBody>
                  <a:tcPr/>
                </a:tc>
              </a:tr>
              <a:tr h="331701">
                <a:tc>
                  <a:txBody>
                    <a:bodyPr/>
                    <a:lstStyle/>
                    <a:p>
                      <a:r>
                        <a:rPr lang="en-US" dirty="0" smtClean="0"/>
                        <a:t>Cooking ranges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Pumps</a:t>
                      </a:r>
                      <a:endParaRPr lang="en-US" dirty="0"/>
                    </a:p>
                  </a:txBody>
                  <a:tcPr/>
                </a:tc>
              </a:tr>
              <a:tr h="331701">
                <a:tc>
                  <a:txBody>
                    <a:bodyPr/>
                    <a:lstStyle/>
                    <a:p>
                      <a:r>
                        <a:rPr lang="en-US" dirty="0" smtClean="0"/>
                        <a:t>Dishwashers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Refrigerators</a:t>
                      </a:r>
                      <a:endParaRPr lang="en-US" dirty="0"/>
                    </a:p>
                  </a:txBody>
                  <a:tcPr/>
                </a:tc>
              </a:tr>
              <a:tr h="386431">
                <a:tc>
                  <a:txBody>
                    <a:bodyPr/>
                    <a:lstStyle/>
                    <a:p>
                      <a:r>
                        <a:rPr lang="en-US" dirty="0" smtClean="0"/>
                        <a:t>Dryers (laundry)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Stoves</a:t>
                      </a:r>
                    </a:p>
                  </a:txBody>
                  <a:tcPr/>
                </a:tc>
              </a:tr>
              <a:tr h="400239">
                <a:tc>
                  <a:txBody>
                    <a:bodyPr/>
                    <a:lstStyle/>
                    <a:p>
                      <a:r>
                        <a:rPr lang="en-US" dirty="0" smtClean="0"/>
                        <a:t>DVD Players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Telephones</a:t>
                      </a:r>
                      <a:endParaRPr lang="en-US" dirty="0"/>
                    </a:p>
                  </a:txBody>
                  <a:tcPr/>
                </a:tc>
              </a:tr>
              <a:tr h="331701"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 motors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Toasters and ovens</a:t>
                      </a:r>
                    </a:p>
                  </a:txBody>
                  <a:tcPr/>
                </a:tc>
              </a:tr>
              <a:tr h="4002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Furniture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Trucks,</a:t>
                      </a:r>
                      <a:r>
                        <a:rPr lang="en-US" baseline="0" dirty="0" smtClean="0"/>
                        <a:t> light and heavy</a:t>
                      </a:r>
                      <a:endParaRPr lang="en-US" dirty="0"/>
                    </a:p>
                  </a:txBody>
                  <a:tcPr/>
                </a:tc>
              </a:tr>
              <a:tr h="4002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Lamps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Video game</a:t>
                      </a:r>
                      <a:r>
                        <a:rPr lang="en-US" baseline="0" dirty="0" smtClean="0"/>
                        <a:t> consoles</a:t>
                      </a:r>
                      <a:endParaRPr lang="en-US" dirty="0"/>
                    </a:p>
                  </a:txBody>
                  <a:tcPr/>
                </a:tc>
              </a:tr>
              <a:tr h="460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Luggage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Washing machine (laundry)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Typical Operations Performed  on Manual Assembly Lines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2133600"/>
          <a:ext cx="77724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r>
                        <a:rPr lang="en-US" baseline="0" dirty="0" smtClean="0"/>
                        <a:t> of adhesive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Printed circuit board assembly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 of sealant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Riveting</a:t>
                      </a:r>
                      <a:r>
                        <a:rPr lang="en-US" baseline="0" dirty="0" smtClean="0"/>
                        <a:t> and eyelet applications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Arc</a:t>
                      </a:r>
                      <a:r>
                        <a:rPr lang="en-US" baseline="0" dirty="0" smtClean="0"/>
                        <a:t> welding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Shrink fitting applications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Brazing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Snap fitting of</a:t>
                      </a:r>
                      <a:r>
                        <a:rPr lang="en-US" baseline="0" dirty="0" smtClean="0"/>
                        <a:t> two parts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Cotter</a:t>
                      </a:r>
                      <a:r>
                        <a:rPr lang="en-US" baseline="0" dirty="0" smtClean="0"/>
                        <a:t> pin 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Soldering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Crimping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Spotwelding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Expansion fitting applications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Stapling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Insertion of components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Stitching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Press fitting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Threaded</a:t>
                      </a:r>
                      <a:r>
                        <a:rPr lang="en-US" baseline="0" dirty="0" smtClean="0"/>
                        <a:t> fastener applications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924800" cy="6858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Service Time(</a:t>
            </a:r>
            <a:r>
              <a:rPr lang="en-US" sz="3200" b="1" i="1" dirty="0" err="1" smtClean="0"/>
              <a:t>T</a:t>
            </a:r>
            <a:r>
              <a:rPr lang="en-US" sz="3200" b="1" i="1" baseline="-25000" dirty="0" err="1" smtClean="0"/>
              <a:t>si</a:t>
            </a:r>
            <a:r>
              <a:rPr lang="en-US" sz="3200" b="1" dirty="0" smtClean="0"/>
              <a:t>) and Cycle Time (</a:t>
            </a:r>
            <a:r>
              <a:rPr lang="en-US" sz="3200" b="1" i="1" dirty="0" err="1" smtClean="0"/>
              <a:t>T</a:t>
            </a:r>
            <a:r>
              <a:rPr lang="en-US" sz="3200" b="1" i="1" baseline="-25000" dirty="0" err="1" smtClean="0"/>
              <a:t>c</a:t>
            </a:r>
            <a:r>
              <a:rPr lang="en-US" sz="3200" b="1" dirty="0" smtClean="0"/>
              <a:t>)</a:t>
            </a:r>
          </a:p>
        </p:txBody>
      </p:sp>
      <p:pic>
        <p:nvPicPr>
          <p:cNvPr id="32771" name="Picture 3" descr="Figure_15.4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971800"/>
            <a:ext cx="6172200" cy="365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5" descr="Figure_15.1p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85800" y="1524000"/>
            <a:ext cx="8153400" cy="1828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Work Elements in Clock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524000"/>
          <a:ext cx="7467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566"/>
                <a:gridCol w="4594034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Work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</a:t>
                      </a:r>
                      <a:r>
                        <a:rPr lang="en-US" baseline="0" dirty="0" smtClean="0"/>
                        <a:t> Element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Description</a:t>
                      </a:r>
                      <a:endParaRPr lang="en-US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T</a:t>
                      </a:r>
                      <a:r>
                        <a:rPr lang="en-US" i="1" baseline="-25000" dirty="0" err="1" smtClean="0"/>
                        <a:t>ek</a:t>
                      </a:r>
                      <a:r>
                        <a:rPr lang="en-US" dirty="0" smtClean="0"/>
                        <a:t> (Min)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Assemble motor</a:t>
                      </a:r>
                      <a:endParaRPr lang="en-US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Assemble</a:t>
                      </a:r>
                      <a:r>
                        <a:rPr lang="en-US" baseline="0" dirty="0" smtClean="0"/>
                        <a:t> stand</a:t>
                      </a:r>
                      <a:endParaRPr lang="en-US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Assemble spacer</a:t>
                      </a:r>
                      <a:endParaRPr lang="en-US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Assemble face</a:t>
                      </a:r>
                      <a:endParaRPr lang="en-US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Assemble washer </a:t>
                      </a: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Assemble nut</a:t>
                      </a: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Attach decorative squares</a:t>
                      </a: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Attach hour and minute hands</a:t>
                      </a: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Wind clock to noon</a:t>
                      </a: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Attach decorative plastic strips</a:t>
                      </a: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Insert</a:t>
                      </a:r>
                      <a:r>
                        <a:rPr lang="en-US" baseline="0" dirty="0" smtClean="0"/>
                        <a:t> battery into the motor case</a:t>
                      </a:r>
                      <a:endParaRPr lang="en-US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Inspect</a:t>
                      </a:r>
                      <a:r>
                        <a:rPr lang="en-US" baseline="0" dirty="0" smtClean="0"/>
                        <a:t> the clock by listening to clicks</a:t>
                      </a:r>
                      <a:endParaRPr lang="en-US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848600" cy="928688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Manual Assembly Line for the Clock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045723" y="2819400"/>
            <a:ext cx="1368357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600" dirty="0">
              <a:latin typeface="+mn-lt"/>
            </a:endParaRPr>
          </a:p>
          <a:p>
            <a:pPr algn="ctr">
              <a:defRPr/>
            </a:pPr>
            <a:r>
              <a:rPr lang="en-US" sz="1600" dirty="0">
                <a:latin typeface="+mn-lt"/>
              </a:rPr>
              <a:t>Elements</a:t>
            </a:r>
            <a:br>
              <a:rPr lang="en-US" sz="1600" dirty="0">
                <a:latin typeface="+mn-lt"/>
              </a:rPr>
            </a:br>
            <a:r>
              <a:rPr lang="en-US" sz="1600" dirty="0" smtClean="0">
                <a:latin typeface="+mn-lt"/>
              </a:rPr>
              <a:t>1, 2, 3, 4, 5, 6</a:t>
            </a:r>
            <a:endParaRPr lang="en-US" sz="1600" dirty="0">
              <a:latin typeface="+mn-lt"/>
            </a:endParaRPr>
          </a:p>
          <a:p>
            <a:pPr algn="ctr">
              <a:defRPr/>
            </a:pPr>
            <a:endParaRPr lang="en-US" sz="1600" dirty="0"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841693" y="2819400"/>
            <a:ext cx="1368357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600" dirty="0">
              <a:latin typeface="+mn-lt"/>
            </a:endParaRPr>
          </a:p>
          <a:p>
            <a:pPr algn="ctr">
              <a:defRPr/>
            </a:pPr>
            <a:r>
              <a:rPr lang="en-US" sz="1600" dirty="0">
                <a:latin typeface="+mn-lt"/>
              </a:rPr>
              <a:t>Elements</a:t>
            </a:r>
            <a:br>
              <a:rPr lang="en-US" sz="1600" dirty="0">
                <a:latin typeface="+mn-lt"/>
              </a:rPr>
            </a:br>
            <a:r>
              <a:rPr lang="en-US" sz="1600" dirty="0" smtClean="0">
                <a:latin typeface="+mn-lt"/>
              </a:rPr>
              <a:t>7</a:t>
            </a:r>
            <a:endParaRPr lang="en-US" sz="1600" dirty="0"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637662" y="2819400"/>
            <a:ext cx="1368357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600" dirty="0">
              <a:latin typeface="+mn-lt"/>
            </a:endParaRPr>
          </a:p>
          <a:p>
            <a:pPr algn="ctr">
              <a:defRPr/>
            </a:pPr>
            <a:r>
              <a:rPr lang="en-US" sz="1600" dirty="0">
                <a:latin typeface="+mn-lt"/>
              </a:rPr>
              <a:t>Elements</a:t>
            </a:r>
            <a:br>
              <a:rPr lang="en-US" sz="1600" dirty="0">
                <a:latin typeface="+mn-lt"/>
              </a:rPr>
            </a:br>
            <a:r>
              <a:rPr lang="en-US" sz="1600" dirty="0" smtClean="0">
                <a:latin typeface="+mn-lt"/>
              </a:rPr>
              <a:t>8, 9, 10</a:t>
            </a:r>
            <a:endParaRPr lang="en-US" sz="1600" dirty="0"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433631" y="2819400"/>
            <a:ext cx="1368357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600" dirty="0">
              <a:latin typeface="+mn-lt"/>
            </a:endParaRPr>
          </a:p>
          <a:p>
            <a:pPr algn="ctr">
              <a:defRPr/>
            </a:pPr>
            <a:r>
              <a:rPr lang="en-US" sz="1600" dirty="0">
                <a:latin typeface="+mn-lt"/>
              </a:rPr>
              <a:t>Elements</a:t>
            </a:r>
            <a:br>
              <a:rPr lang="en-US" sz="1600" dirty="0">
                <a:latin typeface="+mn-lt"/>
              </a:rPr>
            </a:br>
            <a:r>
              <a:rPr lang="en-US" sz="1600" dirty="0" smtClean="0">
                <a:latin typeface="+mn-lt"/>
              </a:rPr>
              <a:t>11, 12</a:t>
            </a:r>
            <a:endParaRPr lang="en-US" sz="1600" dirty="0">
              <a:latin typeface="+mn-lt"/>
            </a:endParaRPr>
          </a:p>
        </p:txBody>
      </p:sp>
      <p:cxnSp>
        <p:nvCxnSpPr>
          <p:cNvPr id="41994" name="Straight Arrow Connector 33"/>
          <p:cNvCxnSpPr>
            <a:cxnSpLocks noChangeShapeType="1"/>
            <a:endCxn id="29" idx="1"/>
          </p:cNvCxnSpPr>
          <p:nvPr/>
        </p:nvCxnSpPr>
        <p:spPr bwMode="auto">
          <a:xfrm>
            <a:off x="190500" y="3276396"/>
            <a:ext cx="855223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41995" name="Straight Arrow Connector 34"/>
          <p:cNvCxnSpPr>
            <a:cxnSpLocks noChangeShapeType="1"/>
            <a:stCxn id="29" idx="3"/>
            <a:endCxn id="30" idx="1"/>
          </p:cNvCxnSpPr>
          <p:nvPr/>
        </p:nvCxnSpPr>
        <p:spPr bwMode="auto">
          <a:xfrm>
            <a:off x="2414081" y="3276396"/>
            <a:ext cx="42761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41996" name="Straight Arrow Connector 35"/>
          <p:cNvCxnSpPr>
            <a:cxnSpLocks noChangeShapeType="1"/>
          </p:cNvCxnSpPr>
          <p:nvPr/>
        </p:nvCxnSpPr>
        <p:spPr bwMode="auto">
          <a:xfrm>
            <a:off x="4210050" y="3276396"/>
            <a:ext cx="42761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41997" name="Straight Arrow Connector 36"/>
          <p:cNvCxnSpPr>
            <a:cxnSpLocks noChangeShapeType="1"/>
          </p:cNvCxnSpPr>
          <p:nvPr/>
        </p:nvCxnSpPr>
        <p:spPr bwMode="auto">
          <a:xfrm>
            <a:off x="6006019" y="3276396"/>
            <a:ext cx="42761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41998" name="Straight Arrow Connector 37"/>
          <p:cNvCxnSpPr>
            <a:cxnSpLocks noChangeShapeType="1"/>
          </p:cNvCxnSpPr>
          <p:nvPr/>
        </p:nvCxnSpPr>
        <p:spPr bwMode="auto">
          <a:xfrm>
            <a:off x="7801988" y="3276396"/>
            <a:ext cx="111341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39" name="TextBox 38"/>
          <p:cNvSpPr txBox="1"/>
          <p:nvPr/>
        </p:nvSpPr>
        <p:spPr bwMode="auto">
          <a:xfrm>
            <a:off x="1131246" y="2438400"/>
            <a:ext cx="113495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</a:rPr>
              <a:t>Station 1</a:t>
            </a:r>
          </a:p>
        </p:txBody>
      </p:sp>
      <p:sp>
        <p:nvSpPr>
          <p:cNvPr id="40" name="TextBox 39"/>
          <p:cNvSpPr txBox="1"/>
          <p:nvPr/>
        </p:nvSpPr>
        <p:spPr bwMode="auto">
          <a:xfrm>
            <a:off x="2927215" y="2438400"/>
            <a:ext cx="113495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</a:rPr>
              <a:t>Station 2</a:t>
            </a:r>
          </a:p>
        </p:txBody>
      </p:sp>
      <p:sp>
        <p:nvSpPr>
          <p:cNvPr id="41" name="TextBox 40"/>
          <p:cNvSpPr txBox="1"/>
          <p:nvPr/>
        </p:nvSpPr>
        <p:spPr bwMode="auto">
          <a:xfrm>
            <a:off x="4723184" y="2438400"/>
            <a:ext cx="113495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</a:rPr>
              <a:t>Station 3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6519153" y="2438400"/>
            <a:ext cx="113495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</a:rPr>
              <a:t>Station 4</a:t>
            </a:r>
          </a:p>
        </p:txBody>
      </p:sp>
      <p:sp>
        <p:nvSpPr>
          <p:cNvPr id="44" name="TextBox 43"/>
          <p:cNvSpPr txBox="1"/>
          <p:nvPr/>
        </p:nvSpPr>
        <p:spPr bwMode="auto">
          <a:xfrm>
            <a:off x="190500" y="2667000"/>
            <a:ext cx="63001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smtClean="0">
                <a:latin typeface="+mn-lt"/>
              </a:rPr>
              <a:t>Base </a:t>
            </a:r>
          </a:p>
          <a:p>
            <a:pPr>
              <a:defRPr/>
            </a:pPr>
            <a:r>
              <a:rPr lang="en-US" sz="1600" dirty="0" smtClean="0">
                <a:latin typeface="+mn-lt"/>
              </a:rPr>
              <a:t>Part</a:t>
            </a:r>
            <a:endParaRPr lang="en-US" sz="1600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1174007" y="3810000"/>
            <a:ext cx="80636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i="1" dirty="0">
                <a:latin typeface="+mn-lt"/>
              </a:rPr>
              <a:t>T</a:t>
            </a:r>
            <a:r>
              <a:rPr lang="en-US" sz="1600" b="1" i="1" baseline="-25000" dirty="0">
                <a:latin typeface="+mn-lt"/>
              </a:rPr>
              <a:t>s</a:t>
            </a:r>
            <a:r>
              <a:rPr lang="en-US" sz="1600" b="1" baseline="-25000" dirty="0">
                <a:latin typeface="+mn-lt"/>
              </a:rPr>
              <a:t>1</a:t>
            </a:r>
            <a:r>
              <a:rPr lang="en-US" sz="1600" b="1" dirty="0">
                <a:latin typeface="+mn-lt"/>
              </a:rPr>
              <a:t> = </a:t>
            </a:r>
            <a:r>
              <a:rPr lang="en-US" sz="1600" b="1" dirty="0" smtClean="0">
                <a:latin typeface="+mn-lt"/>
              </a:rPr>
              <a:t> </a:t>
            </a:r>
            <a:endParaRPr lang="en-US" sz="1600" b="1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2969976" y="3810000"/>
            <a:ext cx="69122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i="1" dirty="0">
                <a:latin typeface="+mn-lt"/>
              </a:rPr>
              <a:t>T</a:t>
            </a:r>
            <a:r>
              <a:rPr lang="en-US" sz="1600" b="1" i="1" baseline="-25000" dirty="0">
                <a:latin typeface="+mn-lt"/>
              </a:rPr>
              <a:t>s</a:t>
            </a:r>
            <a:r>
              <a:rPr lang="en-US" sz="1600" b="1" baseline="-25000" dirty="0">
                <a:latin typeface="+mn-lt"/>
              </a:rPr>
              <a:t>2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smtClean="0">
                <a:latin typeface="+mn-lt"/>
              </a:rPr>
              <a:t>=</a:t>
            </a:r>
            <a:endParaRPr lang="en-US" sz="1600" b="1" dirty="0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4765945" y="3810000"/>
            <a:ext cx="69860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i="1" dirty="0">
                <a:latin typeface="+mn-lt"/>
              </a:rPr>
              <a:t>T</a:t>
            </a:r>
            <a:r>
              <a:rPr lang="en-US" sz="1600" b="1" i="1" baseline="-25000" dirty="0">
                <a:latin typeface="+mn-lt"/>
              </a:rPr>
              <a:t>s</a:t>
            </a:r>
            <a:r>
              <a:rPr lang="en-US" sz="1600" b="1" baseline="-25000" dirty="0">
                <a:latin typeface="+mn-lt"/>
              </a:rPr>
              <a:t>3</a:t>
            </a:r>
            <a:r>
              <a:rPr lang="en-US" sz="1600" b="1" dirty="0">
                <a:latin typeface="+mn-lt"/>
              </a:rPr>
              <a:t> = </a:t>
            </a:r>
            <a:r>
              <a:rPr lang="en-US" sz="1600" b="1" dirty="0" smtClean="0">
                <a:latin typeface="+mn-lt"/>
              </a:rPr>
              <a:t> </a:t>
            </a:r>
            <a:endParaRPr lang="en-US" sz="1600" b="1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 bwMode="auto">
          <a:xfrm>
            <a:off x="6561914" y="3810000"/>
            <a:ext cx="69860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i="1" dirty="0">
                <a:latin typeface="+mn-lt"/>
              </a:rPr>
              <a:t>T</a:t>
            </a:r>
            <a:r>
              <a:rPr lang="en-US" sz="1600" b="1" i="1" baseline="-25000" dirty="0">
                <a:latin typeface="+mn-lt"/>
              </a:rPr>
              <a:t>s</a:t>
            </a:r>
            <a:r>
              <a:rPr lang="en-US" sz="1600" b="1" baseline="-25000" dirty="0">
                <a:latin typeface="+mn-lt"/>
              </a:rPr>
              <a:t>4</a:t>
            </a:r>
            <a:r>
              <a:rPr lang="en-US" sz="1600" b="1" dirty="0">
                <a:latin typeface="+mn-lt"/>
              </a:rPr>
              <a:t> = </a:t>
            </a:r>
            <a:r>
              <a:rPr lang="en-US" sz="1600" b="1" dirty="0" smtClean="0">
                <a:latin typeface="+mn-lt"/>
              </a:rPr>
              <a:t> </a:t>
            </a:r>
            <a:endParaRPr lang="en-US" sz="1600" b="1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 bwMode="auto">
          <a:xfrm>
            <a:off x="8001000" y="2590800"/>
            <a:ext cx="96693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smtClean="0">
                <a:latin typeface="+mn-lt"/>
              </a:rPr>
              <a:t>Finished</a:t>
            </a:r>
            <a:br>
              <a:rPr lang="en-US" sz="1600" dirty="0" smtClean="0">
                <a:latin typeface="+mn-lt"/>
              </a:rPr>
            </a:br>
            <a:r>
              <a:rPr lang="en-US" sz="1600" dirty="0" smtClean="0">
                <a:latin typeface="+mn-lt"/>
              </a:rPr>
              <a:t>Product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Production Run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1524000"/>
            <a:ext cx="8153400" cy="485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spcAft>
                <a:spcPct val="40000"/>
              </a:spcAft>
              <a:buClr>
                <a:schemeClr val="folHlink"/>
              </a:buClr>
              <a:buFontTx/>
              <a:buChar char="•"/>
            </a:pPr>
            <a:r>
              <a:rPr lang="en-US" kern="0" dirty="0" smtClean="0">
                <a:solidFill>
                  <a:schemeClr val="tx2"/>
                </a:solidFill>
                <a:latin typeface="+mn-lt"/>
              </a:rPr>
              <a:t>Position participant at each workstation</a:t>
            </a:r>
          </a:p>
          <a:p>
            <a:pPr marL="342900" lvl="0" indent="-342900" eaLnBrk="1" hangingPunct="1">
              <a:spcBef>
                <a:spcPct val="20000"/>
              </a:spcBef>
              <a:spcAft>
                <a:spcPct val="40000"/>
              </a:spcAft>
              <a:buClr>
                <a:schemeClr val="folHlink"/>
              </a:buClr>
              <a:buFontTx/>
              <a:buChar char="•"/>
            </a:pPr>
            <a:r>
              <a:rPr lang="en-US" kern="0" dirty="0" smtClean="0">
                <a:solidFill>
                  <a:schemeClr val="tx2"/>
                </a:solidFill>
                <a:latin typeface="+mn-lt"/>
              </a:rPr>
              <a:t>The operator at station 1 introduces the work unit into the system</a:t>
            </a:r>
          </a:p>
          <a:p>
            <a:pPr marL="342900" lvl="0" indent="-342900" eaLnBrk="1" hangingPunct="1">
              <a:spcBef>
                <a:spcPct val="20000"/>
              </a:spcBef>
              <a:spcAft>
                <a:spcPct val="40000"/>
              </a:spcAft>
              <a:buClr>
                <a:schemeClr val="folHlink"/>
              </a:buClr>
              <a:buFontTx/>
              <a:buChar char="•"/>
            </a:pPr>
            <a:r>
              <a:rPr lang="en-US" kern="0" dirty="0" smtClean="0">
                <a:solidFill>
                  <a:schemeClr val="tx2"/>
                </a:solidFill>
                <a:latin typeface="+mn-lt"/>
              </a:rPr>
              <a:t>All work units introduced at station 1 into the system are considered WIP</a:t>
            </a:r>
          </a:p>
          <a:p>
            <a:pPr marL="342900" indent="-342900" eaLnBrk="1" hangingPunct="1">
              <a:spcBef>
                <a:spcPct val="20000"/>
              </a:spcBef>
              <a:spcAft>
                <a:spcPct val="40000"/>
              </a:spcAft>
              <a:buClr>
                <a:schemeClr val="folHlink"/>
              </a:buClr>
              <a:buFontTx/>
              <a:buChar char="•"/>
            </a:pPr>
            <a:r>
              <a:rPr lang="en-US" kern="0" dirty="0" smtClean="0">
                <a:solidFill>
                  <a:schemeClr val="tx2"/>
                </a:solidFill>
                <a:latin typeface="+mn-lt"/>
              </a:rPr>
              <a:t>A work unit may only be passed on to the next workstation when that operator is not currently performing operations on the work unit</a:t>
            </a:r>
          </a:p>
          <a:p>
            <a:pPr marL="342900" indent="-342900" eaLnBrk="1" hangingPunct="1">
              <a:spcBef>
                <a:spcPct val="20000"/>
              </a:spcBef>
              <a:spcAft>
                <a:spcPct val="40000"/>
              </a:spcAft>
              <a:buClr>
                <a:schemeClr val="folHlink"/>
              </a:buClr>
              <a:buFontTx/>
              <a:buChar char="•"/>
            </a:pPr>
            <a:r>
              <a:rPr lang="en-US" kern="0" dirty="0" smtClean="0">
                <a:solidFill>
                  <a:schemeClr val="tx2"/>
                </a:solidFill>
                <a:latin typeface="+mn-lt"/>
              </a:rPr>
              <a:t>The operator at station 4 may put his/her work unit in the finished good storage upon completion</a:t>
            </a:r>
          </a:p>
          <a:p>
            <a:pPr marL="342900" indent="-342900" eaLnBrk="1" hangingPunct="1">
              <a:spcBef>
                <a:spcPct val="20000"/>
              </a:spcBef>
              <a:spcAft>
                <a:spcPct val="40000"/>
              </a:spcAft>
              <a:buClr>
                <a:schemeClr val="folHlink"/>
              </a:buClr>
              <a:buFontTx/>
              <a:buChar char="•"/>
            </a:pPr>
            <a:r>
              <a:rPr lang="en-US" kern="0" dirty="0" smtClean="0">
                <a:solidFill>
                  <a:schemeClr val="tx2"/>
                </a:solidFill>
                <a:latin typeface="+mn-lt"/>
              </a:rPr>
              <a:t>If the system-time keeper calls a workstation breakdown, the specified station stays dysfunctional for 2 minutes, before resuming the operation</a:t>
            </a:r>
          </a:p>
          <a:p>
            <a:pPr marL="342900" indent="-342900" eaLnBrk="1" hangingPunct="1">
              <a:spcBef>
                <a:spcPct val="20000"/>
              </a:spcBef>
              <a:spcAft>
                <a:spcPct val="40000"/>
              </a:spcAft>
              <a:buClr>
                <a:schemeClr val="folHlink"/>
              </a:buClr>
              <a:buFontTx/>
              <a:buChar char="•"/>
            </a:pPr>
            <a:r>
              <a:rPr lang="en-US" kern="0" dirty="0" smtClean="0">
                <a:solidFill>
                  <a:schemeClr val="tx2"/>
                </a:solidFill>
                <a:latin typeface="+mn-lt"/>
              </a:rPr>
              <a:t>The system-timekeeper takes measure of work unit movement time and counts WIP. The workstation-timekeepers take measurements of processing time and transfer time (Date recording sheets are provided)</a:t>
            </a:r>
          </a:p>
          <a:p>
            <a:pPr marL="342900" indent="-342900" eaLnBrk="1" hangingPunct="1">
              <a:spcBef>
                <a:spcPct val="20000"/>
              </a:spcBef>
              <a:spcAft>
                <a:spcPct val="40000"/>
              </a:spcAft>
              <a:buClr>
                <a:schemeClr val="folHlink"/>
              </a:buClr>
              <a:buFontTx/>
              <a:buChar char="•"/>
            </a:pPr>
            <a:r>
              <a:rPr lang="en-US" kern="0" dirty="0" smtClean="0">
                <a:solidFill>
                  <a:schemeClr val="tx2"/>
                </a:solidFill>
                <a:latin typeface="+mn-lt"/>
              </a:rPr>
              <a:t>Repeat steps 4-5 until all material is processed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649</TotalTime>
  <Words>479</Words>
  <Application>Microsoft Office PowerPoint</Application>
  <PresentationFormat>On-screen Show (4:3)</PresentationFormat>
  <Paragraphs>155</Paragraphs>
  <Slides>17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Blends</vt:lpstr>
      <vt:lpstr>MathType 6.0 Equation</vt:lpstr>
      <vt:lpstr>Performance Metrics of Manual Assembly Line</vt:lpstr>
      <vt:lpstr>Objectives</vt:lpstr>
      <vt:lpstr>Manual Assembly Line</vt:lpstr>
      <vt:lpstr>Products Made on  Manual Assembly Lines</vt:lpstr>
      <vt:lpstr>Typical Operations Performed  on Manual Assembly Lines</vt:lpstr>
      <vt:lpstr>Service Time(Tsi) and Cycle Time (Tc)</vt:lpstr>
      <vt:lpstr>Work Elements in Clock</vt:lpstr>
      <vt:lpstr>Manual Assembly Line for the Clock</vt:lpstr>
      <vt:lpstr>Production Run</vt:lpstr>
      <vt:lpstr>Question to Answer</vt:lpstr>
      <vt:lpstr>Notation of Variables</vt:lpstr>
      <vt:lpstr>Cycle Time</vt:lpstr>
      <vt:lpstr>Production Time</vt:lpstr>
      <vt:lpstr>Production Rate</vt:lpstr>
      <vt:lpstr>Uptime Efficiency</vt:lpstr>
      <vt:lpstr>Manufacturing Lead Time (MLT)</vt:lpstr>
      <vt:lpstr>Per Piece Manufacturing Cost</vt:lpstr>
    </vt:vector>
  </TitlesOfParts>
  <Company>Mikell P. Groover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s.kamarthi</cp:lastModifiedBy>
  <cp:revision>95</cp:revision>
  <dcterms:created xsi:type="dcterms:W3CDTF">2002-01-12T20:10:31Z</dcterms:created>
  <dcterms:modified xsi:type="dcterms:W3CDTF">2011-07-18T22:18:29Z</dcterms:modified>
</cp:coreProperties>
</file>