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30632400" cy="397764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MS Mincho" pitchFamily="49" charset="-128"/>
      <p:regular r:id="rId7"/>
    </p:embeddedFont>
  </p:embeddedFontLst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1775" indent="-521017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30300"/>
    <a:srgbClr val="FF001B"/>
    <a:srgbClr val="9B1103"/>
    <a:srgbClr val="0000FF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479" autoAdjust="0"/>
  </p:normalViewPr>
  <p:slideViewPr>
    <p:cSldViewPr>
      <p:cViewPr>
        <p:scale>
          <a:sx n="25" d="100"/>
          <a:sy n="25" d="100"/>
        </p:scale>
        <p:origin x="-2238" y="-1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2A3C-CF0C-45AA-B718-0713827902FB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DE29-C787-4522-B516-909D7EA31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3C62-93C7-414F-84C3-37C403CFA9E8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28D0-378C-4235-9A20-F8FA4C13B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B654-A75A-46D9-AE83-8828E7F59CEC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08CC-9482-4247-BE91-203B438C3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8693-0B65-4744-B671-71C2BAA827E7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4D06-B4C3-4A03-9C74-AB68B77D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7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1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49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FD9-4985-4C69-8AA0-6AAD52CDA1B0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1F6E-2FEC-49CB-B3AF-0B314C861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E4B8-B4ED-476D-87B6-E38E2DAEAFA6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431-E6E0-4A96-99CF-6C890CA88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26-3AA5-405D-AA5A-B17FE3FF3AB1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A182-1E96-4A91-91BD-AB9B2C293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BEE-3787-4432-BDC2-9B9ACD6BD940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7CCA-215A-4B22-AD65-C56CF1170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2D10-2C83-40F6-B5D5-12F51DE51C51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EE8F-DDC6-4E52-B0AA-851E5F90E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5E8E-E06B-4196-AF60-A37AFB4384AF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549-8EEA-4035-8379-78BA2362C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373" indent="0">
              <a:buNone/>
              <a:defRPr sz="13400"/>
            </a:lvl2pPr>
            <a:lvl3pPr marL="4388747" indent="0">
              <a:buNone/>
              <a:defRPr sz="11600"/>
            </a:lvl3pPr>
            <a:lvl4pPr marL="6583120" indent="0">
              <a:buNone/>
              <a:defRPr sz="9600"/>
            </a:lvl4pPr>
            <a:lvl5pPr marL="8777494" indent="0">
              <a:buNone/>
              <a:defRPr sz="9600"/>
            </a:lvl5pPr>
            <a:lvl6pPr marL="10971867" indent="0">
              <a:buNone/>
              <a:defRPr sz="9600"/>
            </a:lvl6pPr>
            <a:lvl7pPr marL="13166241" indent="0">
              <a:buNone/>
              <a:defRPr sz="9600"/>
            </a:lvl7pPr>
            <a:lvl8pPr marL="15360614" indent="0">
              <a:buNone/>
              <a:defRPr sz="9600"/>
            </a:lvl8pPr>
            <a:lvl9pPr marL="17554988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8CD4-6D2F-4AA5-A4A9-5C304D97FC77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1DDB-E384-438A-B817-7C6E7902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l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06BFC-347A-4142-8DB3-9E43AAAFB76D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ctr" defTabSz="438874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r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4243D-DB7A-4531-A3FF-E1BB83364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87850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3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054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428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801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175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73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4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2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49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86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241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61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988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838200" y="304800"/>
            <a:ext cx="42138600" cy="51054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81" name="AutoShape 269"/>
          <p:cNvSpPr>
            <a:spLocks noChangeArrowheads="1"/>
          </p:cNvSpPr>
          <p:nvPr/>
        </p:nvSpPr>
        <p:spPr bwMode="auto">
          <a:xfrm>
            <a:off x="838200" y="12344400"/>
            <a:ext cx="12801600" cy="200406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89" name="Picture 5" descr="NSF_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0" y="792540"/>
            <a:ext cx="2797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3" name="AutoShape 431"/>
          <p:cNvSpPr>
            <a:spLocks noChangeArrowheads="1"/>
          </p:cNvSpPr>
          <p:nvPr/>
        </p:nvSpPr>
        <p:spPr bwMode="auto">
          <a:xfrm>
            <a:off x="13944600" y="5867400"/>
            <a:ext cx="15240000" cy="2651760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utoShape 431"/>
          <p:cNvSpPr>
            <a:spLocks noChangeArrowheads="1"/>
          </p:cNvSpPr>
          <p:nvPr/>
        </p:nvSpPr>
        <p:spPr bwMode="auto">
          <a:xfrm>
            <a:off x="29489400" y="5867400"/>
            <a:ext cx="13487400" cy="2644096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holdencubscouts.org/images/MOS.g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0744200" y="2971800"/>
            <a:ext cx="2277206" cy="1491782"/>
          </a:xfrm>
          <a:prstGeom prst="rect">
            <a:avLst/>
          </a:prstGeom>
          <a:noFill/>
        </p:spPr>
      </p:pic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097000" y="6019801"/>
            <a:ext cx="14935200" cy="2432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ACTION PLANS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IMPLEMENTATION TIMELINE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ACTION </a:t>
            </a:r>
            <a:r>
              <a:rPr lang="en-US" sz="2800" dirty="0" smtClean="0">
                <a:solidFill>
                  <a:srgbClr val="000000"/>
                </a:solidFill>
              </a:rPr>
              <a:t>PLAN #1: HOUSEHOLD ORGANIZER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ACTION </a:t>
            </a:r>
            <a:r>
              <a:rPr lang="en-US" sz="2800" dirty="0" smtClean="0">
                <a:solidFill>
                  <a:srgbClr val="000000"/>
                </a:solidFill>
              </a:rPr>
              <a:t>PLAN #2: VOICE-ACTIVATED WHEELCHAIR</a:t>
            </a: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Jessica Chin\Northeastern University PhD\2009 Fall Semester\IE 7315 - Human Factors Engineering\NEU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8915400" cy="1297248"/>
          </a:xfrm>
          <a:prstGeom prst="rect">
            <a:avLst/>
          </a:prstGeom>
          <a:noFill/>
        </p:spPr>
      </p:pic>
      <p:pic>
        <p:nvPicPr>
          <p:cNvPr id="1030" name="Picture 6" descr="http://api.ning.com/files/Iz4UW24VzlEDAUPiE-pge0Y4a8x9TkPSRIrZcsHG3EUcIa05GJOOjS-plvlCgAcLgNsZHYNaF1II8550GdnButn6DSuN-qp1/BP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8400" y="1981200"/>
            <a:ext cx="2296885" cy="1600200"/>
          </a:xfrm>
          <a:prstGeom prst="rect">
            <a:avLst/>
          </a:prstGeom>
          <a:noFill/>
        </p:spPr>
      </p:pic>
      <p:sp>
        <p:nvSpPr>
          <p:cNvPr id="22" name="AutoShape 269"/>
          <p:cNvSpPr>
            <a:spLocks noChangeArrowheads="1"/>
          </p:cNvSpPr>
          <p:nvPr/>
        </p:nvSpPr>
        <p:spPr bwMode="auto">
          <a:xfrm>
            <a:off x="838200" y="5867400"/>
            <a:ext cx="12801600" cy="60198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90600" y="6096000"/>
            <a:ext cx="12344400" cy="62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Objectives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Use the EDP to solve problems.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	design an “organizer” that can be used in the home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	design and program a voice-activated wheelchair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Use computers to research, design technology, and communicate solutions.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	perform tasks using CAD/BASIC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	create detailed presentations of their process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Apply knowledge of Technology/Engineering frameworks when designing new technology.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	describe tools and processes used to manufacture products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	create working circuits that include communication components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3388" name="Rectangle 4"/>
          <p:cNvSpPr>
            <a:spLocks noChangeArrowheads="1"/>
          </p:cNvSpPr>
          <p:nvPr/>
        </p:nvSpPr>
        <p:spPr bwMode="auto">
          <a:xfrm>
            <a:off x="8839200" y="304800"/>
            <a:ext cx="30327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925763" eaLnBrk="0" hangingPunct="0"/>
            <a:r>
              <a:rPr lang="en-US" sz="115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9B110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Design Technology to Improve Lives</a:t>
            </a:r>
            <a:endParaRPr lang="en-US" sz="11500" b="1" spc="50" dirty="0">
              <a:ln w="11430"/>
              <a:gradFill>
                <a:gsLst>
                  <a:gs pos="25000">
                    <a:srgbClr val="FF0000"/>
                  </a:gs>
                  <a:gs pos="100000">
                    <a:srgbClr val="9B1103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1200"/>
              </a:spcBef>
            </a:pPr>
            <a:endParaRPr lang="en-US" sz="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Marguerite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Marcoux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Performing &amp; Fine Arts High School Lawrence, MA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990600" y="12496800"/>
            <a:ext cx="12344400" cy="840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CONTEXT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28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I teach Technology &amp; Engineering to (primarily) 9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graders . We utilize the ‘Engineering the Future’ curriculum and the students take the MCAS at the end of the year. Class size is ideally 24 or fewer students.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Students are placed in this course based on data related to their math ability. They are generally taking pre-algebra concurrently.  More than 50% of the students have IEPs and require accommodations.  Literacy skills vary. Most students speak a language other than English at home and some are recent immigrants (within 2 years.) Few students have computers with reliable internet access at home.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I have found that most students taking the course embrace the hands-on work, especially projects where they get to use “real” materials and tools. Most of the students are curious about technology and how it works. As an arts-themed high school, the students have a variety of interests including music, dance, photography, sculpture, and TV production.</a:t>
            </a: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066800" y="25831800"/>
            <a:ext cx="12344400" cy="627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Team members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School: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Math</a:t>
            </a:r>
            <a:r>
              <a:rPr lang="en-US" sz="2800" dirty="0" smtClean="0">
                <a:solidFill>
                  <a:srgbClr val="000000"/>
                </a:solidFill>
              </a:rPr>
              <a:t> teachers (Bridges to Algebra) will be used as a resource for helping students master measurement, geometry, and scale. </a:t>
            </a:r>
            <a:r>
              <a:rPr lang="en-US" sz="2800" b="1" dirty="0" smtClean="0">
                <a:solidFill>
                  <a:srgbClr val="000000"/>
                </a:solidFill>
              </a:rPr>
              <a:t>Art</a:t>
            </a:r>
            <a:r>
              <a:rPr lang="en-US" sz="2800" dirty="0" smtClean="0">
                <a:solidFill>
                  <a:srgbClr val="000000"/>
                </a:solidFill>
              </a:rPr>
              <a:t> teachers (Visual arts) will be used  as a resource when teaching technical drawing. They will also present information related to creativity &amp; design.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Community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Students will visit a </a:t>
            </a:r>
            <a:r>
              <a:rPr lang="en-US" sz="2800" b="1" dirty="0" smtClean="0">
                <a:solidFill>
                  <a:srgbClr val="000000"/>
                </a:solidFill>
              </a:rPr>
              <a:t>local business </a:t>
            </a:r>
            <a:r>
              <a:rPr lang="en-US" sz="2800" dirty="0" smtClean="0">
                <a:solidFill>
                  <a:srgbClr val="000000"/>
                </a:solidFill>
              </a:rPr>
              <a:t>to learn about engineering, product design, &amp; manufacturing. Those </a:t>
            </a:r>
            <a:r>
              <a:rPr lang="en-US" sz="2800" b="1" dirty="0" smtClean="0">
                <a:solidFill>
                  <a:srgbClr val="000000"/>
                </a:solidFill>
              </a:rPr>
              <a:t>working</a:t>
            </a:r>
            <a:r>
              <a:rPr lang="en-US" sz="2800" dirty="0" smtClean="0">
                <a:solidFill>
                  <a:srgbClr val="000000"/>
                </a:solidFill>
              </a:rPr>
              <a:t> in or </a:t>
            </a:r>
            <a:r>
              <a:rPr lang="en-US" sz="2800" b="1" dirty="0" smtClean="0">
                <a:solidFill>
                  <a:srgbClr val="000000"/>
                </a:solidFill>
              </a:rPr>
              <a:t>studying engineering </a:t>
            </a:r>
            <a:r>
              <a:rPr lang="en-US" sz="2800" dirty="0" smtClean="0">
                <a:solidFill>
                  <a:srgbClr val="000000"/>
                </a:solidFill>
              </a:rPr>
              <a:t>or related fields will be invited to class to help guide student projects. </a:t>
            </a:r>
            <a:r>
              <a:rPr lang="en-US" sz="2800" b="1" dirty="0" smtClean="0">
                <a:solidFill>
                  <a:srgbClr val="000000"/>
                </a:solidFill>
              </a:rPr>
              <a:t>Community members</a:t>
            </a:r>
            <a:r>
              <a:rPr lang="en-US" sz="2800" dirty="0" smtClean="0">
                <a:solidFill>
                  <a:srgbClr val="000000"/>
                </a:solidFill>
              </a:rPr>
              <a:t> as well as members of the </a:t>
            </a:r>
            <a:r>
              <a:rPr lang="en-US" sz="2800" b="1" dirty="0" smtClean="0">
                <a:solidFill>
                  <a:srgbClr val="000000"/>
                </a:solidFill>
              </a:rPr>
              <a:t>faculty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b="1" dirty="0" smtClean="0">
                <a:solidFill>
                  <a:srgbClr val="000000"/>
                </a:solidFill>
              </a:rPr>
              <a:t>administration</a:t>
            </a:r>
            <a:r>
              <a:rPr lang="en-US" sz="2800" dirty="0" smtClean="0">
                <a:solidFill>
                  <a:srgbClr val="000000"/>
                </a:solidFill>
              </a:rPr>
              <a:t> will be invited to the presentation of student work.</a:t>
            </a: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29718000" y="6019800"/>
            <a:ext cx="13030200" cy="141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STUDENT deliverables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Working prototype &amp;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Multimedia presentations that includes: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rgbClr val="000000"/>
                </a:solidFill>
              </a:rPr>
              <a:t>Definition of problem, criteria/constraints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rgbClr val="000000"/>
                </a:solidFill>
              </a:rPr>
              <a:t>Research related to problem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rgbClr val="000000"/>
                </a:solidFill>
                <a:effectLst/>
              </a:rPr>
              <a:t>Evidence of brainstorming (sketches/ideas)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rgbClr val="000000"/>
                </a:solidFill>
              </a:rPr>
              <a:t>Technical drawing and description of chosen solution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rgbClr val="000000"/>
                </a:solidFill>
                <a:effectLst/>
              </a:rPr>
              <a:t>Model of final solution including description of parts and manufacturing processes required </a:t>
            </a:r>
            <a:r>
              <a:rPr lang="en-US" sz="2800" dirty="0" smtClean="0">
                <a:ln w="0"/>
                <a:solidFill>
                  <a:srgbClr val="000000"/>
                </a:solidFill>
              </a:rPr>
              <a:t>(including documentation of programming as necessary)</a:t>
            </a:r>
            <a:endParaRPr lang="en-US" sz="2800" dirty="0" smtClean="0">
              <a:ln w="0"/>
              <a:solidFill>
                <a:srgbClr val="000000"/>
              </a:solidFill>
              <a:effectLst/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rgbClr val="000000"/>
                </a:solidFill>
                <a:effectLst/>
              </a:rPr>
              <a:t>Demonstration that the solution works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rgbClr val="000000"/>
                </a:solidFill>
              </a:rPr>
              <a:t>Summary of the work completed and future implications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rgbClr val="000000"/>
                </a:solidFill>
                <a:effectLst/>
              </a:rPr>
              <a:t>Suggestions for redesign/improvement</a:t>
            </a:r>
          </a:p>
          <a:p>
            <a:pPr marL="1143000" indent="-1143000">
              <a:buFont typeface="+mj-lt"/>
              <a:buAutoNum type="arabicPeriod"/>
            </a:pP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9794200" y="25146000"/>
            <a:ext cx="13030200" cy="66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Teacher deliverables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Lessons: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Using CAD to design parts and simple assemblies.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Identifying tools, materials, and processes used to build prototypes and manufacture products.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Building working circuits and simple communication devices.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Using BASIC to program a robot.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Project information: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Background information, criteria and constraints for each problem.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Guides for completing research.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Inventory of materials needed to complete each project.</a:t>
            </a:r>
            <a:endParaRPr lang="en-US" sz="2800" smtClean="0">
              <a:solidFill>
                <a:srgbClr val="000000"/>
              </a:solidFill>
            </a:endParaRPr>
          </a:p>
          <a:p>
            <a:r>
              <a:rPr lang="en-US" sz="2800" smtClean="0">
                <a:solidFill>
                  <a:srgbClr val="000000"/>
                </a:solidFill>
              </a:rPr>
              <a:t>Guide </a:t>
            </a:r>
            <a:r>
              <a:rPr lang="en-US" sz="2800" dirty="0" smtClean="0">
                <a:solidFill>
                  <a:srgbClr val="000000"/>
                </a:solidFill>
              </a:rPr>
              <a:t>for using technology to create a presentation.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Rubrics for each project.</a:t>
            </a:r>
          </a:p>
        </p:txBody>
      </p:sp>
      <p:pic>
        <p:nvPicPr>
          <p:cNvPr id="79" name="Picture 78" descr="CAPSULE_Logo_Color2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14" r="26263"/>
          <a:stretch/>
        </p:blipFill>
        <p:spPr>
          <a:xfrm>
            <a:off x="1295400" y="2590800"/>
            <a:ext cx="8544644" cy="2438400"/>
          </a:xfrm>
          <a:prstGeom prst="rect">
            <a:avLst/>
          </a:prstGeom>
        </p:spPr>
      </p:pic>
      <p:sp>
        <p:nvSpPr>
          <p:cNvPr id="2" name="AutoShape 2" descr="https://dl-web.dropbox.com/get/Camera%20Uploads/DJ_Will_Jon.jpg?w=8d256e7f"/>
          <p:cNvSpPr>
            <a:spLocks noChangeAspect="1" noChangeArrowheads="1"/>
          </p:cNvSpPr>
          <p:nvPr/>
        </p:nvSpPr>
        <p:spPr bwMode="auto">
          <a:xfrm>
            <a:off x="63500" y="-136525"/>
            <a:ext cx="4924425" cy="3676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dl-web.dropbox.com/get/Camera%20Uploads/DJ_Will_Jon.jpg?w=8d256e7f"/>
          <p:cNvSpPr>
            <a:spLocks noChangeAspect="1" noChangeArrowheads="1"/>
          </p:cNvSpPr>
          <p:nvPr/>
        </p:nvSpPr>
        <p:spPr bwMode="auto">
          <a:xfrm>
            <a:off x="63500" y="-136525"/>
            <a:ext cx="4924425" cy="3676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 descr="DJ_Will_J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1259800"/>
            <a:ext cx="5791200" cy="4325302"/>
          </a:xfrm>
          <a:prstGeom prst="rect">
            <a:avLst/>
          </a:prstGeom>
        </p:spPr>
      </p:pic>
      <p:pic>
        <p:nvPicPr>
          <p:cNvPr id="24" name="Picture 23" descr="Edgar_Leudy_Luisan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21259800"/>
            <a:ext cx="5687900" cy="4248150"/>
          </a:xfrm>
          <a:prstGeom prst="rect">
            <a:avLst/>
          </a:prstGeom>
        </p:spPr>
      </p:pic>
      <p:pic>
        <p:nvPicPr>
          <p:cNvPr id="25" name="Picture 24" descr="Cesar_Ariola_Erin_Jamal.jpg"/>
          <p:cNvPicPr>
            <a:picLocks noChangeAspect="1"/>
          </p:cNvPicPr>
          <p:nvPr/>
        </p:nvPicPr>
        <p:blipFill>
          <a:blip r:embed="rId9" cstate="print"/>
          <a:srcRect l="5625" r="10875"/>
          <a:stretch>
            <a:fillRect/>
          </a:stretch>
        </p:blipFill>
        <p:spPr>
          <a:xfrm>
            <a:off x="36576000" y="14020800"/>
            <a:ext cx="4953000" cy="4430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Picture 25" descr="utensil organiz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400" y="20421600"/>
            <a:ext cx="3505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4478000" y="7924800"/>
          <a:ext cx="14097000" cy="4851400"/>
        </p:xfrm>
        <a:graphic>
          <a:graphicData uri="http://schemas.openxmlformats.org/drawingml/2006/table">
            <a:tbl>
              <a:tblPr/>
              <a:tblGrid>
                <a:gridCol w="9677400"/>
                <a:gridCol w="4419600"/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TASK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COMPLETION DATE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Develop project definition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July</a:t>
                      </a:r>
                      <a:r>
                        <a:rPr lang="en-US" sz="28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27, 2012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Identify learning outcomes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July 27,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Develop key rubrics for project assessment points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8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Aug. 2012</a:t>
                      </a:r>
                      <a:endParaRPr lang="en-US" sz="2800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Develop team membership matrix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Aug.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indent="0" algn="l" defTabSz="4388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Develop presentation material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Feb-March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4554200" y="14173200"/>
          <a:ext cx="14097000" cy="5684520"/>
        </p:xfrm>
        <a:graphic>
          <a:graphicData uri="http://schemas.openxmlformats.org/drawingml/2006/table">
            <a:tbl>
              <a:tblPr/>
              <a:tblGrid>
                <a:gridCol w="9677400"/>
                <a:gridCol w="4419600"/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TASK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COMPLETION DATE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EDP – Define</a:t>
                      </a:r>
                      <a:r>
                        <a:rPr lang="en-US" sz="28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and research organizer Problem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Sept. 7,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Technical Drawing – CAD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Brainstorm and sketch/design a household organizer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Sep. 28,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Tools</a:t>
                      </a:r>
                      <a:r>
                        <a:rPr lang="en-US" sz="28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&amp; Manufacturing Processes – Build and test an organizer prototype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Oct. 19,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Communicate solution and suggestions for redesign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Nov. 2,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4554200" y="25146000"/>
          <a:ext cx="14020800" cy="5608320"/>
        </p:xfrm>
        <a:graphic>
          <a:graphicData uri="http://schemas.openxmlformats.org/drawingml/2006/table">
            <a:tbl>
              <a:tblPr/>
              <a:tblGrid>
                <a:gridCol w="9601200"/>
                <a:gridCol w="4419600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TASK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COMPLETION DATE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Define and research</a:t>
                      </a:r>
                      <a:r>
                        <a:rPr lang="en-US" sz="28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wheelchair problem – Circuit components and diagrams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Nov. 23,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Communication components</a:t>
                      </a:r>
                      <a:r>
                        <a:rPr lang="en-US" sz="28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- </a:t>
                      </a: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Brainstorm and sketch</a:t>
                      </a:r>
                      <a:r>
                        <a:rPr lang="en-US" sz="28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wheelchair designs (CAD)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Dec. 14,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Build &amp; test a prototype  (BASIC) 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January</a:t>
                      </a:r>
                      <a:r>
                        <a:rPr lang="en-US" sz="28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11, 2012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 indent="0" algn="l" defTabSz="4388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Communicate solution and suggestions for redesign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January 25, 2012</a:t>
                      </a:r>
                      <a:endParaRPr lang="en-US" sz="2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Picture 30" descr="rov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37200" y="20574000"/>
            <a:ext cx="4267200" cy="3192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Picture 31" descr="picaxe.jpg"/>
          <p:cNvPicPr>
            <a:picLocks noChangeAspect="1"/>
          </p:cNvPicPr>
          <p:nvPr/>
        </p:nvPicPr>
        <p:blipFill>
          <a:blip r:embed="rId12" cstate="print"/>
          <a:srcRect r="55446"/>
          <a:stretch>
            <a:fillRect/>
          </a:stretch>
        </p:blipFill>
        <p:spPr>
          <a:xfrm>
            <a:off x="37261800" y="19812000"/>
            <a:ext cx="342900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6" descr="brain-controlled_wheelchai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612600" y="20193000"/>
            <a:ext cx="3200400" cy="3711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Shape 84"/>
          <p:cNvSpPr/>
          <p:nvPr/>
        </p:nvSpPr>
        <p:spPr>
          <a:xfrm>
            <a:off x="30556200" y="14630400"/>
            <a:ext cx="4876800" cy="4038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</p:sp>
      <p:sp>
        <p:nvSpPr>
          <p:cNvPr id="35" name="Rectangle 34"/>
          <p:cNvSpPr/>
          <p:nvPr/>
        </p:nvSpPr>
        <p:spPr>
          <a:xfrm>
            <a:off x="14782800" y="21488400"/>
            <a:ext cx="213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#1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402800" y="21412200"/>
            <a:ext cx="213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#2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_Implementation_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CAPSULE_Implementation_Template</Template>
  <TotalTime>456</TotalTime>
  <Words>647</Words>
  <Application>Microsoft Office PowerPoint</Application>
  <PresentationFormat>Custom</PresentationFormat>
  <Paragraphs>141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MS Mincho</vt:lpstr>
      <vt:lpstr>CAPSULE_Implementation_Template</vt:lpstr>
      <vt:lpstr>Slide 1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User50 Ser50</dc:creator>
  <cp:lastModifiedBy>User50 Ser50</cp:lastModifiedBy>
  <cp:revision>31</cp:revision>
  <cp:lastPrinted>2010-12-20T04:34:57Z</cp:lastPrinted>
  <dcterms:created xsi:type="dcterms:W3CDTF">2012-07-24T13:37:24Z</dcterms:created>
  <dcterms:modified xsi:type="dcterms:W3CDTF">2012-07-26T15:57:10Z</dcterms:modified>
</cp:coreProperties>
</file>