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Lst>
  <p:sldSz cx="43891200" cy="32918400"/>
  <p:notesSz cx="30632400" cy="39776400"/>
  <p:embeddedFontLst>
    <p:embeddedFont>
      <p:font typeface="Calibri" pitchFamily="34" charset="0"/>
      <p:regular r:id="rId3"/>
      <p:bold r:id="rId4"/>
      <p:italic r:id="rId5"/>
      <p:boldItalic r:id="rId6"/>
    </p:embeddedFont>
  </p:embeddedFontLst>
  <p:defaultTextStyle>
    <a:defPPr>
      <a:defRPr lang="en-US"/>
    </a:defPPr>
    <a:lvl1pPr algn="l" defTabSz="4387850" rtl="0" fontAlgn="base">
      <a:spcBef>
        <a:spcPct val="0"/>
      </a:spcBef>
      <a:spcAft>
        <a:spcPct val="0"/>
      </a:spcAft>
      <a:defRPr sz="8600" kern="1200">
        <a:solidFill>
          <a:schemeClr val="tx1"/>
        </a:solidFill>
        <a:latin typeface="Arial" charset="0"/>
        <a:ea typeface="+mn-ea"/>
        <a:cs typeface="+mn-cs"/>
      </a:defRPr>
    </a:lvl1pPr>
    <a:lvl2pPr marL="2193925" indent="-1736725" algn="l" defTabSz="4387850" rtl="0" fontAlgn="base">
      <a:spcBef>
        <a:spcPct val="0"/>
      </a:spcBef>
      <a:spcAft>
        <a:spcPct val="0"/>
      </a:spcAft>
      <a:defRPr sz="8600" kern="1200">
        <a:solidFill>
          <a:schemeClr val="tx1"/>
        </a:solidFill>
        <a:latin typeface="Arial" charset="0"/>
        <a:ea typeface="+mn-ea"/>
        <a:cs typeface="+mn-cs"/>
      </a:defRPr>
    </a:lvl2pPr>
    <a:lvl3pPr marL="4387850" indent="-3473450" algn="l" defTabSz="4387850" rtl="0" fontAlgn="base">
      <a:spcBef>
        <a:spcPct val="0"/>
      </a:spcBef>
      <a:spcAft>
        <a:spcPct val="0"/>
      </a:spcAft>
      <a:defRPr sz="8600" kern="1200">
        <a:solidFill>
          <a:schemeClr val="tx1"/>
        </a:solidFill>
        <a:latin typeface="Arial" charset="0"/>
        <a:ea typeface="+mn-ea"/>
        <a:cs typeface="+mn-cs"/>
      </a:defRPr>
    </a:lvl3pPr>
    <a:lvl4pPr marL="6581775" indent="-5210175" algn="l" defTabSz="4387850" rtl="0" fontAlgn="base">
      <a:spcBef>
        <a:spcPct val="0"/>
      </a:spcBef>
      <a:spcAft>
        <a:spcPct val="0"/>
      </a:spcAft>
      <a:defRPr sz="8600" kern="1200">
        <a:solidFill>
          <a:schemeClr val="tx1"/>
        </a:solidFill>
        <a:latin typeface="Arial" charset="0"/>
        <a:ea typeface="+mn-ea"/>
        <a:cs typeface="+mn-cs"/>
      </a:defRPr>
    </a:lvl4pPr>
    <a:lvl5pPr marL="8777288" indent="-6948488" algn="l" defTabSz="4387850" rtl="0" fontAlgn="base">
      <a:spcBef>
        <a:spcPct val="0"/>
      </a:spcBef>
      <a:spcAft>
        <a:spcPct val="0"/>
      </a:spcAft>
      <a:defRPr sz="8600" kern="1200">
        <a:solidFill>
          <a:schemeClr val="tx1"/>
        </a:solidFill>
        <a:latin typeface="Arial" charset="0"/>
        <a:ea typeface="+mn-ea"/>
        <a:cs typeface="+mn-cs"/>
      </a:defRPr>
    </a:lvl5pPr>
    <a:lvl6pPr marL="2286000" algn="l" defTabSz="914400" rtl="0" eaLnBrk="1" latinLnBrk="0" hangingPunct="1">
      <a:defRPr sz="8600" kern="1200">
        <a:solidFill>
          <a:schemeClr val="tx1"/>
        </a:solidFill>
        <a:latin typeface="Arial" charset="0"/>
        <a:ea typeface="+mn-ea"/>
        <a:cs typeface="+mn-cs"/>
      </a:defRPr>
    </a:lvl6pPr>
    <a:lvl7pPr marL="2743200" algn="l" defTabSz="914400" rtl="0" eaLnBrk="1" latinLnBrk="0" hangingPunct="1">
      <a:defRPr sz="8600" kern="1200">
        <a:solidFill>
          <a:schemeClr val="tx1"/>
        </a:solidFill>
        <a:latin typeface="Arial" charset="0"/>
        <a:ea typeface="+mn-ea"/>
        <a:cs typeface="+mn-cs"/>
      </a:defRPr>
    </a:lvl7pPr>
    <a:lvl8pPr marL="3200400" algn="l" defTabSz="914400" rtl="0" eaLnBrk="1" latinLnBrk="0" hangingPunct="1">
      <a:defRPr sz="8600" kern="1200">
        <a:solidFill>
          <a:schemeClr val="tx1"/>
        </a:solidFill>
        <a:latin typeface="Arial" charset="0"/>
        <a:ea typeface="+mn-ea"/>
        <a:cs typeface="+mn-cs"/>
      </a:defRPr>
    </a:lvl8pPr>
    <a:lvl9pPr marL="3657600" algn="l" defTabSz="914400" rtl="0" eaLnBrk="1" latinLnBrk="0" hangingPunct="1">
      <a:defRPr sz="8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30300"/>
    <a:srgbClr val="FF001B"/>
    <a:srgbClr val="9B1103"/>
    <a:srgbClr val="0000FF"/>
    <a:srgbClr val="0066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479" autoAdjust="0"/>
  </p:normalViewPr>
  <p:slideViewPr>
    <p:cSldViewPr>
      <p:cViewPr varScale="1">
        <p:scale>
          <a:sx n="19" d="100"/>
          <a:sy n="19" d="100"/>
        </p:scale>
        <p:origin x="-2190" y="-114"/>
      </p:cViewPr>
      <p:guideLst>
        <p:guide orient="horz" pos="10368"/>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5" Type="http://schemas.openxmlformats.org/officeDocument/2006/relationships/font" Target="fonts/font3.fntdata"/><Relationship Id="rId10" Type="http://schemas.openxmlformats.org/officeDocument/2006/relationships/tableStyles" Target="tableStyles.xml"/><Relationship Id="rId4" Type="http://schemas.openxmlformats.org/officeDocument/2006/relationships/font" Target="fonts/font2.fntdata"/><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373" indent="0" algn="ctr">
              <a:buNone/>
              <a:defRPr>
                <a:solidFill>
                  <a:schemeClr val="tx1">
                    <a:tint val="75000"/>
                  </a:schemeClr>
                </a:solidFill>
              </a:defRPr>
            </a:lvl2pPr>
            <a:lvl3pPr marL="4388747" indent="0" algn="ctr">
              <a:buNone/>
              <a:defRPr>
                <a:solidFill>
                  <a:schemeClr val="tx1">
                    <a:tint val="75000"/>
                  </a:schemeClr>
                </a:solidFill>
              </a:defRPr>
            </a:lvl3pPr>
            <a:lvl4pPr marL="6583120" indent="0" algn="ctr">
              <a:buNone/>
              <a:defRPr>
                <a:solidFill>
                  <a:schemeClr val="tx1">
                    <a:tint val="75000"/>
                  </a:schemeClr>
                </a:solidFill>
              </a:defRPr>
            </a:lvl4pPr>
            <a:lvl5pPr marL="8777494" indent="0" algn="ctr">
              <a:buNone/>
              <a:defRPr>
                <a:solidFill>
                  <a:schemeClr val="tx1">
                    <a:tint val="75000"/>
                  </a:schemeClr>
                </a:solidFill>
              </a:defRPr>
            </a:lvl5pPr>
            <a:lvl6pPr marL="10971867" indent="0" algn="ctr">
              <a:buNone/>
              <a:defRPr>
                <a:solidFill>
                  <a:schemeClr val="tx1">
                    <a:tint val="75000"/>
                  </a:schemeClr>
                </a:solidFill>
              </a:defRPr>
            </a:lvl6pPr>
            <a:lvl7pPr marL="13166241" indent="0" algn="ctr">
              <a:buNone/>
              <a:defRPr>
                <a:solidFill>
                  <a:schemeClr val="tx1">
                    <a:tint val="75000"/>
                  </a:schemeClr>
                </a:solidFill>
              </a:defRPr>
            </a:lvl7pPr>
            <a:lvl8pPr marL="15360614" indent="0" algn="ctr">
              <a:buNone/>
              <a:defRPr>
                <a:solidFill>
                  <a:schemeClr val="tx1">
                    <a:tint val="75000"/>
                  </a:schemeClr>
                </a:solidFill>
              </a:defRPr>
            </a:lvl8pPr>
            <a:lvl9pPr marL="1755498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CF72A3C-CF0C-45AA-B718-0713827902FB}" type="datetimeFigureOut">
              <a:rPr lang="en-US"/>
              <a:pPr>
                <a:defRPr/>
              </a:pPr>
              <a:t>7/25/2012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BF0DE29-C787-4522-B516-909D7EA31E2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483C62-93C7-414F-84C3-37C403CFA9E8}" type="datetimeFigureOut">
              <a:rPr lang="en-US"/>
              <a:pPr>
                <a:defRPr/>
              </a:pPr>
              <a:t>7/25/2012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1228D0-378C-4235-9A20-F8FA4C13B6E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64B654-A75A-46D9-AE83-8828E7F59CEC}" type="datetimeFigureOut">
              <a:rPr lang="en-US"/>
              <a:pPr>
                <a:defRPr/>
              </a:pPr>
              <a:t>7/25/2012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59208CC-9482-4247-BE91-203B438C389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2B8693-0B65-4744-B671-71C2BAA827E7}" type="datetimeFigureOut">
              <a:rPr lang="en-US"/>
              <a:pPr>
                <a:defRPr/>
              </a:pPr>
              <a:t>7/25/2012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F144D06-B4C3-4A03-9C74-AB68B77D676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373" indent="0">
              <a:buNone/>
              <a:defRPr sz="8600">
                <a:solidFill>
                  <a:schemeClr val="tx1">
                    <a:tint val="75000"/>
                  </a:schemeClr>
                </a:solidFill>
              </a:defRPr>
            </a:lvl2pPr>
            <a:lvl3pPr marL="4388747" indent="0">
              <a:buNone/>
              <a:defRPr sz="7700">
                <a:solidFill>
                  <a:schemeClr val="tx1">
                    <a:tint val="75000"/>
                  </a:schemeClr>
                </a:solidFill>
              </a:defRPr>
            </a:lvl3pPr>
            <a:lvl4pPr marL="6583120" indent="0">
              <a:buNone/>
              <a:defRPr sz="6700">
                <a:solidFill>
                  <a:schemeClr val="tx1">
                    <a:tint val="75000"/>
                  </a:schemeClr>
                </a:solidFill>
              </a:defRPr>
            </a:lvl4pPr>
            <a:lvl5pPr marL="8777494" indent="0">
              <a:buNone/>
              <a:defRPr sz="6700">
                <a:solidFill>
                  <a:schemeClr val="tx1">
                    <a:tint val="75000"/>
                  </a:schemeClr>
                </a:solidFill>
              </a:defRPr>
            </a:lvl5pPr>
            <a:lvl6pPr marL="10971867" indent="0">
              <a:buNone/>
              <a:defRPr sz="6700">
                <a:solidFill>
                  <a:schemeClr val="tx1">
                    <a:tint val="75000"/>
                  </a:schemeClr>
                </a:solidFill>
              </a:defRPr>
            </a:lvl6pPr>
            <a:lvl7pPr marL="13166241" indent="0">
              <a:buNone/>
              <a:defRPr sz="6700">
                <a:solidFill>
                  <a:schemeClr val="tx1">
                    <a:tint val="75000"/>
                  </a:schemeClr>
                </a:solidFill>
              </a:defRPr>
            </a:lvl7pPr>
            <a:lvl8pPr marL="15360614" indent="0">
              <a:buNone/>
              <a:defRPr sz="6700">
                <a:solidFill>
                  <a:schemeClr val="tx1">
                    <a:tint val="75000"/>
                  </a:schemeClr>
                </a:solidFill>
              </a:defRPr>
            </a:lvl8pPr>
            <a:lvl9pPr marL="17554988"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837FD9-4985-4C69-8AA0-6AAD52CDA1B0}" type="datetimeFigureOut">
              <a:rPr lang="en-US"/>
              <a:pPr>
                <a:defRPr/>
              </a:pPr>
              <a:t>7/25/2012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AFF1F6E-2FEC-49CB-B3AF-0B314C861DA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4"/>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4"/>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E2E4B8-B4ED-476D-87B6-E38E2DAEAFA6}" type="datetimeFigureOut">
              <a:rPr lang="en-US"/>
              <a:pPr>
                <a:defRPr/>
              </a:pPr>
              <a:t>7/25/2012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565B431-E6E0-4A96-99CF-6C890CA8848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600" b="1"/>
            </a:lvl1pPr>
            <a:lvl2pPr marL="2194373" indent="0">
              <a:buNone/>
              <a:defRPr sz="9600" b="1"/>
            </a:lvl2pPr>
            <a:lvl3pPr marL="4388747" indent="0">
              <a:buNone/>
              <a:defRPr sz="8600" b="1"/>
            </a:lvl3pPr>
            <a:lvl4pPr marL="6583120" indent="0">
              <a:buNone/>
              <a:defRPr sz="7700" b="1"/>
            </a:lvl4pPr>
            <a:lvl5pPr marL="8777494" indent="0">
              <a:buNone/>
              <a:defRPr sz="7700" b="1"/>
            </a:lvl5pPr>
            <a:lvl6pPr marL="10971867" indent="0">
              <a:buNone/>
              <a:defRPr sz="7700" b="1"/>
            </a:lvl6pPr>
            <a:lvl7pPr marL="13166241" indent="0">
              <a:buNone/>
              <a:defRPr sz="7700" b="1"/>
            </a:lvl7pPr>
            <a:lvl8pPr marL="15360614" indent="0">
              <a:buNone/>
              <a:defRPr sz="7700" b="1"/>
            </a:lvl8pPr>
            <a:lvl9pPr marL="17554988"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6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7368542"/>
            <a:ext cx="19400520" cy="3070858"/>
          </a:xfrm>
        </p:spPr>
        <p:txBody>
          <a:bodyPr anchor="b"/>
          <a:lstStyle>
            <a:lvl1pPr marL="0" indent="0">
              <a:buNone/>
              <a:defRPr sz="11600" b="1"/>
            </a:lvl1pPr>
            <a:lvl2pPr marL="2194373" indent="0">
              <a:buNone/>
              <a:defRPr sz="9600" b="1"/>
            </a:lvl2pPr>
            <a:lvl3pPr marL="4388747" indent="0">
              <a:buNone/>
              <a:defRPr sz="8600" b="1"/>
            </a:lvl3pPr>
            <a:lvl4pPr marL="6583120" indent="0">
              <a:buNone/>
              <a:defRPr sz="7700" b="1"/>
            </a:lvl4pPr>
            <a:lvl5pPr marL="8777494" indent="0">
              <a:buNone/>
              <a:defRPr sz="7700" b="1"/>
            </a:lvl5pPr>
            <a:lvl6pPr marL="10971867" indent="0">
              <a:buNone/>
              <a:defRPr sz="7700" b="1"/>
            </a:lvl6pPr>
            <a:lvl7pPr marL="13166241" indent="0">
              <a:buNone/>
              <a:defRPr sz="7700" b="1"/>
            </a:lvl7pPr>
            <a:lvl8pPr marL="15360614" indent="0">
              <a:buNone/>
              <a:defRPr sz="7700" b="1"/>
            </a:lvl8pPr>
            <a:lvl9pPr marL="17554988"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3" y="10439400"/>
            <a:ext cx="19400520" cy="18966182"/>
          </a:xfrm>
        </p:spPr>
        <p:txBody>
          <a:bodyPr/>
          <a:lstStyle>
            <a:lvl1pPr>
              <a:defRPr sz="116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3010126-3AA5-405D-AA5A-B17FE3FF3AB1}" type="datetimeFigureOut">
              <a:rPr lang="en-US"/>
              <a:pPr>
                <a:defRPr/>
              </a:pPr>
              <a:t>7/25/2012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BF0A182-1E96-4A91-91BD-AB9B2C29341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7323BEE-3787-4432-BDC2-9B9ACD6BD940}" type="datetimeFigureOut">
              <a:rPr lang="en-US"/>
              <a:pPr>
                <a:defRPr/>
              </a:pPr>
              <a:t>7/25/2012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CB17CCA-215A-4B22-AD65-C56CF1170D3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232D10-2C83-40F6-B5D5-12F51DE51C51}" type="datetimeFigureOut">
              <a:rPr lang="en-US"/>
              <a:pPr>
                <a:defRPr/>
              </a:pPr>
              <a:t>7/25/2012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E50EE8F-DDC6-4E52-B0AA-851E5F90EAF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6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373" indent="0">
              <a:buNone/>
              <a:defRPr sz="5800"/>
            </a:lvl2pPr>
            <a:lvl3pPr marL="4388747" indent="0">
              <a:buNone/>
              <a:defRPr sz="4800"/>
            </a:lvl3pPr>
            <a:lvl4pPr marL="6583120" indent="0">
              <a:buNone/>
              <a:defRPr sz="4300"/>
            </a:lvl4pPr>
            <a:lvl5pPr marL="8777494" indent="0">
              <a:buNone/>
              <a:defRPr sz="4300"/>
            </a:lvl5pPr>
            <a:lvl6pPr marL="10971867" indent="0">
              <a:buNone/>
              <a:defRPr sz="4300"/>
            </a:lvl6pPr>
            <a:lvl7pPr marL="13166241" indent="0">
              <a:buNone/>
              <a:defRPr sz="4300"/>
            </a:lvl7pPr>
            <a:lvl8pPr marL="15360614" indent="0">
              <a:buNone/>
              <a:defRPr sz="4300"/>
            </a:lvl8pPr>
            <a:lvl9pPr marL="17554988"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2F5E8E-E06B-4196-AF60-A37AFB4384AF}" type="datetimeFigureOut">
              <a:rPr lang="en-US"/>
              <a:pPr>
                <a:defRPr/>
              </a:pPr>
              <a:t>7/25/2012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9978549-8EEA-4035-8379-78BA2362CF8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400"/>
            </a:lvl1pPr>
            <a:lvl2pPr marL="2194373" indent="0">
              <a:buNone/>
              <a:defRPr sz="13400"/>
            </a:lvl2pPr>
            <a:lvl3pPr marL="4388747" indent="0">
              <a:buNone/>
              <a:defRPr sz="11600"/>
            </a:lvl3pPr>
            <a:lvl4pPr marL="6583120" indent="0">
              <a:buNone/>
              <a:defRPr sz="9600"/>
            </a:lvl4pPr>
            <a:lvl5pPr marL="8777494" indent="0">
              <a:buNone/>
              <a:defRPr sz="9600"/>
            </a:lvl5pPr>
            <a:lvl6pPr marL="10971867" indent="0">
              <a:buNone/>
              <a:defRPr sz="9600"/>
            </a:lvl6pPr>
            <a:lvl7pPr marL="13166241" indent="0">
              <a:buNone/>
              <a:defRPr sz="9600"/>
            </a:lvl7pPr>
            <a:lvl8pPr marL="15360614" indent="0">
              <a:buNone/>
              <a:defRPr sz="9600"/>
            </a:lvl8pPr>
            <a:lvl9pPr marL="17554988" indent="0">
              <a:buNone/>
              <a:defRPr sz="9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373" indent="0">
              <a:buNone/>
              <a:defRPr sz="5800"/>
            </a:lvl2pPr>
            <a:lvl3pPr marL="4388747" indent="0">
              <a:buNone/>
              <a:defRPr sz="4800"/>
            </a:lvl3pPr>
            <a:lvl4pPr marL="6583120" indent="0">
              <a:buNone/>
              <a:defRPr sz="4300"/>
            </a:lvl4pPr>
            <a:lvl5pPr marL="8777494" indent="0">
              <a:buNone/>
              <a:defRPr sz="4300"/>
            </a:lvl5pPr>
            <a:lvl6pPr marL="10971867" indent="0">
              <a:buNone/>
              <a:defRPr sz="4300"/>
            </a:lvl6pPr>
            <a:lvl7pPr marL="13166241" indent="0">
              <a:buNone/>
              <a:defRPr sz="4300"/>
            </a:lvl7pPr>
            <a:lvl8pPr marL="15360614" indent="0">
              <a:buNone/>
              <a:defRPr sz="4300"/>
            </a:lvl8pPr>
            <a:lvl9pPr marL="17554988"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9B8CD4-6D2F-4AA5-A4A9-5C304D97FC77}" type="datetimeFigureOut">
              <a:rPr lang="en-US"/>
              <a:pPr>
                <a:defRPr/>
              </a:pPr>
              <a:t>7/25/2012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AA71DDB-E384-438A-B817-7C6E790295C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7625"/>
            <a:ext cx="39503350" cy="5486400"/>
          </a:xfrm>
          <a:prstGeom prst="rect">
            <a:avLst/>
          </a:prstGeom>
          <a:noFill/>
          <a:ln w="9525">
            <a:noFill/>
            <a:miter lim="800000"/>
            <a:headEnd/>
            <a:tailEnd/>
          </a:ln>
        </p:spPr>
        <p:txBody>
          <a:bodyPr vert="horz" wrap="square" lIns="438875" tIns="219437" rIns="438875" bIns="219437" numCol="1" anchor="ctr" anchorCtr="0" compatLnSpc="1">
            <a:prstTxWarp prst="textNoShape">
              <a:avLst/>
            </a:prstTxWarp>
          </a:bodyPr>
          <a:lstStyle/>
          <a:p>
            <a:pPr lvl="0"/>
            <a:r>
              <a:rPr lang="en-US" smtClean="0"/>
              <a:t>Click to edit Master title style</a:t>
            </a:r>
            <a:endParaRPr lang="en-US" smtClean="0"/>
          </a:p>
        </p:txBody>
      </p:sp>
      <p:sp>
        <p:nvSpPr>
          <p:cNvPr id="1027" name="Text Placeholder 2"/>
          <p:cNvSpPr>
            <a:spLocks noGrp="1"/>
          </p:cNvSpPr>
          <p:nvPr>
            <p:ph type="body" idx="1"/>
          </p:nvPr>
        </p:nvSpPr>
        <p:spPr bwMode="auto">
          <a:xfrm>
            <a:off x="2193925" y="7680325"/>
            <a:ext cx="39503350" cy="21724938"/>
          </a:xfrm>
          <a:prstGeom prst="rect">
            <a:avLst/>
          </a:prstGeom>
          <a:noFill/>
          <a:ln w="9525">
            <a:noFill/>
            <a:miter lim="800000"/>
            <a:headEnd/>
            <a:tailEnd/>
          </a:ln>
        </p:spPr>
        <p:txBody>
          <a:bodyPr vert="horz" wrap="square" lIns="438875" tIns="219437" rIns="438875" bIns="21943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2193925" y="30510163"/>
            <a:ext cx="10242550" cy="1752600"/>
          </a:xfrm>
          <a:prstGeom prst="rect">
            <a:avLst/>
          </a:prstGeom>
        </p:spPr>
        <p:txBody>
          <a:bodyPr vert="horz" lIns="438875" tIns="219437" rIns="438875" bIns="219437" rtlCol="0" anchor="ctr"/>
          <a:lstStyle>
            <a:lvl1pPr algn="l" defTabSz="4388747" fontAlgn="auto">
              <a:spcBef>
                <a:spcPts val="0"/>
              </a:spcBef>
              <a:spcAft>
                <a:spcPts val="0"/>
              </a:spcAft>
              <a:defRPr sz="5800" smtClean="0">
                <a:solidFill>
                  <a:schemeClr val="tx1">
                    <a:tint val="75000"/>
                  </a:schemeClr>
                </a:solidFill>
                <a:latin typeface="+mn-lt"/>
              </a:defRPr>
            </a:lvl1pPr>
          </a:lstStyle>
          <a:p>
            <a:pPr>
              <a:defRPr/>
            </a:pPr>
            <a:fld id="{99606BFC-347A-4142-8DB3-9E43AAAFB76D}" type="datetimeFigureOut">
              <a:rPr lang="en-US"/>
              <a:pPr>
                <a:defRPr/>
              </a:pPr>
              <a:t>7/25/2012</a:t>
            </a:fld>
            <a:endParaRPr lang="en-US" dirty="0"/>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lIns="438875" tIns="219437" rIns="438875" bIns="219437" rtlCol="0" anchor="ctr"/>
          <a:lstStyle>
            <a:lvl1pPr algn="ctr" defTabSz="4388747" fontAlgn="auto">
              <a:spcBef>
                <a:spcPts val="0"/>
              </a:spcBef>
              <a:spcAft>
                <a:spcPts val="0"/>
              </a:spcAft>
              <a:defRPr sz="58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lIns="438875" tIns="219437" rIns="438875" bIns="219437" rtlCol="0" anchor="ctr"/>
          <a:lstStyle>
            <a:lvl1pPr algn="r" defTabSz="4388747" fontAlgn="auto">
              <a:spcBef>
                <a:spcPts val="0"/>
              </a:spcBef>
              <a:spcAft>
                <a:spcPts val="0"/>
              </a:spcAft>
              <a:defRPr sz="5800" smtClean="0">
                <a:solidFill>
                  <a:schemeClr val="tx1">
                    <a:tint val="75000"/>
                  </a:schemeClr>
                </a:solidFill>
                <a:latin typeface="+mn-lt"/>
              </a:defRPr>
            </a:lvl1pPr>
          </a:lstStyle>
          <a:p>
            <a:pPr>
              <a:defRPr/>
            </a:pPr>
            <a:fld id="{C2C4243D-DB7A-4531-A3FF-E1BB83364BA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387850" rtl="0" eaLnBrk="1" fontAlgn="base" hangingPunct="1">
        <a:spcBef>
          <a:spcPct val="0"/>
        </a:spcBef>
        <a:spcAft>
          <a:spcPct val="0"/>
        </a:spcAft>
        <a:defRPr sz="21100" kern="1200">
          <a:solidFill>
            <a:schemeClr val="tx1"/>
          </a:solidFill>
          <a:latin typeface="+mj-lt"/>
          <a:ea typeface="+mj-ea"/>
          <a:cs typeface="+mj-cs"/>
        </a:defRPr>
      </a:lvl1pPr>
      <a:lvl2pPr algn="ctr" defTabSz="4387850" rtl="0" eaLnBrk="1" fontAlgn="base" hangingPunct="1">
        <a:spcBef>
          <a:spcPct val="0"/>
        </a:spcBef>
        <a:spcAft>
          <a:spcPct val="0"/>
        </a:spcAft>
        <a:defRPr sz="21100">
          <a:solidFill>
            <a:schemeClr val="tx1"/>
          </a:solidFill>
          <a:latin typeface="Calibri" pitchFamily="34" charset="0"/>
        </a:defRPr>
      </a:lvl2pPr>
      <a:lvl3pPr algn="ctr" defTabSz="4387850" rtl="0" eaLnBrk="1" fontAlgn="base" hangingPunct="1">
        <a:spcBef>
          <a:spcPct val="0"/>
        </a:spcBef>
        <a:spcAft>
          <a:spcPct val="0"/>
        </a:spcAft>
        <a:defRPr sz="21100">
          <a:solidFill>
            <a:schemeClr val="tx1"/>
          </a:solidFill>
          <a:latin typeface="Calibri" pitchFamily="34" charset="0"/>
        </a:defRPr>
      </a:lvl3pPr>
      <a:lvl4pPr algn="ctr" defTabSz="4387850" rtl="0" eaLnBrk="1" fontAlgn="base" hangingPunct="1">
        <a:spcBef>
          <a:spcPct val="0"/>
        </a:spcBef>
        <a:spcAft>
          <a:spcPct val="0"/>
        </a:spcAft>
        <a:defRPr sz="21100">
          <a:solidFill>
            <a:schemeClr val="tx1"/>
          </a:solidFill>
          <a:latin typeface="Calibri" pitchFamily="34" charset="0"/>
        </a:defRPr>
      </a:lvl4pPr>
      <a:lvl5pPr algn="ctr" defTabSz="4387850" rtl="0" eaLnBrk="1" fontAlgn="base" hangingPunct="1">
        <a:spcBef>
          <a:spcPct val="0"/>
        </a:spcBef>
        <a:spcAft>
          <a:spcPct val="0"/>
        </a:spcAft>
        <a:defRPr sz="21100">
          <a:solidFill>
            <a:schemeClr val="tx1"/>
          </a:solidFill>
          <a:latin typeface="Calibri" pitchFamily="34" charset="0"/>
        </a:defRPr>
      </a:lvl5pPr>
      <a:lvl6pPr marL="457200" algn="ctr" defTabSz="4387850" rtl="0" eaLnBrk="1" fontAlgn="base" hangingPunct="1">
        <a:spcBef>
          <a:spcPct val="0"/>
        </a:spcBef>
        <a:spcAft>
          <a:spcPct val="0"/>
        </a:spcAft>
        <a:defRPr sz="21100">
          <a:solidFill>
            <a:schemeClr val="tx1"/>
          </a:solidFill>
          <a:latin typeface="Calibri" pitchFamily="34" charset="0"/>
        </a:defRPr>
      </a:lvl6pPr>
      <a:lvl7pPr marL="914400" algn="ctr" defTabSz="4387850" rtl="0" eaLnBrk="1" fontAlgn="base" hangingPunct="1">
        <a:spcBef>
          <a:spcPct val="0"/>
        </a:spcBef>
        <a:spcAft>
          <a:spcPct val="0"/>
        </a:spcAft>
        <a:defRPr sz="21100">
          <a:solidFill>
            <a:schemeClr val="tx1"/>
          </a:solidFill>
          <a:latin typeface="Calibri" pitchFamily="34" charset="0"/>
        </a:defRPr>
      </a:lvl7pPr>
      <a:lvl8pPr marL="1371600" algn="ctr" defTabSz="4387850" rtl="0" eaLnBrk="1" fontAlgn="base" hangingPunct="1">
        <a:spcBef>
          <a:spcPct val="0"/>
        </a:spcBef>
        <a:spcAft>
          <a:spcPct val="0"/>
        </a:spcAft>
        <a:defRPr sz="21100">
          <a:solidFill>
            <a:schemeClr val="tx1"/>
          </a:solidFill>
          <a:latin typeface="Calibri" pitchFamily="34" charset="0"/>
        </a:defRPr>
      </a:lvl8pPr>
      <a:lvl9pPr marL="1828800" algn="ctr" defTabSz="4387850" rtl="0" eaLnBrk="1" fontAlgn="base" hangingPunct="1">
        <a:spcBef>
          <a:spcPct val="0"/>
        </a:spcBef>
        <a:spcAft>
          <a:spcPct val="0"/>
        </a:spcAft>
        <a:defRPr sz="21100">
          <a:solidFill>
            <a:schemeClr val="tx1"/>
          </a:solidFill>
          <a:latin typeface="Calibri" pitchFamily="34" charset="0"/>
        </a:defRPr>
      </a:lvl9pPr>
    </p:titleStyle>
    <p:bodyStyle>
      <a:lvl1pPr marL="1644650" indent="-1644650" algn="l" defTabSz="4387850" rtl="0" eaLnBrk="1" fontAlgn="base" hangingPunct="1">
        <a:spcBef>
          <a:spcPct val="20000"/>
        </a:spcBef>
        <a:spcAft>
          <a:spcPct val="0"/>
        </a:spcAft>
        <a:buFont typeface="Arial" charset="0"/>
        <a:buChar char="•"/>
        <a:defRPr sz="15400" kern="1200">
          <a:solidFill>
            <a:schemeClr val="tx1"/>
          </a:solidFill>
          <a:latin typeface="+mn-lt"/>
          <a:ea typeface="+mn-ea"/>
          <a:cs typeface="+mn-cs"/>
        </a:defRPr>
      </a:lvl1pPr>
      <a:lvl2pPr marL="3565525" indent="-1370013" algn="l" defTabSz="4387850" rtl="0" eaLnBrk="1" fontAlgn="base" hangingPunct="1">
        <a:spcBef>
          <a:spcPct val="20000"/>
        </a:spcBef>
        <a:spcAft>
          <a:spcPct val="0"/>
        </a:spcAft>
        <a:buFont typeface="Arial" charset="0"/>
        <a:buChar char="–"/>
        <a:defRPr sz="13400" kern="1200">
          <a:solidFill>
            <a:schemeClr val="tx1"/>
          </a:solidFill>
          <a:latin typeface="+mn-lt"/>
          <a:ea typeface="+mn-ea"/>
          <a:cs typeface="+mn-cs"/>
        </a:defRPr>
      </a:lvl2pPr>
      <a:lvl3pPr marL="5484813" indent="-1096963" algn="l" defTabSz="4387850" rtl="0" eaLnBrk="1" fontAlgn="base" hangingPunct="1">
        <a:spcBef>
          <a:spcPct val="20000"/>
        </a:spcBef>
        <a:spcAft>
          <a:spcPct val="0"/>
        </a:spcAft>
        <a:buFont typeface="Arial" charset="0"/>
        <a:buChar char="•"/>
        <a:defRPr sz="11600" kern="1200">
          <a:solidFill>
            <a:schemeClr val="tx1"/>
          </a:solidFill>
          <a:latin typeface="+mn-lt"/>
          <a:ea typeface="+mn-ea"/>
          <a:cs typeface="+mn-cs"/>
        </a:defRPr>
      </a:lvl3pPr>
      <a:lvl4pPr marL="7678738" indent="-1096963" algn="l" defTabSz="4387850" rtl="0" eaLnBrk="1" fontAlgn="base" hangingPunct="1">
        <a:spcBef>
          <a:spcPct val="20000"/>
        </a:spcBef>
        <a:spcAft>
          <a:spcPct val="0"/>
        </a:spcAft>
        <a:buFont typeface="Arial" charset="0"/>
        <a:buChar char="–"/>
        <a:defRPr sz="9600" kern="1200">
          <a:solidFill>
            <a:schemeClr val="tx1"/>
          </a:solidFill>
          <a:latin typeface="+mn-lt"/>
          <a:ea typeface="+mn-ea"/>
          <a:cs typeface="+mn-cs"/>
        </a:defRPr>
      </a:lvl4pPr>
      <a:lvl5pPr marL="9874250" indent="-1096963" algn="l" defTabSz="4387850" rtl="0" eaLnBrk="1" fontAlgn="base" hangingPunct="1">
        <a:spcBef>
          <a:spcPct val="20000"/>
        </a:spcBef>
        <a:spcAft>
          <a:spcPct val="0"/>
        </a:spcAft>
        <a:buFont typeface="Arial" charset="0"/>
        <a:buChar char="»"/>
        <a:defRPr sz="9600" kern="1200">
          <a:solidFill>
            <a:schemeClr val="tx1"/>
          </a:solidFill>
          <a:latin typeface="+mn-lt"/>
          <a:ea typeface="+mn-ea"/>
          <a:cs typeface="+mn-cs"/>
        </a:defRPr>
      </a:lvl5pPr>
      <a:lvl6pPr marL="12069054"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428"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7801"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175"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747" rtl="0" eaLnBrk="1" latinLnBrk="0" hangingPunct="1">
        <a:defRPr sz="8600" kern="1200">
          <a:solidFill>
            <a:schemeClr val="tx1"/>
          </a:solidFill>
          <a:latin typeface="+mn-lt"/>
          <a:ea typeface="+mn-ea"/>
          <a:cs typeface="+mn-cs"/>
        </a:defRPr>
      </a:lvl1pPr>
      <a:lvl2pPr marL="2194373" algn="l" defTabSz="4388747" rtl="0" eaLnBrk="1" latinLnBrk="0" hangingPunct="1">
        <a:defRPr sz="8600" kern="1200">
          <a:solidFill>
            <a:schemeClr val="tx1"/>
          </a:solidFill>
          <a:latin typeface="+mn-lt"/>
          <a:ea typeface="+mn-ea"/>
          <a:cs typeface="+mn-cs"/>
        </a:defRPr>
      </a:lvl2pPr>
      <a:lvl3pPr marL="4388747" algn="l" defTabSz="4388747" rtl="0" eaLnBrk="1" latinLnBrk="0" hangingPunct="1">
        <a:defRPr sz="8600" kern="1200">
          <a:solidFill>
            <a:schemeClr val="tx1"/>
          </a:solidFill>
          <a:latin typeface="+mn-lt"/>
          <a:ea typeface="+mn-ea"/>
          <a:cs typeface="+mn-cs"/>
        </a:defRPr>
      </a:lvl3pPr>
      <a:lvl4pPr marL="6583120" algn="l" defTabSz="4388747" rtl="0" eaLnBrk="1" latinLnBrk="0" hangingPunct="1">
        <a:defRPr sz="8600" kern="1200">
          <a:solidFill>
            <a:schemeClr val="tx1"/>
          </a:solidFill>
          <a:latin typeface="+mn-lt"/>
          <a:ea typeface="+mn-ea"/>
          <a:cs typeface="+mn-cs"/>
        </a:defRPr>
      </a:lvl4pPr>
      <a:lvl5pPr marL="8777494" algn="l" defTabSz="4388747" rtl="0" eaLnBrk="1" latinLnBrk="0" hangingPunct="1">
        <a:defRPr sz="8600" kern="1200">
          <a:solidFill>
            <a:schemeClr val="tx1"/>
          </a:solidFill>
          <a:latin typeface="+mn-lt"/>
          <a:ea typeface="+mn-ea"/>
          <a:cs typeface="+mn-cs"/>
        </a:defRPr>
      </a:lvl5pPr>
      <a:lvl6pPr marL="10971867" algn="l" defTabSz="4388747" rtl="0" eaLnBrk="1" latinLnBrk="0" hangingPunct="1">
        <a:defRPr sz="8600" kern="1200">
          <a:solidFill>
            <a:schemeClr val="tx1"/>
          </a:solidFill>
          <a:latin typeface="+mn-lt"/>
          <a:ea typeface="+mn-ea"/>
          <a:cs typeface="+mn-cs"/>
        </a:defRPr>
      </a:lvl6pPr>
      <a:lvl7pPr marL="13166241" algn="l" defTabSz="4388747" rtl="0" eaLnBrk="1" latinLnBrk="0" hangingPunct="1">
        <a:defRPr sz="8600" kern="1200">
          <a:solidFill>
            <a:schemeClr val="tx1"/>
          </a:solidFill>
          <a:latin typeface="+mn-lt"/>
          <a:ea typeface="+mn-ea"/>
          <a:cs typeface="+mn-cs"/>
        </a:defRPr>
      </a:lvl7pPr>
      <a:lvl8pPr marL="15360614" algn="l" defTabSz="4388747" rtl="0" eaLnBrk="1" latinLnBrk="0" hangingPunct="1">
        <a:defRPr sz="8600" kern="1200">
          <a:solidFill>
            <a:schemeClr val="tx1"/>
          </a:solidFill>
          <a:latin typeface="+mn-lt"/>
          <a:ea typeface="+mn-ea"/>
          <a:cs typeface="+mn-cs"/>
        </a:defRPr>
      </a:lvl8pPr>
      <a:lvl9pPr marL="17554988" algn="l" defTabSz="4388747"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gif"/><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ounded Rectangle 89"/>
          <p:cNvSpPr/>
          <p:nvPr/>
        </p:nvSpPr>
        <p:spPr>
          <a:xfrm>
            <a:off x="838200" y="304800"/>
            <a:ext cx="42138600" cy="5105400"/>
          </a:xfrm>
          <a:prstGeom prst="round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13581" name="AutoShape 269"/>
          <p:cNvSpPr>
            <a:spLocks noChangeArrowheads="1"/>
          </p:cNvSpPr>
          <p:nvPr/>
        </p:nvSpPr>
        <p:spPr bwMode="auto">
          <a:xfrm>
            <a:off x="838200" y="10896600"/>
            <a:ext cx="12801600" cy="21488400"/>
          </a:xfrm>
          <a:prstGeom prst="roundRect">
            <a:avLst>
              <a:gd name="adj" fmla="val 9984"/>
            </a:avLst>
          </a:prstGeom>
          <a:ln w="28575">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dirty="0">
              <a:solidFill>
                <a:schemeClr val="tx1"/>
              </a:solidFill>
            </a:endParaRPr>
          </a:p>
        </p:txBody>
      </p:sp>
      <p:pic>
        <p:nvPicPr>
          <p:cNvPr id="13389" name="Picture 5" descr="NSF_logo_large"/>
          <p:cNvPicPr>
            <a:picLocks noChangeAspect="1" noChangeArrowheads="1"/>
          </p:cNvPicPr>
          <p:nvPr/>
        </p:nvPicPr>
        <p:blipFill>
          <a:blip r:embed="rId2" cstate="print"/>
          <a:srcRect/>
          <a:stretch>
            <a:fillRect/>
          </a:stretch>
        </p:blipFill>
        <p:spPr bwMode="auto">
          <a:xfrm>
            <a:off x="37719000" y="792540"/>
            <a:ext cx="2797175" cy="2838450"/>
          </a:xfrm>
          <a:prstGeom prst="rect">
            <a:avLst/>
          </a:prstGeom>
          <a:noFill/>
          <a:ln w="9525">
            <a:noFill/>
            <a:miter lim="800000"/>
            <a:headEnd/>
            <a:tailEnd/>
          </a:ln>
        </p:spPr>
      </p:pic>
      <p:sp>
        <p:nvSpPr>
          <p:cNvPr id="13743" name="AutoShape 431"/>
          <p:cNvSpPr>
            <a:spLocks noChangeArrowheads="1"/>
          </p:cNvSpPr>
          <p:nvPr/>
        </p:nvSpPr>
        <p:spPr bwMode="auto">
          <a:xfrm>
            <a:off x="13944600" y="5867400"/>
            <a:ext cx="15240000" cy="26517600"/>
          </a:xfrm>
          <a:prstGeom prst="roundRect">
            <a:avLst>
              <a:gd name="adj" fmla="val 7065"/>
            </a:avLst>
          </a:prstGeom>
          <a:ln w="28575">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dirty="0">
              <a:solidFill>
                <a:schemeClr val="tx1"/>
              </a:solidFill>
            </a:endParaRPr>
          </a:p>
        </p:txBody>
      </p:sp>
      <p:sp>
        <p:nvSpPr>
          <p:cNvPr id="91" name="AutoShape 431"/>
          <p:cNvSpPr>
            <a:spLocks noChangeArrowheads="1"/>
          </p:cNvSpPr>
          <p:nvPr/>
        </p:nvSpPr>
        <p:spPr bwMode="auto">
          <a:xfrm>
            <a:off x="29489400" y="5867400"/>
            <a:ext cx="13487400" cy="26440960"/>
          </a:xfrm>
          <a:prstGeom prst="roundRect">
            <a:avLst>
              <a:gd name="adj" fmla="val 7065"/>
            </a:avLst>
          </a:prstGeom>
          <a:ln w="28575">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dirty="0">
              <a:solidFill>
                <a:schemeClr val="tx1"/>
              </a:solidFill>
            </a:endParaRPr>
          </a:p>
        </p:txBody>
      </p:sp>
      <p:pic>
        <p:nvPicPr>
          <p:cNvPr id="1028" name="Picture 4" descr="http://holdencubscouts.org/images/MOS.gif"/>
          <p:cNvPicPr>
            <a:picLocks noChangeAspect="1" noChangeArrowheads="1"/>
          </p:cNvPicPr>
          <p:nvPr/>
        </p:nvPicPr>
        <p:blipFill>
          <a:blip r:embed="rId3" cstate="print">
            <a:lum bright="-20000"/>
          </a:blip>
          <a:srcRect/>
          <a:stretch>
            <a:fillRect/>
          </a:stretch>
        </p:blipFill>
        <p:spPr bwMode="auto">
          <a:xfrm>
            <a:off x="10744200" y="2971800"/>
            <a:ext cx="2277206" cy="1491782"/>
          </a:xfrm>
          <a:prstGeom prst="rect">
            <a:avLst/>
          </a:prstGeom>
          <a:noFill/>
        </p:spPr>
      </p:pic>
      <p:pic>
        <p:nvPicPr>
          <p:cNvPr id="1026" name="Picture 2" descr="C:\Users\Jessica Chin\Northeastern University PhD\2009 Fall Semester\IE 7315 - Human Factors Engineering\NEU Logo.jpg"/>
          <p:cNvPicPr>
            <a:picLocks noChangeAspect="1" noChangeArrowheads="1"/>
          </p:cNvPicPr>
          <p:nvPr/>
        </p:nvPicPr>
        <p:blipFill>
          <a:blip r:embed="rId4" cstate="print"/>
          <a:srcRect/>
          <a:stretch>
            <a:fillRect/>
          </a:stretch>
        </p:blipFill>
        <p:spPr bwMode="auto">
          <a:xfrm>
            <a:off x="2514600" y="1143000"/>
            <a:ext cx="8915400" cy="1297248"/>
          </a:xfrm>
          <a:prstGeom prst="rect">
            <a:avLst/>
          </a:prstGeom>
          <a:noFill/>
        </p:spPr>
      </p:pic>
      <p:pic>
        <p:nvPicPr>
          <p:cNvPr id="1030" name="Picture 6" descr="http://api.ning.com/files/Iz4UW24VzlEDAUPiE-pge0Y4a8x9TkPSRIrZcsHG3EUcIa05GJOOjS-plvlCgAcLgNsZHYNaF1II8550GdnButn6DSuN-qp1/BPS_logo.jpg"/>
          <p:cNvPicPr>
            <a:picLocks noChangeAspect="1" noChangeArrowheads="1"/>
          </p:cNvPicPr>
          <p:nvPr/>
        </p:nvPicPr>
        <p:blipFill>
          <a:blip r:embed="rId5" cstate="print"/>
          <a:srcRect/>
          <a:stretch>
            <a:fillRect/>
          </a:stretch>
        </p:blipFill>
        <p:spPr bwMode="auto">
          <a:xfrm>
            <a:off x="40538400" y="1981200"/>
            <a:ext cx="2296885" cy="1600200"/>
          </a:xfrm>
          <a:prstGeom prst="rect">
            <a:avLst/>
          </a:prstGeom>
          <a:noFill/>
        </p:spPr>
      </p:pic>
      <p:sp>
        <p:nvSpPr>
          <p:cNvPr id="22" name="AutoShape 269"/>
          <p:cNvSpPr>
            <a:spLocks noChangeArrowheads="1"/>
          </p:cNvSpPr>
          <p:nvPr/>
        </p:nvSpPr>
        <p:spPr bwMode="auto">
          <a:xfrm>
            <a:off x="838200" y="5867400"/>
            <a:ext cx="12801600" cy="4800600"/>
          </a:xfrm>
          <a:prstGeom prst="roundRect">
            <a:avLst>
              <a:gd name="adj" fmla="val 9984"/>
            </a:avLst>
          </a:prstGeom>
          <a:ln w="28575">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dirty="0">
              <a:solidFill>
                <a:schemeClr val="tx1"/>
              </a:solidFill>
            </a:endParaRPr>
          </a:p>
        </p:txBody>
      </p:sp>
      <p:sp>
        <p:nvSpPr>
          <p:cNvPr id="21" name="Rectangle 3"/>
          <p:cNvSpPr>
            <a:spLocks noChangeArrowheads="1"/>
          </p:cNvSpPr>
          <p:nvPr/>
        </p:nvSpPr>
        <p:spPr bwMode="auto">
          <a:xfrm>
            <a:off x="990600" y="5943600"/>
            <a:ext cx="12725400" cy="4584988"/>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60375" algn="ctr" defTabSz="1514475">
              <a:spcBef>
                <a:spcPts val="0"/>
              </a:spcBef>
              <a:spcAft>
                <a:spcPts val="0"/>
              </a:spcAft>
            </a:pPr>
            <a:r>
              <a:rPr lang="en-US" sz="6000" b="1" cap="all" dirty="0" smtClean="0">
                <a:ln w="0"/>
                <a:gradFill flip="none" rotWithShape="1">
                  <a:gsLst>
                    <a:gs pos="0">
                      <a:srgbClr val="FF001B"/>
                    </a:gs>
                    <a:gs pos="100000">
                      <a:srgbClr val="930300"/>
                    </a:gs>
                  </a:gsLst>
                  <a:lin ang="0" scaled="1"/>
                  <a:tileRect/>
                </a:gradFill>
                <a:effectLst/>
              </a:rPr>
              <a:t>Introduction</a:t>
            </a:r>
            <a:endParaRPr lang="en-US" sz="6000" b="1" cap="all" dirty="0" smtClean="0">
              <a:ln w="0"/>
              <a:gradFill flip="none" rotWithShape="1">
                <a:gsLst>
                  <a:gs pos="0">
                    <a:srgbClr val="FF001B"/>
                  </a:gs>
                  <a:gs pos="100000">
                    <a:srgbClr val="930300"/>
                  </a:gs>
                </a:gsLst>
                <a:lin ang="0" scaled="1"/>
                <a:tileRect/>
              </a:gradFill>
            </a:endParaRPr>
          </a:p>
          <a:p>
            <a:pPr indent="-460375" defTabSz="1514475">
              <a:spcBef>
                <a:spcPts val="0"/>
              </a:spcBef>
              <a:spcAft>
                <a:spcPts val="0"/>
              </a:spcAft>
            </a:pPr>
            <a:r>
              <a:rPr lang="en-US" sz="3800" dirty="0" smtClean="0"/>
              <a:t>My students will utilize the Engineering Design Process in addition to content knowledge to solve two  problems.  The EDP will be introduced  through an Egg Catching Device activity.  The EDP will be fully realized in an interdisciplinary project with Game Development students to create an interactive Physics game or challenge.</a:t>
            </a:r>
            <a:endParaRPr lang="en-US" sz="3800" dirty="0" smtClean="0"/>
          </a:p>
        </p:txBody>
      </p:sp>
      <p:sp>
        <p:nvSpPr>
          <p:cNvPr id="13388" name="Rectangle 4"/>
          <p:cNvSpPr>
            <a:spLocks noChangeArrowheads="1"/>
          </p:cNvSpPr>
          <p:nvPr/>
        </p:nvSpPr>
        <p:spPr bwMode="auto">
          <a:xfrm>
            <a:off x="6400800" y="304800"/>
            <a:ext cx="32766000" cy="3600986"/>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2925763" eaLnBrk="0" hangingPunct="0"/>
            <a:r>
              <a:rPr lang="en-US" sz="11500" b="1" spc="50" dirty="0" smtClean="0">
                <a:ln w="11430"/>
                <a:gradFill>
                  <a:gsLst>
                    <a:gs pos="25000">
                      <a:srgbClr val="FF0000"/>
                    </a:gs>
                    <a:gs pos="100000">
                      <a:srgbClr val="9B1103"/>
                    </a:gs>
                  </a:gsLst>
                  <a:lin ang="5400000"/>
                </a:gradFill>
                <a:effectLst>
                  <a:outerShdw blurRad="76200" dist="50800" dir="5400000" algn="tl" rotWithShape="0">
                    <a:srgbClr val="000000">
                      <a:alpha val="65000"/>
                    </a:srgbClr>
                  </a:outerShdw>
                </a:effectLst>
                <a:latin typeface="+mj-lt"/>
              </a:rPr>
              <a:t>“Games with </a:t>
            </a:r>
            <a:r>
              <a:rPr lang="en-US" sz="11500" b="1" spc="50" dirty="0" smtClean="0">
                <a:ln w="11430"/>
                <a:gradFill>
                  <a:gsLst>
                    <a:gs pos="25000">
                      <a:srgbClr val="FF0000"/>
                    </a:gs>
                    <a:gs pos="100000">
                      <a:srgbClr val="9B1103"/>
                    </a:gs>
                  </a:gsLst>
                  <a:lin ang="5400000"/>
                </a:gradFill>
                <a:effectLst>
                  <a:outerShdw blurRad="76200" dist="50800" dir="5400000" algn="tl" rotWithShape="0">
                    <a:srgbClr val="000000">
                      <a:alpha val="65000"/>
                    </a:srgbClr>
                  </a:outerShdw>
                </a:effectLst>
                <a:latin typeface="+mj-lt"/>
              </a:rPr>
              <a:t>Physics” STEM Capstone Project </a:t>
            </a:r>
            <a:endParaRPr lang="en-US" sz="11500" b="1" spc="50" dirty="0">
              <a:ln w="11430"/>
              <a:gradFill>
                <a:gsLst>
                  <a:gs pos="25000">
                    <a:srgbClr val="FF0000"/>
                  </a:gs>
                  <a:gs pos="100000">
                    <a:srgbClr val="9B1103"/>
                  </a:gs>
                </a:gsLst>
                <a:lin ang="5400000"/>
              </a:gradFill>
              <a:effectLst>
                <a:outerShdw blurRad="76200" dist="50800" dir="5400000" algn="tl" rotWithShape="0">
                  <a:srgbClr val="000000">
                    <a:alpha val="65000"/>
                  </a:srgbClr>
                </a:outerShdw>
              </a:effectLst>
              <a:latin typeface="+mj-lt"/>
            </a:endParaRPr>
          </a:p>
          <a:p>
            <a:pPr algn="ctr" defTabSz="2925763" eaLnBrk="0" hangingPunct="0">
              <a:spcBef>
                <a:spcPts val="1200"/>
              </a:spcBef>
            </a:pPr>
            <a:endParaRPr lang="en-US" sz="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a:p>
            <a:pPr algn="ctr" defTabSz="2925763" eaLnBrk="0" hangingPunct="0">
              <a:spcBef>
                <a:spcPts val="0"/>
              </a:spcBef>
            </a:pP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Nathan Largesse, Algonquin Regional High School, Physics</a:t>
            </a:r>
          </a:p>
          <a:p>
            <a:pPr algn="ctr" defTabSz="2925763" eaLnBrk="0" hangingPunct="0">
              <a:spcBef>
                <a:spcPts val="0"/>
              </a:spcBef>
            </a:pP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With Dan Forhan, Algonquin Regional High School, Computer Science/Math</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pic>
        <p:nvPicPr>
          <p:cNvPr id="79" name="Picture 78" descr="CAPSULE_Logo_Color2.eps"/>
          <p:cNvPicPr>
            <a:picLocks noChangeAspect="1"/>
          </p:cNvPicPr>
          <p:nvPr/>
        </p:nvPicPr>
        <p:blipFill rotWithShape="1">
          <a:blip r:embed="rId6" cstate="print">
            <a:extLst>
              <a:ext uri="{28A0092B-C50C-407E-A947-70E740481C1C}">
                <a14:useLocalDpi xmlns:a14="http://schemas.microsoft.com/office/drawing/2010/main" xmlns="" val="0"/>
              </a:ext>
            </a:extLst>
          </a:blip>
          <a:srcRect l="27014" r="26263"/>
          <a:stretch/>
        </p:blipFill>
        <p:spPr>
          <a:xfrm>
            <a:off x="1295400" y="2590800"/>
            <a:ext cx="8544644" cy="2438400"/>
          </a:xfrm>
          <a:prstGeom prst="rect">
            <a:avLst/>
          </a:prstGeom>
        </p:spPr>
      </p:pic>
      <p:sp>
        <p:nvSpPr>
          <p:cNvPr id="20" name="Rectangle 3"/>
          <p:cNvSpPr>
            <a:spLocks noChangeArrowheads="1"/>
          </p:cNvSpPr>
          <p:nvPr/>
        </p:nvSpPr>
        <p:spPr bwMode="auto">
          <a:xfrm>
            <a:off x="14554200" y="6096000"/>
            <a:ext cx="13868400" cy="20435481"/>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60375" algn="ctr" defTabSz="1514475">
              <a:spcBef>
                <a:spcPts val="0"/>
              </a:spcBef>
              <a:spcAft>
                <a:spcPts val="0"/>
              </a:spcAft>
            </a:pPr>
            <a:r>
              <a:rPr lang="en-US" sz="6000" b="1" cap="all" dirty="0" smtClean="0">
                <a:ln w="0"/>
                <a:gradFill flip="none" rotWithShape="1">
                  <a:gsLst>
                    <a:gs pos="0">
                      <a:srgbClr val="FF001B"/>
                    </a:gs>
                    <a:gs pos="100000">
                      <a:srgbClr val="930300"/>
                    </a:gs>
                  </a:gsLst>
                  <a:lin ang="0" scaled="1"/>
                  <a:tileRect/>
                </a:gradFill>
                <a:effectLst/>
              </a:rPr>
              <a:t>Action plans</a:t>
            </a:r>
            <a:endParaRPr lang="en-US" sz="6000" b="1" cap="all" dirty="0" smtClean="0">
              <a:ln w="0"/>
              <a:gradFill flip="none" rotWithShape="1">
                <a:gsLst>
                  <a:gs pos="0">
                    <a:srgbClr val="FF001B"/>
                  </a:gs>
                  <a:gs pos="100000">
                    <a:srgbClr val="930300"/>
                  </a:gs>
                </a:gsLst>
                <a:lin ang="0" scaled="1"/>
                <a:tileRect/>
              </a:gradFill>
            </a:endParaRPr>
          </a:p>
          <a:p>
            <a:pPr indent="-460375" defTabSz="1514475">
              <a:spcBef>
                <a:spcPts val="0"/>
              </a:spcBef>
              <a:spcAft>
                <a:spcPts val="0"/>
              </a:spcAft>
            </a:pPr>
            <a:r>
              <a:rPr lang="en-US" sz="3800" b="1" dirty="0" smtClean="0"/>
              <a:t>Action Plan 1: Egg Drop</a:t>
            </a:r>
          </a:p>
          <a:p>
            <a:pPr marL="742950" indent="-742950">
              <a:buFont typeface="+mj-lt"/>
              <a:buAutoNum type="arabicPeriod"/>
            </a:pPr>
            <a:r>
              <a:rPr lang="en-US" sz="3800" dirty="0" smtClean="0"/>
              <a:t>Students are given challenge and brainstorm designs for homework.</a:t>
            </a:r>
          </a:p>
          <a:p>
            <a:pPr marL="742950" indent="-742950">
              <a:buFont typeface="+mj-lt"/>
              <a:buAutoNum type="arabicPeriod"/>
            </a:pPr>
            <a:r>
              <a:rPr lang="en-US" sz="3800" dirty="0" smtClean="0"/>
              <a:t>Students meet in groups, share ideas, are given material restrictions, and choose best design.</a:t>
            </a:r>
          </a:p>
          <a:p>
            <a:pPr marL="742950" indent="-742950">
              <a:buFont typeface="+mj-lt"/>
              <a:buAutoNum type="arabicPeriod"/>
            </a:pPr>
            <a:r>
              <a:rPr lang="en-US" sz="3800" dirty="0" smtClean="0"/>
              <a:t>Students construct two identical prototypes.</a:t>
            </a:r>
          </a:p>
          <a:p>
            <a:pPr marL="742950" indent="-742950">
              <a:buFont typeface="+mj-lt"/>
              <a:buAutoNum type="arabicPeriod"/>
            </a:pPr>
            <a:r>
              <a:rPr lang="en-US" sz="3800" dirty="0" smtClean="0"/>
              <a:t>Students test prototype one.  Students observe with high-speed camera.</a:t>
            </a:r>
          </a:p>
          <a:p>
            <a:pPr marL="742950" indent="-742950">
              <a:buFont typeface="+mj-lt"/>
              <a:buAutoNum type="arabicPeriod"/>
            </a:pPr>
            <a:r>
              <a:rPr lang="en-US" sz="3800" dirty="0" smtClean="0"/>
              <a:t>Students have limited time and resources to revise prototype.</a:t>
            </a:r>
          </a:p>
          <a:p>
            <a:pPr marL="742950" indent="-742950">
              <a:buFont typeface="+mj-lt"/>
              <a:buAutoNum type="arabicPeriod"/>
            </a:pPr>
            <a:r>
              <a:rPr lang="en-US" sz="3800" dirty="0" smtClean="0"/>
              <a:t>Students conduct second test.</a:t>
            </a:r>
          </a:p>
          <a:p>
            <a:pPr marL="742950" indent="-742950">
              <a:buFont typeface="+mj-lt"/>
              <a:buAutoNum type="arabicPeriod"/>
            </a:pPr>
            <a:r>
              <a:rPr lang="en-US" sz="3800" dirty="0" smtClean="0"/>
              <a:t>Students draw conclusions and complete deliverables.</a:t>
            </a:r>
          </a:p>
          <a:p>
            <a:pPr indent="-460375" defTabSz="1514475">
              <a:spcBef>
                <a:spcPts val="0"/>
              </a:spcBef>
              <a:spcAft>
                <a:spcPts val="0"/>
              </a:spcAft>
            </a:pPr>
            <a:endParaRPr lang="en-US" sz="3800" dirty="0" smtClean="0"/>
          </a:p>
          <a:p>
            <a:pPr indent="-460375" defTabSz="1514475">
              <a:spcBef>
                <a:spcPts val="0"/>
              </a:spcBef>
              <a:spcAft>
                <a:spcPts val="0"/>
              </a:spcAft>
            </a:pPr>
            <a:r>
              <a:rPr lang="en-US" sz="3800" b="1" dirty="0" smtClean="0"/>
              <a:t>Action Plan 2: Physics Game</a:t>
            </a:r>
          </a:p>
          <a:p>
            <a:pPr marL="742950" indent="-742950">
              <a:buFont typeface="+mj-lt"/>
              <a:buAutoNum type="arabicPeriod"/>
            </a:pPr>
            <a:r>
              <a:rPr lang="en-US" sz="3800" dirty="0" smtClean="0"/>
              <a:t>Students are assigned groups and physics concept(s), given an outline of the project, and given grading rubric/expectations/deliverables.</a:t>
            </a:r>
          </a:p>
          <a:p>
            <a:pPr marL="742950" indent="-742950">
              <a:buFont typeface="+mj-lt"/>
              <a:buAutoNum type="arabicPeriod"/>
            </a:pPr>
            <a:r>
              <a:rPr lang="en-US" sz="3800" dirty="0" smtClean="0"/>
              <a:t>Students research their respective concepts and skills.</a:t>
            </a:r>
          </a:p>
          <a:p>
            <a:pPr marL="742950" indent="-742950">
              <a:buFont typeface="+mj-lt"/>
              <a:buAutoNum type="arabicPeriod"/>
            </a:pPr>
            <a:r>
              <a:rPr lang="en-US" sz="3800" dirty="0" smtClean="0"/>
              <a:t>Students brainstorm game models utilizing communication technology.</a:t>
            </a:r>
          </a:p>
          <a:p>
            <a:pPr marL="742950" indent="-742950">
              <a:buFont typeface="+mj-lt"/>
              <a:buAutoNum type="arabicPeriod"/>
            </a:pPr>
            <a:r>
              <a:rPr lang="en-US" sz="3800" dirty="0" smtClean="0"/>
              <a:t>Students determine their best game design utilizing communication technology.</a:t>
            </a:r>
          </a:p>
          <a:p>
            <a:pPr marL="742950" indent="-742950">
              <a:buFont typeface="+mj-lt"/>
              <a:buAutoNum type="arabicPeriod"/>
            </a:pPr>
            <a:r>
              <a:rPr lang="en-US" sz="3800" dirty="0" smtClean="0"/>
              <a:t>GD and Physics students in each groups collaborate to complete working Physics game.</a:t>
            </a:r>
          </a:p>
          <a:p>
            <a:pPr marL="742950" indent="-742950">
              <a:buFont typeface="+mj-lt"/>
              <a:buAutoNum type="arabicPeriod"/>
            </a:pPr>
            <a:r>
              <a:rPr lang="en-US" sz="3800" dirty="0" smtClean="0"/>
              <a:t>Students test their Physics game for errors and bugs and may collaborate with people outside of their work group for feedback.</a:t>
            </a:r>
          </a:p>
          <a:p>
            <a:pPr marL="742950" indent="-742950">
              <a:buFont typeface="+mj-lt"/>
              <a:buAutoNum type="arabicPeriod"/>
            </a:pPr>
            <a:r>
              <a:rPr lang="en-US" sz="3800" dirty="0" smtClean="0"/>
              <a:t>Students present their Physics game to their class and receive further feedback.</a:t>
            </a:r>
          </a:p>
          <a:p>
            <a:pPr marL="742950" indent="-742950">
              <a:buFont typeface="+mj-lt"/>
              <a:buAutoNum type="arabicPeriod"/>
            </a:pPr>
            <a:r>
              <a:rPr lang="en-US" sz="3800" dirty="0" smtClean="0"/>
              <a:t>Students revise and improve their Physics game utilizing the constructive feedback.</a:t>
            </a:r>
          </a:p>
          <a:p>
            <a:pPr marL="742950" indent="-742950">
              <a:buFont typeface="+mj-lt"/>
              <a:buAutoNum type="arabicPeriod"/>
            </a:pPr>
            <a:r>
              <a:rPr lang="en-US" sz="3800" dirty="0" smtClean="0"/>
              <a:t>Students complete and collect deliverables.</a:t>
            </a:r>
          </a:p>
          <a:p>
            <a:pPr indent="-460375" defTabSz="1514475">
              <a:spcBef>
                <a:spcPts val="0"/>
              </a:spcBef>
              <a:spcAft>
                <a:spcPts val="0"/>
              </a:spcAft>
            </a:pPr>
            <a:endParaRPr lang="en-US" sz="4200" dirty="0" smtClean="0"/>
          </a:p>
        </p:txBody>
      </p:sp>
      <p:sp>
        <p:nvSpPr>
          <p:cNvPr id="24" name="Rectangle 3"/>
          <p:cNvSpPr>
            <a:spLocks noChangeArrowheads="1"/>
          </p:cNvSpPr>
          <p:nvPr/>
        </p:nvSpPr>
        <p:spPr bwMode="auto">
          <a:xfrm>
            <a:off x="29641800" y="6096000"/>
            <a:ext cx="13182600" cy="6339315"/>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60375" algn="ctr" defTabSz="1514475">
              <a:spcBef>
                <a:spcPts val="0"/>
              </a:spcBef>
              <a:spcAft>
                <a:spcPts val="0"/>
              </a:spcAft>
            </a:pPr>
            <a:r>
              <a:rPr lang="en-US" sz="6000" b="1" cap="all" dirty="0" smtClean="0">
                <a:ln w="0"/>
                <a:gradFill flip="none" rotWithShape="1">
                  <a:gsLst>
                    <a:gs pos="0">
                      <a:srgbClr val="FF001B"/>
                    </a:gs>
                    <a:gs pos="100000">
                      <a:srgbClr val="930300"/>
                    </a:gs>
                  </a:gsLst>
                  <a:lin ang="0" scaled="1"/>
                  <a:tileRect/>
                </a:gradFill>
                <a:effectLst/>
              </a:rPr>
              <a:t>Student deliverables</a:t>
            </a:r>
          </a:p>
          <a:p>
            <a:pPr indent="-460375" defTabSz="1514475">
              <a:spcBef>
                <a:spcPts val="0"/>
              </a:spcBef>
              <a:spcAft>
                <a:spcPts val="0"/>
              </a:spcAft>
            </a:pPr>
            <a:r>
              <a:rPr lang="en-US" sz="3800" b="1" dirty="0" smtClean="0"/>
              <a:t>Action Plan 1: Egg Drop</a:t>
            </a:r>
          </a:p>
          <a:p>
            <a:pPr>
              <a:buFont typeface="Wingdings" pitchFamily="2" charset="2"/>
              <a:buChar char="v"/>
            </a:pPr>
            <a:r>
              <a:rPr lang="en-US" sz="3800" dirty="0" smtClean="0"/>
              <a:t>Brainstorm sketches</a:t>
            </a:r>
          </a:p>
          <a:p>
            <a:pPr>
              <a:buFont typeface="Wingdings" pitchFamily="2" charset="2"/>
              <a:buChar char="v"/>
            </a:pPr>
            <a:r>
              <a:rPr lang="en-US" sz="3800" dirty="0" smtClean="0"/>
              <a:t>Primary design sketches</a:t>
            </a:r>
          </a:p>
          <a:p>
            <a:pPr>
              <a:buFont typeface="Wingdings" pitchFamily="2" charset="2"/>
              <a:buChar char="v"/>
            </a:pPr>
            <a:r>
              <a:rPr lang="en-US" sz="3800" dirty="0" smtClean="0"/>
              <a:t>EDP Worksheet completed (problem ID, justification for chosen design, data, analysis, revisions, etc).  </a:t>
            </a:r>
            <a:endParaRPr lang="en-US" sz="3800" dirty="0" smtClean="0"/>
          </a:p>
          <a:p>
            <a:pPr indent="-460375" defTabSz="1514475">
              <a:spcBef>
                <a:spcPts val="0"/>
              </a:spcBef>
              <a:spcAft>
                <a:spcPts val="0"/>
              </a:spcAft>
            </a:pPr>
            <a:r>
              <a:rPr lang="en-US" sz="3800" b="1" dirty="0" smtClean="0"/>
              <a:t>Action Plan 2: Physics Game</a:t>
            </a:r>
          </a:p>
          <a:p>
            <a:pPr>
              <a:buFont typeface="Wingdings" pitchFamily="2" charset="2"/>
              <a:buChar char="v"/>
            </a:pPr>
            <a:r>
              <a:rPr lang="en-US" sz="3800" dirty="0" smtClean="0"/>
              <a:t>Report including evidence of use of EDP, communication between group members, and reflections.</a:t>
            </a:r>
          </a:p>
          <a:p>
            <a:pPr>
              <a:buFont typeface="Wingdings" pitchFamily="2" charset="2"/>
              <a:buChar char="v"/>
            </a:pPr>
            <a:r>
              <a:rPr lang="en-US" sz="3800" dirty="0" smtClean="0"/>
              <a:t>A working Physics game or puzzle</a:t>
            </a:r>
            <a:r>
              <a:rPr lang="en-US" sz="3800" dirty="0" smtClean="0"/>
              <a:t>.</a:t>
            </a:r>
            <a:endParaRPr lang="en-US" sz="3800" dirty="0" smtClean="0"/>
          </a:p>
        </p:txBody>
      </p:sp>
      <p:sp>
        <p:nvSpPr>
          <p:cNvPr id="25" name="Rectangle 3"/>
          <p:cNvSpPr>
            <a:spLocks noChangeArrowheads="1"/>
          </p:cNvSpPr>
          <p:nvPr/>
        </p:nvSpPr>
        <p:spPr bwMode="auto">
          <a:xfrm>
            <a:off x="30175200" y="19126200"/>
            <a:ext cx="12344400" cy="12771845"/>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60375" algn="ctr" defTabSz="1514475">
              <a:spcBef>
                <a:spcPts val="0"/>
              </a:spcBef>
              <a:spcAft>
                <a:spcPts val="0"/>
              </a:spcAft>
            </a:pPr>
            <a:r>
              <a:rPr lang="en-US" sz="6000" b="1" cap="all" dirty="0" smtClean="0">
                <a:ln w="0"/>
                <a:gradFill flip="none" rotWithShape="1">
                  <a:gsLst>
                    <a:gs pos="0">
                      <a:srgbClr val="FF001B"/>
                    </a:gs>
                    <a:gs pos="100000">
                      <a:srgbClr val="930300"/>
                    </a:gs>
                  </a:gsLst>
                  <a:lin ang="0" scaled="1"/>
                  <a:tileRect/>
                </a:gradFill>
                <a:effectLst/>
              </a:rPr>
              <a:t>extensions</a:t>
            </a:r>
            <a:endParaRPr lang="en-US" sz="6000" b="1" cap="all" dirty="0" smtClean="0">
              <a:ln w="0"/>
              <a:gradFill flip="none" rotWithShape="1">
                <a:gsLst>
                  <a:gs pos="0">
                    <a:srgbClr val="FF001B"/>
                  </a:gs>
                  <a:gs pos="100000">
                    <a:srgbClr val="930300"/>
                  </a:gs>
                </a:gsLst>
                <a:lin ang="0" scaled="1"/>
                <a:tileRect/>
              </a:gradFill>
            </a:endParaRPr>
          </a:p>
          <a:p>
            <a:pPr indent="-460375" defTabSz="1514475">
              <a:spcBef>
                <a:spcPts val="0"/>
              </a:spcBef>
              <a:spcAft>
                <a:spcPts val="0"/>
              </a:spcAft>
            </a:pPr>
            <a:r>
              <a:rPr lang="en-US" sz="3800" b="1" dirty="0" smtClean="0"/>
              <a:t>Action Plan 1: Egg Drop</a:t>
            </a:r>
          </a:p>
          <a:p>
            <a:pPr>
              <a:buFont typeface="Wingdings" pitchFamily="2" charset="2"/>
              <a:buChar char="v"/>
            </a:pPr>
            <a:r>
              <a:rPr lang="en-US" sz="3800" dirty="0" smtClean="0"/>
              <a:t>Students could study the motion of the egg using the high-speed camera and calculations.</a:t>
            </a:r>
          </a:p>
          <a:p>
            <a:pPr>
              <a:buFont typeface="Wingdings" pitchFamily="2" charset="2"/>
              <a:buChar char="v"/>
            </a:pPr>
            <a:r>
              <a:rPr lang="en-US" sz="3800" dirty="0" smtClean="0"/>
              <a:t>Students could describe how the principals evident in this project apply to other real-life everyday devices.</a:t>
            </a:r>
          </a:p>
          <a:p>
            <a:pPr>
              <a:buFont typeface="Wingdings" pitchFamily="2" charset="2"/>
              <a:buChar char="v"/>
            </a:pPr>
            <a:r>
              <a:rPr lang="en-US" sz="3800" dirty="0" smtClean="0"/>
              <a:t>A follow up project could be to build a device to surround the egg and be dropped with the egg, accomplishing the same thing.</a:t>
            </a:r>
          </a:p>
          <a:p>
            <a:pPr>
              <a:buFont typeface="Wingdings" pitchFamily="2" charset="2"/>
              <a:buChar char="v"/>
            </a:pPr>
            <a:r>
              <a:rPr lang="en-US" sz="3800" dirty="0" smtClean="0"/>
              <a:t>The EDP, now introduced, could be applied to other projects</a:t>
            </a:r>
            <a:r>
              <a:rPr lang="en-US" sz="3800" dirty="0" smtClean="0"/>
              <a:t>.</a:t>
            </a:r>
            <a:endParaRPr lang="en-US" sz="3800" dirty="0" smtClean="0"/>
          </a:p>
          <a:p>
            <a:pPr indent="-460375" defTabSz="1514475">
              <a:spcBef>
                <a:spcPts val="0"/>
              </a:spcBef>
              <a:spcAft>
                <a:spcPts val="0"/>
              </a:spcAft>
            </a:pPr>
            <a:r>
              <a:rPr lang="en-US" sz="3800" b="1" dirty="0" smtClean="0"/>
              <a:t>Action Plan 2: Physics </a:t>
            </a:r>
            <a:r>
              <a:rPr lang="en-US" sz="3800" b="1" dirty="0" smtClean="0"/>
              <a:t>Game</a:t>
            </a:r>
          </a:p>
          <a:p>
            <a:pPr>
              <a:buFont typeface="Wingdings" pitchFamily="2" charset="2"/>
              <a:buChar char="v"/>
            </a:pPr>
            <a:r>
              <a:rPr lang="en-US" sz="3800" dirty="0" smtClean="0"/>
              <a:t>Students could design their games such that they can be combined into a larger, more complete experience.</a:t>
            </a:r>
          </a:p>
          <a:p>
            <a:pPr>
              <a:buFont typeface="Wingdings" pitchFamily="2" charset="2"/>
              <a:buChar char="v"/>
            </a:pPr>
            <a:r>
              <a:rPr lang="en-US" sz="3800" dirty="0" smtClean="0"/>
              <a:t>Students could integrate Biology or Chemistry concepts into their game along with the Physics.</a:t>
            </a:r>
          </a:p>
          <a:p>
            <a:pPr>
              <a:buFont typeface="Wingdings" pitchFamily="2" charset="2"/>
              <a:buChar char="v"/>
            </a:pPr>
            <a:r>
              <a:rPr lang="en-US" sz="3800" dirty="0" smtClean="0"/>
              <a:t>Students could submit their games to Xbox Live Marketplace.</a:t>
            </a:r>
          </a:p>
          <a:p>
            <a:pPr>
              <a:buFont typeface="Wingdings" pitchFamily="2" charset="2"/>
              <a:buChar char="v"/>
            </a:pPr>
            <a:r>
              <a:rPr lang="en-US" sz="3800" dirty="0" smtClean="0"/>
              <a:t>Students could create modifications or “</a:t>
            </a:r>
            <a:r>
              <a:rPr lang="en-US" sz="3800" dirty="0" err="1" smtClean="0"/>
              <a:t>Mods</a:t>
            </a:r>
            <a:r>
              <a:rPr lang="en-US" sz="3800" dirty="0" smtClean="0"/>
              <a:t>” to existing games they play at home in which they adjust physical laws to affect </a:t>
            </a:r>
            <a:r>
              <a:rPr lang="en-US" sz="3800" dirty="0" err="1" smtClean="0"/>
              <a:t>gameplay</a:t>
            </a:r>
            <a:r>
              <a:rPr lang="en-US" sz="3800" dirty="0" smtClean="0"/>
              <a:t>.</a:t>
            </a:r>
            <a:endParaRPr lang="en-US" sz="3800" dirty="0" smtClean="0"/>
          </a:p>
        </p:txBody>
      </p:sp>
      <p:sp>
        <p:nvSpPr>
          <p:cNvPr id="26" name="Rectangle 3"/>
          <p:cNvSpPr>
            <a:spLocks noChangeArrowheads="1"/>
          </p:cNvSpPr>
          <p:nvPr/>
        </p:nvSpPr>
        <p:spPr bwMode="auto">
          <a:xfrm>
            <a:off x="29794200" y="12954000"/>
            <a:ext cx="12344400" cy="6339315"/>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60375" algn="ctr" defTabSz="1514475">
              <a:spcBef>
                <a:spcPts val="0"/>
              </a:spcBef>
              <a:spcAft>
                <a:spcPts val="0"/>
              </a:spcAft>
            </a:pPr>
            <a:r>
              <a:rPr lang="en-US" sz="6000" b="1" cap="all" dirty="0" smtClean="0">
                <a:ln w="0"/>
                <a:gradFill flip="none" rotWithShape="1">
                  <a:gsLst>
                    <a:gs pos="0">
                      <a:srgbClr val="FF001B"/>
                    </a:gs>
                    <a:gs pos="100000">
                      <a:srgbClr val="930300"/>
                    </a:gs>
                  </a:gsLst>
                  <a:lin ang="0" scaled="1"/>
                  <a:tileRect/>
                </a:gradFill>
                <a:effectLst/>
              </a:rPr>
              <a:t>Teacher deliverables</a:t>
            </a:r>
            <a:endParaRPr lang="en-US" sz="6000" b="1" cap="all" dirty="0" smtClean="0">
              <a:ln w="0"/>
              <a:gradFill flip="none" rotWithShape="1">
                <a:gsLst>
                  <a:gs pos="0">
                    <a:srgbClr val="FF001B"/>
                  </a:gs>
                  <a:gs pos="100000">
                    <a:srgbClr val="930300"/>
                  </a:gs>
                </a:gsLst>
                <a:lin ang="0" scaled="1"/>
                <a:tileRect/>
              </a:gradFill>
            </a:endParaRPr>
          </a:p>
          <a:p>
            <a:pPr indent="-460375" defTabSz="1514475">
              <a:spcBef>
                <a:spcPts val="0"/>
              </a:spcBef>
              <a:spcAft>
                <a:spcPts val="0"/>
              </a:spcAft>
            </a:pPr>
            <a:r>
              <a:rPr lang="en-US" sz="3800" b="1" dirty="0" smtClean="0"/>
              <a:t>Action Plan 1: Egg Drop</a:t>
            </a:r>
          </a:p>
          <a:p>
            <a:r>
              <a:rPr lang="en-US" sz="3800" dirty="0" smtClean="0"/>
              <a:t>Obtain materials</a:t>
            </a:r>
          </a:p>
          <a:p>
            <a:r>
              <a:rPr lang="en-US" sz="3800" dirty="0" smtClean="0"/>
              <a:t>Project outline handout</a:t>
            </a:r>
          </a:p>
          <a:p>
            <a:r>
              <a:rPr lang="en-US" sz="3800" dirty="0" smtClean="0"/>
              <a:t>EDP/Physics </a:t>
            </a:r>
            <a:r>
              <a:rPr lang="en-US" sz="3800" dirty="0" smtClean="0"/>
              <a:t>worksheet</a:t>
            </a:r>
          </a:p>
          <a:p>
            <a:pPr indent="-460375" defTabSz="1514475">
              <a:spcBef>
                <a:spcPts val="0"/>
              </a:spcBef>
              <a:spcAft>
                <a:spcPts val="0"/>
              </a:spcAft>
            </a:pPr>
            <a:r>
              <a:rPr lang="en-US" sz="3800" b="1" dirty="0" smtClean="0"/>
              <a:t>Action Plan 2: Physics Game</a:t>
            </a:r>
          </a:p>
          <a:p>
            <a:r>
              <a:rPr lang="en-US" sz="3800" dirty="0" smtClean="0"/>
              <a:t>Project outline handout</a:t>
            </a:r>
          </a:p>
          <a:p>
            <a:r>
              <a:rPr lang="en-US" sz="3800" dirty="0" smtClean="0"/>
              <a:t>Grading Rubric</a:t>
            </a:r>
          </a:p>
          <a:p>
            <a:r>
              <a:rPr lang="en-US" sz="3800" dirty="0" smtClean="0"/>
              <a:t>Demonstrations</a:t>
            </a:r>
          </a:p>
          <a:p>
            <a:pPr indent="-460375" defTabSz="1514475">
              <a:spcBef>
                <a:spcPts val="0"/>
              </a:spcBef>
              <a:spcAft>
                <a:spcPts val="0"/>
              </a:spcAft>
            </a:pPr>
            <a:endParaRPr lang="en-US" sz="3800" dirty="0" smtClean="0"/>
          </a:p>
        </p:txBody>
      </p:sp>
      <p:sp>
        <p:nvSpPr>
          <p:cNvPr id="27" name="Rectangle 3"/>
          <p:cNvSpPr>
            <a:spLocks noChangeArrowheads="1"/>
          </p:cNvSpPr>
          <p:nvPr/>
        </p:nvSpPr>
        <p:spPr bwMode="auto">
          <a:xfrm>
            <a:off x="1371600" y="10972800"/>
            <a:ext cx="12344400" cy="22189808"/>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60375" algn="ctr" defTabSz="1514475">
              <a:spcBef>
                <a:spcPts val="0"/>
              </a:spcBef>
              <a:spcAft>
                <a:spcPts val="0"/>
              </a:spcAft>
            </a:pPr>
            <a:r>
              <a:rPr lang="en-US" sz="6000" b="1" cap="all" dirty="0" smtClean="0">
                <a:ln w="0"/>
                <a:gradFill flip="none" rotWithShape="1">
                  <a:gsLst>
                    <a:gs pos="0">
                      <a:srgbClr val="FF001B"/>
                    </a:gs>
                    <a:gs pos="100000">
                      <a:srgbClr val="930300"/>
                    </a:gs>
                  </a:gsLst>
                  <a:lin ang="0" scaled="1"/>
                  <a:tileRect/>
                </a:gradFill>
                <a:effectLst/>
              </a:rPr>
              <a:t>Definitions and goals</a:t>
            </a:r>
            <a:endParaRPr lang="en-US" sz="6000" b="1" cap="all" dirty="0" smtClean="0">
              <a:ln w="0"/>
              <a:gradFill flip="none" rotWithShape="1">
                <a:gsLst>
                  <a:gs pos="0">
                    <a:srgbClr val="FF001B"/>
                  </a:gs>
                  <a:gs pos="100000">
                    <a:srgbClr val="930300"/>
                  </a:gs>
                </a:gsLst>
                <a:lin ang="0" scaled="1"/>
                <a:tileRect/>
              </a:gradFill>
            </a:endParaRPr>
          </a:p>
          <a:p>
            <a:pPr indent="-460375" defTabSz="1514475">
              <a:spcBef>
                <a:spcPts val="0"/>
              </a:spcBef>
              <a:spcAft>
                <a:spcPts val="0"/>
              </a:spcAft>
            </a:pPr>
            <a:r>
              <a:rPr lang="en-US" sz="3800" b="1" dirty="0" smtClean="0"/>
              <a:t>Action Plan 1: Egg Drop</a:t>
            </a:r>
          </a:p>
          <a:p>
            <a:pPr indent="-460375" defTabSz="1514475">
              <a:spcBef>
                <a:spcPts val="0"/>
              </a:spcBef>
              <a:spcAft>
                <a:spcPts val="0"/>
              </a:spcAft>
            </a:pPr>
            <a:r>
              <a:rPr lang="en-US" sz="3800" dirty="0" smtClean="0"/>
              <a:t>Students are introduced to and utilize the Engineering Design Process to design, build, test, and revise a device of restricted materials to catch an uncooked egg dropped from a specified height such that the egg retains structural integrity after landing.</a:t>
            </a:r>
            <a:endParaRPr lang="en-US" sz="3800" dirty="0" smtClean="0"/>
          </a:p>
          <a:p>
            <a:pPr indent="-460375" defTabSz="1514475">
              <a:spcBef>
                <a:spcPts val="0"/>
              </a:spcBef>
              <a:spcAft>
                <a:spcPts val="0"/>
              </a:spcAft>
            </a:pPr>
            <a:r>
              <a:rPr lang="en-US" sz="3800" b="1" dirty="0" smtClean="0"/>
              <a:t>Goals:</a:t>
            </a:r>
          </a:p>
          <a:p>
            <a:pPr>
              <a:buFont typeface="Wingdings" pitchFamily="2" charset="2"/>
              <a:buChar char="v"/>
            </a:pPr>
            <a:r>
              <a:rPr lang="en-US" sz="3800" dirty="0" smtClean="0"/>
              <a:t>Students are introduced to and utilize Engineering Design Process.</a:t>
            </a:r>
          </a:p>
          <a:p>
            <a:pPr>
              <a:buFont typeface="Wingdings" pitchFamily="2" charset="2"/>
              <a:buChar char="v"/>
            </a:pPr>
            <a:r>
              <a:rPr lang="en-US" sz="3800" dirty="0" smtClean="0"/>
              <a:t>Students practice teamwork, leadership, and communication skills.  </a:t>
            </a:r>
          </a:p>
          <a:p>
            <a:pPr>
              <a:buFont typeface="Wingdings" pitchFamily="2" charset="2"/>
              <a:buChar char="v"/>
            </a:pPr>
            <a:r>
              <a:rPr lang="en-US" sz="3800" dirty="0" smtClean="0"/>
              <a:t>Students utilize and reinforce learned concepts regarding projectile motion, forces, and momentum.</a:t>
            </a:r>
          </a:p>
          <a:p>
            <a:pPr indent="-460375" defTabSz="1514475">
              <a:spcBef>
                <a:spcPts val="0"/>
              </a:spcBef>
              <a:spcAft>
                <a:spcPts val="0"/>
              </a:spcAft>
            </a:pPr>
            <a:endParaRPr lang="en-US" sz="3800" b="1" dirty="0" smtClean="0"/>
          </a:p>
          <a:p>
            <a:pPr indent="-460375" defTabSz="1514475">
              <a:spcBef>
                <a:spcPts val="0"/>
              </a:spcBef>
              <a:spcAft>
                <a:spcPts val="0"/>
              </a:spcAft>
            </a:pPr>
            <a:r>
              <a:rPr lang="en-US" sz="3800" b="1" dirty="0" smtClean="0"/>
              <a:t>Action Plan 2: Physics Game</a:t>
            </a:r>
          </a:p>
          <a:p>
            <a:pPr indent="-460375" defTabSz="1514475">
              <a:spcBef>
                <a:spcPts val="0"/>
              </a:spcBef>
              <a:spcAft>
                <a:spcPts val="0"/>
              </a:spcAft>
            </a:pPr>
            <a:r>
              <a:rPr lang="en-US" sz="3800" dirty="0" smtClean="0"/>
              <a:t>This project will be a multi-disciplinary Capstone experience where students from a physics class and a computer programming class will collaborate. Students will be given a problem to solve using the Engineering Design Process. The task is to design/create a working XBOX game or puzzle that demonstrates and accurately utilizes various physics principals.</a:t>
            </a:r>
          </a:p>
          <a:p>
            <a:pPr indent="-460375" defTabSz="1514475">
              <a:spcBef>
                <a:spcPts val="0"/>
              </a:spcBef>
              <a:spcAft>
                <a:spcPts val="0"/>
              </a:spcAft>
            </a:pPr>
            <a:r>
              <a:rPr lang="en-US" sz="3800" b="1" dirty="0" smtClean="0"/>
              <a:t>Goals:</a:t>
            </a:r>
          </a:p>
          <a:p>
            <a:pPr>
              <a:buFont typeface="Wingdings" pitchFamily="2" charset="2"/>
              <a:buChar char="v"/>
            </a:pPr>
            <a:r>
              <a:rPr lang="en-US" sz="3800" dirty="0" smtClean="0"/>
              <a:t>Students design and create an XNA program that will demonstrate one or more of the following concepts: 1D motion, 2D motion, Forces, Energy Conservation, Momentum Conservation, Static Electricity, Circuits, Magnetism, Electromagnetism, Wave Behavior, Sound, Light, and Optics.</a:t>
            </a:r>
            <a:r>
              <a:rPr lang="en-US" sz="3800" b="1" dirty="0" smtClean="0"/>
              <a:t> </a:t>
            </a:r>
            <a:endParaRPr lang="en-US" sz="3800" dirty="0" smtClean="0"/>
          </a:p>
          <a:p>
            <a:pPr>
              <a:buFont typeface="Wingdings" pitchFamily="2" charset="2"/>
              <a:buChar char="v"/>
            </a:pPr>
            <a:r>
              <a:rPr lang="en-US" sz="3800" dirty="0" smtClean="0"/>
              <a:t>Students </a:t>
            </a:r>
            <a:r>
              <a:rPr lang="en-US" sz="3800" dirty="0" smtClean="0"/>
              <a:t>utilize Engineering Design Process.</a:t>
            </a:r>
          </a:p>
          <a:p>
            <a:pPr>
              <a:buFont typeface="Wingdings" pitchFamily="2" charset="2"/>
              <a:buChar char="v"/>
            </a:pPr>
            <a:r>
              <a:rPr lang="en-US" sz="3800" dirty="0" smtClean="0"/>
              <a:t>Students practice teamwork, leadership, and communication skills.</a:t>
            </a:r>
          </a:p>
          <a:p>
            <a:pPr>
              <a:buFont typeface="Wingdings" pitchFamily="2" charset="2"/>
              <a:buChar char="v"/>
            </a:pPr>
            <a:r>
              <a:rPr lang="en-US" sz="3800" dirty="0" smtClean="0"/>
              <a:t>Students utilize modern communication technology potentially including email, online forums, shared documents, online voice, and online chat.</a:t>
            </a:r>
          </a:p>
          <a:p>
            <a:pPr indent="-460375" defTabSz="1514475">
              <a:spcBef>
                <a:spcPts val="0"/>
              </a:spcBef>
              <a:spcAft>
                <a:spcPts val="0"/>
              </a:spcAft>
            </a:pPr>
            <a:endParaRPr lang="en-US" sz="4200" dirty="0" smtClean="0"/>
          </a:p>
        </p:txBody>
      </p:sp>
      <p:pic>
        <p:nvPicPr>
          <p:cNvPr id="28" name="Picture 27" descr="http://upload.wikimedia.org/wikipedia/commons/c/c4/Xbox-360-Controller-Black.jpg"/>
          <p:cNvPicPr/>
          <p:nvPr/>
        </p:nvPicPr>
        <p:blipFill>
          <a:blip r:embed="rId7" cstate="print"/>
          <a:srcRect/>
          <a:stretch>
            <a:fillRect/>
          </a:stretch>
        </p:blipFill>
        <p:spPr bwMode="auto">
          <a:xfrm>
            <a:off x="22456800" y="26593800"/>
            <a:ext cx="6047999" cy="4572000"/>
          </a:xfrm>
          <a:prstGeom prst="rect">
            <a:avLst/>
          </a:prstGeom>
          <a:ln>
            <a:noFill/>
          </a:ln>
          <a:effectLst>
            <a:outerShdw blurRad="292100" dist="139700" dir="2700000" algn="tl" rotWithShape="0">
              <a:srgbClr val="333333">
                <a:alpha val="65000"/>
              </a:srgbClr>
            </a:outerShdw>
          </a:effectLst>
        </p:spPr>
      </p:pic>
      <p:pic>
        <p:nvPicPr>
          <p:cNvPr id="29" name="Picture 28" descr="http://www.tabletalkatlarrys.com/wp-content/uploads/2011/03/eggs.jpg"/>
          <p:cNvPicPr/>
          <p:nvPr/>
        </p:nvPicPr>
        <p:blipFill>
          <a:blip r:embed="rId8" cstate="print"/>
          <a:srcRect/>
          <a:stretch>
            <a:fillRect/>
          </a:stretch>
        </p:blipFill>
        <p:spPr bwMode="auto">
          <a:xfrm>
            <a:off x="14706599" y="26601338"/>
            <a:ext cx="6973313" cy="4640662"/>
          </a:xfrm>
          <a:prstGeom prst="rect">
            <a:avLst/>
          </a:prstGeom>
          <a:ln>
            <a:noFill/>
          </a:ln>
          <a:effectLst>
            <a:outerShdw blurRad="292100" dist="139700" dir="2700000" algn="tl" rotWithShape="0">
              <a:srgbClr val="333333">
                <a:alpha val="65000"/>
              </a:srgbClr>
            </a:outerShdw>
          </a:effectLst>
        </p:spPr>
      </p:pic>
      <p:pic>
        <p:nvPicPr>
          <p:cNvPr id="2" name="Picture 2" descr="https://admin.unibank.com/Userfiles/image/tomahawk.bmp"/>
          <p:cNvPicPr>
            <a:picLocks noChangeAspect="1" noChangeArrowheads="1"/>
          </p:cNvPicPr>
          <p:nvPr/>
        </p:nvPicPr>
        <p:blipFill>
          <a:blip r:embed="rId9" cstate="print"/>
          <a:srcRect/>
          <a:stretch>
            <a:fillRect/>
          </a:stretch>
        </p:blipFill>
        <p:spPr bwMode="auto">
          <a:xfrm>
            <a:off x="32918400" y="2438400"/>
            <a:ext cx="4514850" cy="26245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Implimentation Poster NAT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Implimentation Poster NATE</Template>
  <TotalTime>164</TotalTime>
  <Words>417</Words>
  <Application>Microsoft Office PowerPoint</Application>
  <PresentationFormat>Custom</PresentationFormat>
  <Paragraphs>69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Wingdings</vt:lpstr>
      <vt:lpstr>Implimentation Poster NATE</vt:lpstr>
      <vt:lpstr>Slide 1</vt:lpstr>
    </vt:vector>
  </TitlesOfParts>
  <Company>Worcester Polytechnic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Nate</dc:creator>
  <cp:lastModifiedBy>Nate</cp:lastModifiedBy>
  <cp:revision>9</cp:revision>
  <cp:lastPrinted>2010-12-20T04:34:57Z</cp:lastPrinted>
  <dcterms:created xsi:type="dcterms:W3CDTF">2012-07-25T15:40:48Z</dcterms:created>
  <dcterms:modified xsi:type="dcterms:W3CDTF">2012-07-25T18:25:15Z</dcterms:modified>
</cp:coreProperties>
</file>