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30632400" cy="397764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NI Vision" pitchFamily="2" charset="0"/>
      <p:regular r:id="rId7"/>
    </p:embeddedFont>
    <p:embeddedFont>
      <p:font typeface="Tahoma" pitchFamily="34" charset="0"/>
      <p:regular r:id="rId8"/>
      <p:bold r:id="rId9"/>
    </p:embeddedFont>
    <p:embeddedFont>
      <p:font typeface="Eras Bold ITC" pitchFamily="34" charset="0"/>
      <p:regular r:id="rId10"/>
    </p:embeddedFont>
  </p:embeddedFontLst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1775" indent="-521017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666"/>
    <a:srgbClr val="0000FF"/>
    <a:srgbClr val="9B1103"/>
    <a:srgbClr val="930300"/>
    <a:srgbClr val="FF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479" autoAdjust="0"/>
  </p:normalViewPr>
  <p:slideViewPr>
    <p:cSldViewPr>
      <p:cViewPr varScale="1">
        <p:scale>
          <a:sx n="24" d="100"/>
          <a:sy n="24" d="100"/>
        </p:scale>
        <p:origin x="-2154" y="-1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2A3C-CF0C-45AA-B718-0713827902FB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DE29-C787-4522-B516-909D7EA31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3C62-93C7-414F-84C3-37C403CFA9E8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28D0-378C-4235-9A20-F8FA4C13B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B654-A75A-46D9-AE83-8828E7F59CEC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08CC-9482-4247-BE91-203B438C3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8693-0B65-4744-B671-71C2BAA827E7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4D06-B4C3-4A03-9C74-AB68B77D6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7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74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1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49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7FD9-4985-4C69-8AA0-6AAD52CDA1B0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1F6E-2FEC-49CB-B3AF-0B314C861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E4B8-B4ED-476D-87B6-E38E2DAEAFA6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431-E6E0-4A96-99CF-6C890CA88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0126-3AA5-405D-AA5A-B17FE3FF3AB1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A182-1E96-4A91-91BD-AB9B2C293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BEE-3787-4432-BDC2-9B9ACD6BD940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7CCA-215A-4B22-AD65-C56CF1170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2D10-2C83-40F6-B5D5-12F51DE51C51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EE8F-DDC6-4E52-B0AA-851E5F90E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5E8E-E06B-4196-AF60-A37AFB4384AF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8549-8EEA-4035-8379-78BA2362C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373" indent="0">
              <a:buNone/>
              <a:defRPr sz="13400"/>
            </a:lvl2pPr>
            <a:lvl3pPr marL="4388747" indent="0">
              <a:buNone/>
              <a:defRPr sz="11600"/>
            </a:lvl3pPr>
            <a:lvl4pPr marL="6583120" indent="0">
              <a:buNone/>
              <a:defRPr sz="9600"/>
            </a:lvl4pPr>
            <a:lvl5pPr marL="8777494" indent="0">
              <a:buNone/>
              <a:defRPr sz="9600"/>
            </a:lvl5pPr>
            <a:lvl6pPr marL="10971867" indent="0">
              <a:buNone/>
              <a:defRPr sz="9600"/>
            </a:lvl6pPr>
            <a:lvl7pPr marL="13166241" indent="0">
              <a:buNone/>
              <a:defRPr sz="9600"/>
            </a:lvl7pPr>
            <a:lvl8pPr marL="15360614" indent="0">
              <a:buNone/>
              <a:defRPr sz="9600"/>
            </a:lvl8pPr>
            <a:lvl9pPr marL="17554988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8CD4-6D2F-4AA5-A4A9-5C304D97FC77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1DDB-E384-438A-B817-7C6E79029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l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06BFC-347A-4142-8DB3-9E43AAAFB76D}" type="datetimeFigureOut">
              <a:rPr lang="en-US"/>
              <a:pPr>
                <a:defRPr/>
              </a:pPr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ctr" defTabSz="438874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r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4243D-DB7A-4531-A3FF-E1BB83364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87850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001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813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38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054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428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801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175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73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4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12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49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86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241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61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988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1991071" y="304800"/>
            <a:ext cx="40614600" cy="4515678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89" name="Picture 5" descr="NSF_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0" y="792540"/>
            <a:ext cx="2797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3" name="AutoShape 431"/>
          <p:cNvSpPr>
            <a:spLocks noChangeArrowheads="1"/>
          </p:cNvSpPr>
          <p:nvPr/>
        </p:nvSpPr>
        <p:spPr bwMode="auto">
          <a:xfrm>
            <a:off x="13977730" y="4820478"/>
            <a:ext cx="15240000" cy="2651760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AutoShape 431"/>
          <p:cNvSpPr>
            <a:spLocks noChangeArrowheads="1"/>
          </p:cNvSpPr>
          <p:nvPr/>
        </p:nvSpPr>
        <p:spPr bwMode="auto">
          <a:xfrm>
            <a:off x="29382952" y="4572000"/>
            <a:ext cx="13487400" cy="2644096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holdencubscouts.org/images/MOS.gi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8991600" y="2286000"/>
            <a:ext cx="2277206" cy="1491782"/>
          </a:xfrm>
          <a:prstGeom prst="rect">
            <a:avLst/>
          </a:prstGeom>
          <a:noFill/>
        </p:spPr>
      </p:pic>
      <p:sp>
        <p:nvSpPr>
          <p:cNvPr id="130" name="Rectangle 3"/>
          <p:cNvSpPr>
            <a:spLocks noChangeArrowheads="1"/>
          </p:cNvSpPr>
          <p:nvPr/>
        </p:nvSpPr>
        <p:spPr bwMode="auto">
          <a:xfrm>
            <a:off x="14097000" y="6019800"/>
            <a:ext cx="14935200" cy="2451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POSSIBLE SOLUTIONS</a:t>
            </a: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r>
              <a:rPr lang="en-US" sz="3600" b="1" cap="all" dirty="0" smtClean="0">
                <a:ln w="0"/>
                <a:solidFill>
                  <a:srgbClr val="0000FF"/>
                </a:solidFill>
              </a:rPr>
              <a:t>Overall configuration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cap="all" dirty="0" smtClean="0">
                <a:ln w="0"/>
                <a:solidFill>
                  <a:srgbClr val="0000FF"/>
                </a:solidFill>
              </a:rPr>
              <a:t>Rectangular vs. rounded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cap="all" dirty="0" smtClean="0">
                <a:ln w="0"/>
                <a:solidFill>
                  <a:srgbClr val="0000FF"/>
                </a:solidFill>
              </a:rPr>
              <a:t>Acceptable depth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cap="all" dirty="0" smtClean="0">
                <a:ln w="0"/>
                <a:solidFill>
                  <a:srgbClr val="0000FF"/>
                </a:solidFill>
              </a:rPr>
              <a:t>Rigid or collapsible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b="1" cap="all" dirty="0">
              <a:ln w="0"/>
              <a:solidFill>
                <a:srgbClr val="0000FF"/>
              </a:solidFill>
            </a:endParaRPr>
          </a:p>
          <a:p>
            <a:r>
              <a:rPr lang="en-US" sz="3600" b="1" cap="all" dirty="0" smtClean="0">
                <a:ln w="0"/>
                <a:solidFill>
                  <a:srgbClr val="0000FF"/>
                </a:solidFill>
              </a:rPr>
              <a:t>Mobility considerations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cap="all" dirty="0" smtClean="0">
                <a:ln w="0"/>
                <a:solidFill>
                  <a:srgbClr val="0000FF"/>
                </a:solidFill>
              </a:rPr>
              <a:t>Minimal weight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cap="all" dirty="0" smtClean="0">
                <a:ln w="0"/>
                <a:solidFill>
                  <a:srgbClr val="0000FF"/>
                </a:solidFill>
              </a:rPr>
              <a:t>Size for transport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cap="all" dirty="0" smtClean="0">
                <a:ln w="0"/>
                <a:solidFill>
                  <a:srgbClr val="0000FF"/>
                </a:solidFill>
              </a:rPr>
              <a:t>Wheel or lift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b="1" cap="all" dirty="0">
              <a:ln w="0"/>
              <a:solidFill>
                <a:srgbClr val="0000FF"/>
              </a:solidFill>
            </a:endParaRPr>
          </a:p>
          <a:p>
            <a:r>
              <a:rPr lang="en-US" sz="3600" b="1" cap="all" dirty="0" smtClean="0">
                <a:ln w="0"/>
                <a:solidFill>
                  <a:srgbClr val="0000FF"/>
                </a:solidFill>
              </a:rPr>
              <a:t>Material considerations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cap="all" dirty="0" smtClean="0">
                <a:ln w="0"/>
              </a:rPr>
              <a:t>For the outer shell</a:t>
            </a:r>
          </a:p>
          <a:p>
            <a:r>
              <a:rPr lang="en-US" sz="36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                   vinyl sheet</a:t>
            </a:r>
          </a:p>
          <a:p>
            <a:r>
              <a:rPr lang="en-US" sz="36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                    metal sheet</a:t>
            </a:r>
          </a:p>
          <a:p>
            <a:r>
              <a:rPr lang="en-US" sz="36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                    </a:t>
            </a:r>
            <a:r>
              <a:rPr lang="en-US" sz="3600" b="1" cap="all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correx</a:t>
            </a:r>
            <a:endParaRPr lang="en-US" sz="36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r>
              <a:rPr lang="en-US" sz="36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                    Cardboard</a:t>
            </a:r>
          </a:p>
          <a:p>
            <a:r>
              <a:rPr lang="en-US" sz="36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                    reusable grocery bag material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For the framework</a:t>
            </a:r>
          </a:p>
          <a:p>
            <a:r>
              <a:rPr lang="en-US" sz="3600" b="1" cap="all" dirty="0">
                <a:ln w="0"/>
                <a:solidFill>
                  <a:srgbClr val="9B1103"/>
                </a:solidFill>
              </a:rPr>
              <a:t> </a:t>
            </a:r>
            <a:r>
              <a:rPr lang="en-US" sz="3600" b="1" cap="all" dirty="0" smtClean="0">
                <a:ln w="0"/>
                <a:solidFill>
                  <a:srgbClr val="9B1103"/>
                </a:solidFill>
              </a:rPr>
              <a:t>                    6061 al alloy tubing</a:t>
            </a:r>
          </a:p>
          <a:p>
            <a:r>
              <a:rPr lang="en-US" sz="3600" b="1" cap="all" dirty="0" smtClean="0">
                <a:ln w="0"/>
                <a:solidFill>
                  <a:srgbClr val="9B1103"/>
                </a:solidFill>
              </a:rPr>
              <a:t>                     steel tubing</a:t>
            </a:r>
          </a:p>
          <a:p>
            <a:r>
              <a:rPr lang="en-US" sz="3600" b="1" cap="all" dirty="0" smtClean="0">
                <a:ln w="0"/>
                <a:solidFill>
                  <a:srgbClr val="9B1103"/>
                </a:solidFill>
              </a:rPr>
              <a:t>                     fiberglass rod</a:t>
            </a:r>
          </a:p>
          <a:p>
            <a:r>
              <a:rPr lang="en-US" sz="3600" b="1" cap="all" dirty="0" smtClean="0">
                <a:ln w="0"/>
                <a:solidFill>
                  <a:srgbClr val="9B1103"/>
                </a:solidFill>
              </a:rPr>
              <a:t>                     </a:t>
            </a:r>
            <a:r>
              <a:rPr lang="en-US" sz="3600" b="1" cap="all" dirty="0" err="1" smtClean="0">
                <a:ln w="0"/>
                <a:solidFill>
                  <a:srgbClr val="9B1103"/>
                </a:solidFill>
              </a:rPr>
              <a:t>pvc</a:t>
            </a:r>
            <a:r>
              <a:rPr lang="en-US" sz="3600" b="1" cap="all" dirty="0" smtClean="0">
                <a:ln w="0"/>
                <a:solidFill>
                  <a:srgbClr val="9B1103"/>
                </a:solidFill>
              </a:rPr>
              <a:t> pipe</a:t>
            </a:r>
          </a:p>
          <a:p>
            <a:r>
              <a:rPr lang="en-US" sz="3600" b="1" cap="all" dirty="0" smtClean="0">
                <a:ln w="0"/>
              </a:rPr>
              <a:t>          </a:t>
            </a:r>
            <a:endParaRPr lang="en-US" sz="3600" cap="all" dirty="0" smtClean="0">
              <a:ln w="0"/>
            </a:endParaRPr>
          </a:p>
          <a:p>
            <a:pPr lvl="1">
              <a:buFont typeface="Wingdings" pitchFamily="2" charset="2"/>
              <a:buChar char="Ø"/>
            </a:pPr>
            <a:endParaRPr lang="en-US" sz="4000" b="1" cap="all" dirty="0" smtClean="0">
              <a:ln w="0"/>
            </a:endParaRPr>
          </a:p>
          <a:p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Jessica Chin\Northeastern University PhD\2009 Fall Semester\IE 7315 - Human Factors Engineering\NEU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7252" y="683952"/>
            <a:ext cx="8915400" cy="1297248"/>
          </a:xfrm>
          <a:prstGeom prst="rect">
            <a:avLst/>
          </a:prstGeom>
          <a:noFill/>
        </p:spPr>
      </p:pic>
      <p:pic>
        <p:nvPicPr>
          <p:cNvPr id="1030" name="Picture 6" descr="http://api.ning.com/files/Iz4UW24VzlEDAUPiE-pge0Y4a8x9TkPSRIrZcsHG3EUcIa05GJOOjS-plvlCgAcLgNsZHYNaF1II8550GdnButn6DSuN-qp1/BP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38400" y="1981200"/>
            <a:ext cx="2296885" cy="1600200"/>
          </a:xfrm>
          <a:prstGeom prst="rect">
            <a:avLst/>
          </a:prstGeom>
          <a:noFill/>
        </p:spPr>
      </p:pic>
      <p:sp>
        <p:nvSpPr>
          <p:cNvPr id="22" name="AutoShape 269"/>
          <p:cNvSpPr>
            <a:spLocks noChangeArrowheads="1"/>
          </p:cNvSpPr>
          <p:nvPr/>
        </p:nvSpPr>
        <p:spPr bwMode="auto">
          <a:xfrm>
            <a:off x="736641" y="5487816"/>
            <a:ext cx="12217359" cy="333626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90600" y="5487815"/>
            <a:ext cx="12344400" cy="273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Mission</a:t>
            </a:r>
          </a:p>
          <a:p>
            <a:pPr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We are committed to developing low cost, mobile storage for today’s space challenged College students</a:t>
            </a:r>
            <a:r>
              <a:rPr lang="en-US" sz="36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 </a:t>
            </a:r>
          </a:p>
        </p:txBody>
      </p:sp>
      <p:sp>
        <p:nvSpPr>
          <p:cNvPr id="13388" name="Rectangle 4"/>
          <p:cNvSpPr>
            <a:spLocks noChangeArrowheads="1"/>
          </p:cNvSpPr>
          <p:nvPr/>
        </p:nvSpPr>
        <p:spPr bwMode="auto">
          <a:xfrm>
            <a:off x="6400800" y="304800"/>
            <a:ext cx="327660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925763" eaLnBrk="0" hangingPunct="0">
              <a:spcBef>
                <a:spcPts val="1200"/>
              </a:spcBef>
            </a:pPr>
            <a:endParaRPr lang="en-US" sz="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0"/>
              </a:spcBef>
            </a:pP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Maximize and Mobilize Your Storage Options </a:t>
            </a:r>
          </a:p>
          <a:p>
            <a:pPr algn="ctr" defTabSz="2925763" eaLnBrk="0" hangingPunct="0">
              <a:spcBef>
                <a:spcPts val="0"/>
              </a:spcBef>
            </a:pP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CloseTek</a:t>
            </a:r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  Inc.</a:t>
            </a:r>
          </a:p>
          <a:p>
            <a:pPr algn="ctr" defTabSz="2925763" eaLnBrk="0" hangingPunct="0">
              <a:spcBef>
                <a:spcPts val="0"/>
              </a:spcBef>
            </a:pPr>
            <a:r>
              <a:rPr lang="en-US" sz="6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Daniel </a:t>
            </a:r>
            <a:r>
              <a:rPr lang="en-US" sz="60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Forhan</a:t>
            </a:r>
            <a:r>
              <a:rPr lang="en-US" sz="60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 Ann Kaiser and Jennifer Stephens</a:t>
            </a:r>
            <a:endParaRPr lang="en-US" sz="6000" b="1" i="1" spc="50" dirty="0">
              <a:ln w="11430"/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14027425" y="20517767"/>
            <a:ext cx="14935200" cy="987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FINAL SOLUTION</a:t>
            </a: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r>
              <a:rPr lang="en-US" sz="3200" b="1" cap="all" dirty="0" smtClean="0">
                <a:ln w="0"/>
                <a:solidFill>
                  <a:srgbClr val="0000FF"/>
                </a:solidFill>
                <a:effectLst/>
              </a:rPr>
              <a:t>a collapsible rectangular closet. </a:t>
            </a:r>
            <a:r>
              <a:rPr lang="en-US" sz="3200" b="1" cap="all" dirty="0">
                <a:ln w="0"/>
                <a:solidFill>
                  <a:srgbClr val="0000FF"/>
                </a:solidFill>
              </a:rPr>
              <a:t> </a:t>
            </a:r>
            <a:endParaRPr lang="en-US" sz="3200" b="1" cap="all" dirty="0" smtClean="0">
              <a:ln w="0"/>
              <a:solidFill>
                <a:srgbClr val="0000FF"/>
              </a:solidFill>
            </a:endParaRPr>
          </a:p>
          <a:p>
            <a:r>
              <a:rPr lang="en-US" sz="3200" b="1" cap="all" dirty="0" smtClean="0">
                <a:ln w="0"/>
                <a:solidFill>
                  <a:srgbClr val="0000FF"/>
                </a:solidFill>
              </a:rPr>
              <a:t>stores longer items as well as those that are shorter . Customizable drawer configuration provides storage flexibility for shoes, jewelry, etc.</a:t>
            </a:r>
          </a:p>
          <a:p>
            <a:endParaRPr lang="en-US" sz="3200" b="1" cap="all" dirty="0" smtClean="0">
              <a:ln w="0"/>
              <a:solidFill>
                <a:srgbClr val="0000FF"/>
              </a:solidFill>
              <a:effectLst/>
            </a:endParaRPr>
          </a:p>
          <a:p>
            <a:r>
              <a:rPr lang="en-US" sz="3200" b="1" cap="all" dirty="0" smtClean="0">
                <a:ln w="0"/>
                <a:solidFill>
                  <a:srgbClr val="0000FF"/>
                </a:solidFill>
              </a:rPr>
              <a:t>collapses for transport </a:t>
            </a:r>
          </a:p>
          <a:p>
            <a:r>
              <a:rPr lang="en-US" sz="3200" b="1" cap="all" dirty="0" smtClean="0">
                <a:ln w="0"/>
                <a:solidFill>
                  <a:srgbClr val="0000FF"/>
                </a:solidFill>
              </a:rPr>
              <a:t>poles are stored in a cylindrical bag along with the outer shell. </a:t>
            </a:r>
          </a:p>
          <a:p>
            <a:r>
              <a:rPr lang="en-US" sz="3200" b="1" cap="all" dirty="0" smtClean="0">
                <a:ln w="0"/>
                <a:solidFill>
                  <a:srgbClr val="0000FF"/>
                </a:solidFill>
              </a:rPr>
              <a:t>Shelving and drawers are easily move in a rectangular box.</a:t>
            </a:r>
          </a:p>
          <a:p>
            <a:endParaRPr lang="en-US" sz="3200" b="1" cap="all" dirty="0">
              <a:ln w="0"/>
              <a:solidFill>
                <a:srgbClr val="0000FF"/>
              </a:solidFill>
              <a:effectLst/>
            </a:endParaRPr>
          </a:p>
          <a:p>
            <a:r>
              <a:rPr lang="en-US" sz="3200" b="1" cap="all" dirty="0" smtClean="0">
                <a:ln w="0"/>
                <a:solidFill>
                  <a:srgbClr val="0000FF"/>
                </a:solidFill>
              </a:rPr>
              <a:t>The outer shell is Made from non-woven polypropylene (grocery bag material). The material is readily available, durable and can be customized by printing.</a:t>
            </a:r>
          </a:p>
          <a:p>
            <a:endParaRPr lang="en-US" sz="3200" b="1" cap="all" dirty="0">
              <a:ln w="0"/>
              <a:solidFill>
                <a:srgbClr val="0000FF"/>
              </a:solidFill>
            </a:endParaRPr>
          </a:p>
          <a:p>
            <a:r>
              <a:rPr lang="en-US" sz="3200" b="1" cap="all" dirty="0" smtClean="0">
                <a:ln w="0"/>
                <a:solidFill>
                  <a:srgbClr val="0000FF"/>
                </a:solidFill>
              </a:rPr>
              <a:t>The framework is constructed from 1 inch </a:t>
            </a:r>
            <a:r>
              <a:rPr lang="en-US" sz="3200" b="1" cap="all" dirty="0" err="1" smtClean="0">
                <a:ln w="0"/>
                <a:solidFill>
                  <a:srgbClr val="0000FF"/>
                </a:solidFill>
              </a:rPr>
              <a:t>pvc</a:t>
            </a:r>
            <a:r>
              <a:rPr lang="en-US" sz="3200" b="1" cap="all" dirty="0" smtClean="0">
                <a:ln w="0"/>
                <a:solidFill>
                  <a:srgbClr val="0000FF"/>
                </a:solidFill>
              </a:rPr>
              <a:t> pipe with </a:t>
            </a:r>
            <a:r>
              <a:rPr lang="en-US" sz="3200" b="1" cap="all" dirty="0" err="1" smtClean="0">
                <a:ln w="0"/>
                <a:solidFill>
                  <a:srgbClr val="0000FF"/>
                </a:solidFill>
              </a:rPr>
              <a:t>correx</a:t>
            </a:r>
            <a:r>
              <a:rPr lang="en-US" sz="3200" b="1" cap="all" dirty="0" smtClean="0">
                <a:ln w="0"/>
                <a:solidFill>
                  <a:srgbClr val="0000FF"/>
                </a:solidFill>
              </a:rPr>
              <a:t> shelving.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72431" y="8824075"/>
            <a:ext cx="13372436" cy="72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GOALS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ahoma" pitchFamily="34" charset="0"/>
              </a:rPr>
              <a:t>OUR CLOSET is designed to BE 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4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Tahoma" pitchFamily="34" charset="0"/>
            </a:endParaRPr>
          </a:p>
          <a:p>
            <a:pPr marL="571500" indent="-571500"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600" b="1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COLLAPSIBLE TO ALLOW FOR EASY RE-LOCATION</a:t>
            </a:r>
          </a:p>
          <a:p>
            <a:pPr marL="571500" indent="-571500"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3600" b="1" cap="al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571500" indent="-571500"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600" b="1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Customizable to meet individual needs in terms of exterior design and interior stage</a:t>
            </a:r>
          </a:p>
          <a:p>
            <a:pPr marL="571500" indent="-571500"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3600" b="1" cap="al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571500" indent="-571500" algn="just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600" b="1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 cost effective solution to the space and organizational challenges faced by today’s students</a:t>
            </a:r>
            <a:endParaRPr lang="en-US" sz="3600" b="1" cap="al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3668" y="26175964"/>
            <a:ext cx="13411199" cy="65547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Produc</a:t>
            </a: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t constraints</a:t>
            </a: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600" b="1" cap="all" dirty="0" smtClean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Overall weight  less than 25 lbs.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Cost of less than $100.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 </a:t>
            </a:r>
          </a:p>
          <a:p>
            <a:pPr defTabSz="1514475"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High stability</a:t>
            </a:r>
          </a:p>
          <a:p>
            <a:pPr defTabSz="1514475">
              <a:spcBef>
                <a:spcPts val="0"/>
              </a:spcBef>
              <a:spcAft>
                <a:spcPts val="0"/>
              </a:spcAft>
            </a:pPr>
            <a:endParaRPr lang="en-US" sz="3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defTabSz="1514475"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Sustainable design</a:t>
            </a:r>
            <a:endParaRPr lang="en-US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4000" b="1" cap="all" dirty="0" smtClean="0">
              <a:ln w="0"/>
              <a:solidFill>
                <a:srgbClr val="006666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08874" y="16697328"/>
            <a:ext cx="13589952" cy="947863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</a:t>
            </a:r>
            <a:r>
              <a:rPr lang="en-US" sz="6000" b="1" cap="all" dirty="0" err="1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PLAn</a:t>
            </a: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marL="742950" indent="-742950" defTabSz="151447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b="1" cap="all" dirty="0" smtClean="0">
              <a:ln w="0"/>
            </a:endParaRPr>
          </a:p>
          <a:p>
            <a:pPr marL="742950" indent="-742950" defTabSz="151447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cap="all" dirty="0" smtClean="0">
                <a:ln w="0"/>
              </a:rPr>
              <a:t>Choose from design alternatives; focus on collapsible, easy-to-move alternative. use rectangular design to permit maximum storage.</a:t>
            </a:r>
          </a:p>
          <a:p>
            <a:pPr marL="742950" indent="-742950" defTabSz="151447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cap="all" dirty="0" smtClean="0">
                <a:ln w="0"/>
              </a:rPr>
              <a:t>Research  light-weight, strong tubing for framework. </a:t>
            </a:r>
          </a:p>
          <a:p>
            <a:pPr marL="742950" indent="-742950" defTabSz="151447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cap="all" dirty="0" smtClean="0">
                <a:ln w="0"/>
              </a:rPr>
              <a:t>Research material for outer covering. for ease of printing and sourcing</a:t>
            </a:r>
          </a:p>
          <a:p>
            <a:pPr marL="742950" indent="-742950" defTabSz="151447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cap="all" dirty="0" smtClean="0">
                <a:ln w="0"/>
              </a:rPr>
              <a:t>Determine interior configuration to allow for multiple storage information.</a:t>
            </a:r>
          </a:p>
          <a:p>
            <a:pPr marL="742950" indent="-742950" defTabSz="151447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b="1" cap="all" dirty="0" smtClean="0">
              <a:ln w="0"/>
              <a:effectLst/>
            </a:endParaRP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3600" b="1" dirty="0" smtClean="0">
              <a:latin typeface="+mn-lt"/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29559768" y="5431493"/>
            <a:ext cx="13030200" cy="1361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LESSONS LEARNED</a:t>
            </a: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algn="ctr"/>
            <a:r>
              <a:rPr lang="en-US" sz="4800" b="1" i="1" cap="all" dirty="0" smtClean="0">
                <a:ln w="0"/>
                <a:solidFill>
                  <a:srgbClr val="0000FF"/>
                </a:solidFill>
                <a:latin typeface="NI Vision" pitchFamily="2" charset="0"/>
              </a:rPr>
              <a:t>Think outside the bag-</a:t>
            </a:r>
          </a:p>
          <a:p>
            <a:pPr algn="ctr"/>
            <a:r>
              <a:rPr lang="en-US" sz="4800" b="1" i="1" cap="all" dirty="0">
                <a:ln w="0"/>
                <a:solidFill>
                  <a:srgbClr val="0000FF"/>
                </a:solidFill>
                <a:latin typeface="NI Vision" pitchFamily="2" charset="0"/>
              </a:rPr>
              <a:t>  </a:t>
            </a:r>
            <a:r>
              <a:rPr lang="en-US" sz="4800" b="1" i="1" cap="all" dirty="0" smtClean="0">
                <a:ln w="0"/>
                <a:solidFill>
                  <a:srgbClr val="0000FF"/>
                </a:solidFill>
                <a:latin typeface="NI Vision" pitchFamily="2" charset="0"/>
              </a:rPr>
              <a:t>  Make a closet !</a:t>
            </a:r>
            <a:endParaRPr lang="en-US" sz="4800" b="1" i="1" dirty="0">
              <a:solidFill>
                <a:srgbClr val="0000FF"/>
              </a:solidFill>
              <a:latin typeface="NI Vision" pitchFamily="2" charset="0"/>
            </a:endParaRPr>
          </a:p>
          <a:p>
            <a:pPr algn="ctr"/>
            <a:endParaRPr lang="en-US" sz="4800" b="1" i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algn="ctr"/>
            <a:r>
              <a:rPr lang="en-US" sz="48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NI Vision" pitchFamily="2" charset="0"/>
              </a:rPr>
              <a:t>Give customers choices</a:t>
            </a:r>
          </a:p>
          <a:p>
            <a:pPr algn="ctr"/>
            <a:endParaRPr lang="en-US" sz="48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NI Vision" pitchFamily="2" charset="0"/>
            </a:endParaRPr>
          </a:p>
          <a:p>
            <a:pPr algn="ctr"/>
            <a:r>
              <a:rPr lang="en-US" sz="48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NI Vision" pitchFamily="2" charset="0"/>
              </a:rPr>
              <a:t>Ideal materials are usually not the cheapest choice-design often means compromise</a:t>
            </a:r>
          </a:p>
          <a:p>
            <a:pPr algn="ctr"/>
            <a:endParaRPr lang="en-US" sz="48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NI Vision" pitchFamily="2" charset="0"/>
            </a:endParaRPr>
          </a:p>
          <a:p>
            <a:pPr algn="ctr"/>
            <a:r>
              <a:rPr lang="en-US" sz="48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NI Vision" pitchFamily="2" charset="0"/>
              </a:rPr>
              <a:t>Know your customer!</a:t>
            </a:r>
            <a:endParaRPr lang="en-US" sz="4800" b="1" i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NI Vision" pitchFamily="2" charset="0"/>
            </a:endParaRPr>
          </a:p>
          <a:p>
            <a:pPr algn="ctr"/>
            <a:endParaRPr lang="en-US" sz="6000" b="1" i="1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NI Vision" pitchFamily="2" charset="0"/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9559768" y="15619483"/>
            <a:ext cx="13030200" cy="877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TAKE AWAYS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cap="all" dirty="0" smtClean="0">
                <a:ln w="0"/>
                <a:latin typeface="+mn-lt"/>
              </a:rPr>
              <a:t>Identify the problem , customer, constraints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b="1" cap="all" dirty="0">
              <a:ln w="0"/>
              <a:effectLst/>
              <a:latin typeface="+mn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cap="all" dirty="0" smtClean="0">
                <a:ln w="0"/>
                <a:latin typeface="+mn-lt"/>
              </a:rPr>
              <a:t>Be flexible; design is an organic process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b="1" cap="all" dirty="0">
              <a:ln w="0"/>
              <a:effectLst/>
              <a:latin typeface="+mn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cap="all" dirty="0" err="1" smtClean="0">
                <a:ln w="0"/>
                <a:latin typeface="+mn-lt"/>
              </a:rPr>
              <a:t>Edp</a:t>
            </a:r>
            <a:r>
              <a:rPr lang="en-US" sz="4400" b="1" cap="all" dirty="0" smtClean="0">
                <a:ln w="0"/>
                <a:latin typeface="+mn-lt"/>
              </a:rPr>
              <a:t> provides an excellent framework for group work</a:t>
            </a:r>
            <a:endParaRPr lang="en-US" sz="4400" b="1" cap="all" dirty="0" smtClean="0">
              <a:ln w="0"/>
              <a:effectLst/>
              <a:latin typeface="+mn-lt"/>
            </a:endParaRPr>
          </a:p>
          <a:p>
            <a:pPr algn="ctr"/>
            <a:endParaRPr lang="en-US" sz="6000" b="1" cap="all" dirty="0">
              <a:ln w="0"/>
            </a:endParaRPr>
          </a:p>
          <a:p>
            <a:pPr marL="857250" indent="-857250">
              <a:buFont typeface="Arial" pitchFamily="34" charset="0"/>
              <a:buChar char="•"/>
            </a:pPr>
            <a:endParaRPr lang="en-US" sz="44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endParaRPr lang="en-US" sz="4400" b="1" cap="all" dirty="0" smtClean="0">
              <a:ln w="0"/>
              <a:solidFill>
                <a:srgbClr val="006666"/>
              </a:solidFill>
              <a:effectLst/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0" name="Picture 19" descr="CAPSULE_Logo_Color2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4" r="26263"/>
          <a:stretch/>
        </p:blipFill>
        <p:spPr>
          <a:xfrm>
            <a:off x="1371600" y="2590800"/>
            <a:ext cx="8544644" cy="2438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349" y="25713129"/>
            <a:ext cx="4041619" cy="5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800" y="11012209"/>
            <a:ext cx="6002474" cy="399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528" y="26152424"/>
            <a:ext cx="4417272" cy="454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115" y="28394346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093" y="20843105"/>
            <a:ext cx="10631643" cy="533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 Capstone Post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 Capstone Poster</Template>
  <TotalTime>212</TotalTime>
  <Words>363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NI Vision</vt:lpstr>
      <vt:lpstr>Wingdings</vt:lpstr>
      <vt:lpstr>Tahoma</vt:lpstr>
      <vt:lpstr>Eras Bold ITC</vt:lpstr>
      <vt:lpstr>CAPSULE Capstone Poster</vt:lpstr>
      <vt:lpstr>PowerPoint Presentation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Kaiser</dc:creator>
  <cp:lastModifiedBy>Ann Kaiser</cp:lastModifiedBy>
  <cp:revision>17</cp:revision>
  <cp:lastPrinted>2010-12-20T04:34:57Z</cp:lastPrinted>
  <dcterms:created xsi:type="dcterms:W3CDTF">2012-07-19T14:25:16Z</dcterms:created>
  <dcterms:modified xsi:type="dcterms:W3CDTF">2012-07-19T18:00:42Z</dcterms:modified>
</cp:coreProperties>
</file>