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30632400" cy="39776400"/>
  <p:embeddedFontLst>
    <p:embeddedFont>
      <p:font typeface="Calibri" pitchFamily="34" charset="0"/>
      <p:regular r:id="rId3"/>
      <p:bold r:id="rId4"/>
      <p:italic r:id="rId5"/>
      <p:boldItalic r:id="rId6"/>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99"/>
    <a:srgbClr val="006666"/>
    <a:srgbClr val="0000FF"/>
    <a:srgbClr val="930300"/>
    <a:srgbClr val="FF001B"/>
    <a:srgbClr val="9B1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9" autoAdjust="0"/>
  </p:normalViewPr>
  <p:slideViewPr>
    <p:cSldViewPr>
      <p:cViewPr varScale="1">
        <p:scale>
          <a:sx n="22" d="100"/>
          <a:sy n="22" d="100"/>
        </p:scale>
        <p:origin x="-798" y="-17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7/25/2012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glcps.org/" TargetMode="External"/><Relationship Id="rId18" Type="http://schemas.openxmlformats.org/officeDocument/2006/relationships/image" Target="../media/image14.jpeg"/><Relationship Id="rId3" Type="http://schemas.openxmlformats.org/officeDocument/2006/relationships/image" Target="../media/image1.png"/><Relationship Id="rId21" Type="http://schemas.openxmlformats.org/officeDocument/2006/relationships/hyperlink" Target="http://www.abiomed.com/" TargetMode="External"/><Relationship Id="rId7" Type="http://schemas.openxmlformats.org/officeDocument/2006/relationships/image" Target="../media/image5.emf"/><Relationship Id="rId12" Type="http://schemas.openxmlformats.org/officeDocument/2006/relationships/image" Target="../media/image9.jpeg"/><Relationship Id="rId17" Type="http://schemas.openxmlformats.org/officeDocument/2006/relationships/image" Target="../media/image13.png"/><Relationship Id="rId2" Type="http://schemas.openxmlformats.org/officeDocument/2006/relationships/slideLayout" Target="../slideLayouts/slideLayout1.xml"/><Relationship Id="rId16" Type="http://schemas.openxmlformats.org/officeDocument/2006/relationships/image" Target="../media/image12.png"/><Relationship Id="rId20" Type="http://schemas.openxmlformats.org/officeDocument/2006/relationships/image" Target="../media/image16.jpeg"/><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1.png"/><Relationship Id="rId10" Type="http://schemas.openxmlformats.org/officeDocument/2006/relationships/image" Target="../media/image7.jpeg"/><Relationship Id="rId19" Type="http://schemas.openxmlformats.org/officeDocument/2006/relationships/image" Target="../media/image15.jpeg"/><Relationship Id="rId4" Type="http://schemas.openxmlformats.org/officeDocument/2006/relationships/image" Target="../media/image2.gif"/><Relationship Id="rId9" Type="http://schemas.microsoft.com/office/2007/relationships/hdphoto" Target="../media/hdphoto1.wdp"/><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1" name="AutoShape 269"/>
          <p:cNvSpPr>
            <a:spLocks noChangeArrowheads="1"/>
          </p:cNvSpPr>
          <p:nvPr/>
        </p:nvSpPr>
        <p:spPr bwMode="auto">
          <a:xfrm>
            <a:off x="529003" y="12070123"/>
            <a:ext cx="12801600" cy="20498387"/>
          </a:xfrm>
          <a:prstGeom prst="roundRect">
            <a:avLst>
              <a:gd name="adj" fmla="val 9984"/>
            </a:avLst>
          </a:prstGeom>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just" defTabSz="1514475">
              <a:spcBef>
                <a:spcPts val="0"/>
              </a:spcBef>
              <a:spcAft>
                <a:spcPts val="0"/>
              </a:spcAft>
            </a:pPr>
            <a:endParaRPr lang="en-US" sz="8800" dirty="0">
              <a:solidFill>
                <a:srgbClr val="0000FF"/>
              </a:solidFill>
            </a:endParaRPr>
          </a:p>
        </p:txBody>
      </p:sp>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pic>
        <p:nvPicPr>
          <p:cNvPr id="13389" name="Picture 5" descr="NSF_logo_large"/>
          <p:cNvPicPr>
            <a:picLocks noChangeAspect="1" noChangeArrowheads="1"/>
          </p:cNvPicPr>
          <p:nvPr/>
        </p:nvPicPr>
        <p:blipFill>
          <a:blip r:embed="rId3"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413702" y="5675634"/>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sz="1800" dirty="0">
              <a:solidFill>
                <a:srgbClr val="006666"/>
              </a:solidFill>
            </a:endParaRPr>
          </a:p>
        </p:txBody>
      </p:sp>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sp>
        <p:nvSpPr>
          <p:cNvPr id="130" name="Rectangle 3"/>
          <p:cNvSpPr>
            <a:spLocks noChangeArrowheads="1"/>
          </p:cNvSpPr>
          <p:nvPr/>
        </p:nvSpPr>
        <p:spPr bwMode="auto">
          <a:xfrm>
            <a:off x="14097000" y="6019800"/>
            <a:ext cx="14935200" cy="9432469"/>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PLANS</a:t>
            </a:r>
          </a:p>
          <a:p>
            <a:pPr algn="just" defTabSz="1514475">
              <a:spcBef>
                <a:spcPts val="0"/>
              </a:spcBef>
              <a:spcAft>
                <a:spcPts val="0"/>
              </a:spcAft>
            </a:pPr>
            <a:r>
              <a:rPr lang="en-US" sz="2800" dirty="0" smtClean="0">
                <a:solidFill>
                  <a:srgbClr val="0000FF"/>
                </a:solidFill>
              </a:rPr>
              <a:t>  </a:t>
            </a:r>
            <a:r>
              <a:rPr lang="en-US" sz="2800" dirty="0" smtClean="0">
                <a:solidFill>
                  <a:srgbClr val="0000FF"/>
                </a:solidFill>
              </a:rPr>
              <a:t>	 </a:t>
            </a:r>
            <a:r>
              <a:rPr lang="en-US" sz="2800" dirty="0" smtClean="0">
                <a:solidFill>
                  <a:srgbClr val="0000FF"/>
                </a:solidFill>
              </a:rPr>
              <a:t>High </a:t>
            </a:r>
            <a:r>
              <a:rPr lang="en-US" sz="2800" dirty="0">
                <a:solidFill>
                  <a:srgbClr val="0000FF"/>
                </a:solidFill>
              </a:rPr>
              <a:t>School Robotic Engineering Designs</a:t>
            </a: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1028" name="Picture 4" descr="http://holdencubscouts.org/images/MOS.gif"/>
          <p:cNvPicPr>
            <a:picLocks noChangeAspect="1" noChangeArrowheads="1"/>
          </p:cNvPicPr>
          <p:nvPr/>
        </p:nvPicPr>
        <p:blipFill>
          <a:blip r:embed="rId4" cstate="print">
            <a:lum bright="-20000"/>
          </a:blip>
          <a:srcRect/>
          <a:stretch>
            <a:fillRect/>
          </a:stretch>
        </p:blipFill>
        <p:spPr bwMode="auto">
          <a:xfrm>
            <a:off x="10744200" y="2971800"/>
            <a:ext cx="2277206" cy="1491782"/>
          </a:xfrm>
          <a:prstGeom prst="rect">
            <a:avLst/>
          </a:prstGeom>
          <a:noFill/>
        </p:spPr>
      </p:pic>
      <p:sp>
        <p:nvSpPr>
          <p:cNvPr id="22" name="AutoShape 269"/>
          <p:cNvSpPr>
            <a:spLocks noChangeArrowheads="1"/>
          </p:cNvSpPr>
          <p:nvPr/>
        </p:nvSpPr>
        <p:spPr bwMode="auto">
          <a:xfrm>
            <a:off x="460375" y="5535249"/>
            <a:ext cx="12870228" cy="5994126"/>
          </a:xfrm>
          <a:prstGeom prst="roundRect">
            <a:avLst>
              <a:gd name="adj" fmla="val 9984"/>
            </a:avLst>
          </a:prstGeom>
          <a:solidFill>
            <a:srgbClr val="FFFF99"/>
          </a:solidFill>
          <a:ln w="28575">
            <a:solidFill>
              <a:srgbClr val="FFFF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en-US" sz="2800" dirty="0" smtClean="0">
                <a:solidFill>
                  <a:srgbClr val="000000"/>
                </a:solidFill>
              </a:rPr>
              <a:t>                 </a:t>
            </a:r>
            <a:r>
              <a:rPr lang="en-US" sz="2800" dirty="0">
                <a:solidFill>
                  <a:srgbClr val="000000"/>
                </a:solidFill>
              </a:rPr>
              <a:t> </a:t>
            </a:r>
            <a:r>
              <a:rPr lang="en-US" sz="2800" dirty="0" smtClean="0">
                <a:solidFill>
                  <a:srgbClr val="000000"/>
                </a:solidFill>
              </a:rPr>
              <a:t>                      </a:t>
            </a:r>
            <a:r>
              <a:rPr lang="en-US" sz="2800" dirty="0" smtClean="0">
                <a:solidFill>
                  <a:srgbClr val="000000"/>
                </a:solidFill>
              </a:rPr>
              <a:t>Design </a:t>
            </a:r>
            <a:r>
              <a:rPr lang="en-US" sz="2800" dirty="0" smtClean="0">
                <a:solidFill>
                  <a:srgbClr val="000000"/>
                </a:solidFill>
              </a:rPr>
              <a:t>and assemble a robot or underwater ROV </a:t>
            </a:r>
          </a:p>
          <a:p>
            <a:r>
              <a:rPr lang="en-US" sz="2800" dirty="0" smtClean="0">
                <a:solidFill>
                  <a:srgbClr val="000000"/>
                </a:solidFill>
              </a:rPr>
              <a:t>                 </a:t>
            </a:r>
            <a:r>
              <a:rPr lang="en-US" sz="2800" dirty="0" smtClean="0">
                <a:solidFill>
                  <a:srgbClr val="000000"/>
                </a:solidFill>
              </a:rPr>
              <a:t>                       using </a:t>
            </a:r>
            <a:r>
              <a:rPr lang="en-US" sz="2800" dirty="0" smtClean="0">
                <a:solidFill>
                  <a:srgbClr val="000000"/>
                </a:solidFill>
              </a:rPr>
              <a:t>CAD and the EDP.</a:t>
            </a:r>
            <a:endParaRPr lang="en-US" sz="2800" dirty="0">
              <a:solidFill>
                <a:srgbClr val="000000"/>
              </a:solidFill>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5"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6" cstate="print"/>
          <a:srcRect/>
          <a:stretch>
            <a:fillRect/>
          </a:stretch>
        </p:blipFill>
        <p:spPr bwMode="auto">
          <a:xfrm>
            <a:off x="40538400" y="1981200"/>
            <a:ext cx="2296885" cy="1600200"/>
          </a:xfrm>
          <a:prstGeom prst="rect">
            <a:avLst/>
          </a:prstGeom>
          <a:noFill/>
        </p:spPr>
      </p:pic>
      <p:sp>
        <p:nvSpPr>
          <p:cNvPr id="13388" name="Rectangle 4"/>
          <p:cNvSpPr>
            <a:spLocks noChangeArrowheads="1"/>
          </p:cNvSpPr>
          <p:nvPr/>
        </p:nvSpPr>
        <p:spPr bwMode="auto">
          <a:xfrm>
            <a:off x="6400800" y="304800"/>
            <a:ext cx="327660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Integrating EDP</a:t>
            </a:r>
            <a:endParaRPr lang="en-US" sz="115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Diana Cost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6" name="Rectangle 3"/>
          <p:cNvSpPr>
            <a:spLocks noChangeArrowheads="1"/>
          </p:cNvSpPr>
          <p:nvPr/>
        </p:nvSpPr>
        <p:spPr bwMode="auto">
          <a:xfrm>
            <a:off x="29718000" y="6019800"/>
            <a:ext cx="13030200" cy="9432469"/>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STUDENT Deliverables</a:t>
            </a:r>
          </a:p>
          <a:p>
            <a:pPr algn="just" defTabSz="1514475">
              <a:spcBef>
                <a:spcPts val="0"/>
              </a:spcBef>
              <a:spcAft>
                <a:spcPts val="0"/>
              </a:spcAft>
            </a:pPr>
            <a:r>
              <a:rPr lang="en-US" sz="2800" dirty="0" smtClean="0">
                <a:solidFill>
                  <a:srgbClr val="0000FF"/>
                </a:solidFill>
              </a:rPr>
              <a:t>  High </a:t>
            </a:r>
            <a:r>
              <a:rPr lang="en-US" sz="2800" dirty="0">
                <a:solidFill>
                  <a:srgbClr val="0000FF"/>
                </a:solidFill>
              </a:rPr>
              <a:t>School Robotic Engineering Designs</a:t>
            </a: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77" name="Rectangle 3"/>
          <p:cNvSpPr>
            <a:spLocks noChangeArrowheads="1"/>
          </p:cNvSpPr>
          <p:nvPr/>
        </p:nvSpPr>
        <p:spPr bwMode="auto">
          <a:xfrm>
            <a:off x="29718000" y="20183465"/>
            <a:ext cx="13030200" cy="1938110"/>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err="1" smtClean="0">
                <a:ln w="0"/>
                <a:gradFill flip="none" rotWithShape="1">
                  <a:gsLst>
                    <a:gs pos="0">
                      <a:srgbClr val="FF001B"/>
                    </a:gs>
                    <a:gs pos="100000">
                      <a:srgbClr val="930300"/>
                    </a:gs>
                  </a:gsLst>
                  <a:lin ang="0" scaled="1"/>
                  <a:tileRect/>
                </a:gradFill>
                <a:effectLst/>
              </a:rPr>
              <a:t>TEAcheR</a:t>
            </a:r>
            <a:r>
              <a:rPr lang="en-US" sz="6000" b="1" cap="all" dirty="0" smtClean="0">
                <a:ln w="0"/>
                <a:gradFill flip="none" rotWithShape="1">
                  <a:gsLst>
                    <a:gs pos="0">
                      <a:srgbClr val="FF001B"/>
                    </a:gs>
                    <a:gs pos="100000">
                      <a:srgbClr val="930300"/>
                    </a:gs>
                  </a:gsLst>
                  <a:lin ang="0" scaled="1"/>
                  <a:tileRect/>
                </a:gradFill>
                <a:effectLst/>
              </a:rPr>
              <a:t> Deliverables</a:t>
            </a:r>
          </a:p>
          <a:p>
            <a:pPr algn="just" defTabSz="1514475">
              <a:spcBef>
                <a:spcPts val="0"/>
              </a:spcBef>
              <a:spcAft>
                <a:spcPts val="0"/>
              </a:spcAft>
            </a:pPr>
            <a:r>
              <a:rPr lang="en-US" sz="2800" dirty="0" smtClean="0">
                <a:solidFill>
                  <a:srgbClr val="0000FF"/>
                </a:solidFill>
              </a:rPr>
              <a:t> </a:t>
            </a:r>
            <a:endParaRPr lang="en-US" sz="2800" dirty="0" smtClean="0">
              <a:solidFill>
                <a:srgbClr val="0000FF"/>
              </a:solidFill>
            </a:endParaRPr>
          </a:p>
          <a:p>
            <a:pPr algn="just" defTabSz="1514475">
              <a:spcBef>
                <a:spcPts val="0"/>
              </a:spcBef>
              <a:spcAft>
                <a:spcPts val="0"/>
              </a:spcAft>
            </a:pPr>
            <a:r>
              <a:rPr lang="en-US" sz="2800" dirty="0" smtClean="0">
                <a:solidFill>
                  <a:srgbClr val="0000FF"/>
                </a:solidFill>
              </a:rPr>
              <a:t> </a:t>
            </a:r>
            <a:r>
              <a:rPr lang="en-US" sz="2800" dirty="0" smtClean="0">
                <a:solidFill>
                  <a:srgbClr val="0000FF"/>
                </a:solidFill>
              </a:rPr>
              <a:t>High </a:t>
            </a:r>
            <a:r>
              <a:rPr lang="en-US" sz="2800" dirty="0">
                <a:solidFill>
                  <a:srgbClr val="0000FF"/>
                </a:solidFill>
              </a:rPr>
              <a:t>School Robotic Engineering Designs</a:t>
            </a:r>
          </a:p>
        </p:txBody>
      </p:sp>
      <p:pic>
        <p:nvPicPr>
          <p:cNvPr id="79" name="Picture 78" descr="CAPSULE_Logo_Color2.eps"/>
          <p:cNvPicPr>
            <a:picLocks noChangeAspect="1"/>
          </p:cNvPicPr>
          <p:nvPr/>
        </p:nvPicPr>
        <p:blipFill rotWithShape="1">
          <a:blip r:embed="rId7">
            <a:extLst>
              <a:ext uri="{28A0092B-C50C-407E-A947-70E740481C1C}">
                <a14:useLocalDpi xmlns:a14="http://schemas.microsoft.com/office/drawing/2010/main" val="0"/>
              </a:ext>
            </a:extLst>
          </a:blip>
          <a:srcRect l="27014" r="26263"/>
          <a:stretch/>
        </p:blipFill>
        <p:spPr>
          <a:xfrm>
            <a:off x="1295400" y="2590800"/>
            <a:ext cx="8544644" cy="2438400"/>
          </a:xfrm>
          <a:prstGeom prst="rect">
            <a:avLst/>
          </a:prstGeom>
        </p:spPr>
      </p:pic>
      <p:sp>
        <p:nvSpPr>
          <p:cNvPr id="27" name="Rectangle 26"/>
          <p:cNvSpPr/>
          <p:nvPr/>
        </p:nvSpPr>
        <p:spPr>
          <a:xfrm>
            <a:off x="19040475" y="14350841"/>
            <a:ext cx="4362092" cy="523220"/>
          </a:xfrm>
          <a:prstGeom prst="rect">
            <a:avLst/>
          </a:prstGeom>
        </p:spPr>
        <p:txBody>
          <a:bodyPr wrap="none">
            <a:spAutoFit/>
          </a:bodyPr>
          <a:lstStyle/>
          <a:p>
            <a:pPr algn="just" defTabSz="1514475">
              <a:spcBef>
                <a:spcPts val="0"/>
              </a:spcBef>
              <a:spcAft>
                <a:spcPts val="0"/>
              </a:spcAft>
            </a:pPr>
            <a:r>
              <a:rPr lang="en-US" sz="2800" dirty="0" smtClean="0">
                <a:solidFill>
                  <a:srgbClr val="0000FF"/>
                </a:solidFill>
              </a:rPr>
              <a:t>Grade </a:t>
            </a:r>
            <a:r>
              <a:rPr lang="en-US" sz="2800" dirty="0">
                <a:solidFill>
                  <a:srgbClr val="0000FF"/>
                </a:solidFill>
              </a:rPr>
              <a:t>Seven Life Science</a:t>
            </a:r>
          </a:p>
        </p:txBody>
      </p:sp>
      <p:sp>
        <p:nvSpPr>
          <p:cNvPr id="28" name="Rectangle 27"/>
          <p:cNvSpPr/>
          <p:nvPr/>
        </p:nvSpPr>
        <p:spPr>
          <a:xfrm>
            <a:off x="36827809" y="23309989"/>
            <a:ext cx="4461478" cy="523220"/>
          </a:xfrm>
          <a:prstGeom prst="rect">
            <a:avLst/>
          </a:prstGeom>
        </p:spPr>
        <p:txBody>
          <a:bodyPr wrap="none">
            <a:spAutoFit/>
          </a:bodyPr>
          <a:lstStyle/>
          <a:p>
            <a:pPr algn="just" defTabSz="1514475">
              <a:spcBef>
                <a:spcPts val="0"/>
              </a:spcBef>
              <a:spcAft>
                <a:spcPts val="0"/>
              </a:spcAft>
            </a:pPr>
            <a:r>
              <a:rPr lang="en-US" sz="2800" dirty="0" smtClean="0">
                <a:solidFill>
                  <a:srgbClr val="0000FF"/>
                </a:solidFill>
              </a:rPr>
              <a:t> </a:t>
            </a:r>
            <a:r>
              <a:rPr lang="en-US" sz="2800" dirty="0">
                <a:solidFill>
                  <a:srgbClr val="0000FF"/>
                </a:solidFill>
              </a:rPr>
              <a:t>Grade Seven Life Science</a:t>
            </a:r>
          </a:p>
        </p:txBody>
      </p:sp>
      <p:sp>
        <p:nvSpPr>
          <p:cNvPr id="29" name="Rectangle 28"/>
          <p:cNvSpPr/>
          <p:nvPr/>
        </p:nvSpPr>
        <p:spPr>
          <a:xfrm>
            <a:off x="30057379" y="14097000"/>
            <a:ext cx="4362092" cy="523220"/>
          </a:xfrm>
          <a:prstGeom prst="rect">
            <a:avLst/>
          </a:prstGeom>
        </p:spPr>
        <p:txBody>
          <a:bodyPr wrap="none">
            <a:spAutoFit/>
          </a:bodyPr>
          <a:lstStyle/>
          <a:p>
            <a:pPr algn="just" defTabSz="1514475">
              <a:spcBef>
                <a:spcPts val="0"/>
              </a:spcBef>
              <a:spcAft>
                <a:spcPts val="0"/>
              </a:spcAft>
            </a:pPr>
            <a:r>
              <a:rPr lang="en-US" sz="2800" dirty="0" smtClean="0">
                <a:solidFill>
                  <a:srgbClr val="0000FF"/>
                </a:solidFill>
              </a:rPr>
              <a:t>Grade </a:t>
            </a:r>
            <a:r>
              <a:rPr lang="en-US" sz="2800" dirty="0">
                <a:solidFill>
                  <a:srgbClr val="0000FF"/>
                </a:solidFill>
              </a:rPr>
              <a:t>Seven Life Science</a:t>
            </a:r>
          </a:p>
        </p:txBody>
      </p:sp>
      <p:grpSp>
        <p:nvGrpSpPr>
          <p:cNvPr id="8" name="Group 7"/>
          <p:cNvGrpSpPr/>
          <p:nvPr/>
        </p:nvGrpSpPr>
        <p:grpSpPr>
          <a:xfrm>
            <a:off x="986203" y="12268200"/>
            <a:ext cx="12344400" cy="9712696"/>
            <a:chOff x="1066800" y="11387442"/>
            <a:chExt cx="12344400" cy="9712696"/>
          </a:xfrm>
        </p:grpSpPr>
        <p:sp>
          <p:nvSpPr>
            <p:cNvPr id="73" name="Rectangle 3"/>
            <p:cNvSpPr>
              <a:spLocks noChangeArrowheads="1"/>
            </p:cNvSpPr>
            <p:nvPr/>
          </p:nvSpPr>
          <p:spPr bwMode="auto">
            <a:xfrm>
              <a:off x="1066800" y="11387442"/>
              <a:ext cx="12344400" cy="1507223"/>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Project</a:t>
              </a:r>
              <a:endParaRPr lang="en-US" sz="6000" b="1" cap="all" dirty="0" smtClean="0">
                <a:ln w="0"/>
                <a:gradFill flip="none" rotWithShape="1">
                  <a:gsLst>
                    <a:gs pos="0">
                      <a:srgbClr val="FF001B"/>
                    </a:gs>
                    <a:gs pos="100000">
                      <a:srgbClr val="930300"/>
                    </a:gs>
                  </a:gsLst>
                  <a:lin ang="0" scaled="1"/>
                  <a:tileRect/>
                </a:gradFill>
                <a:effectLst/>
              </a:endParaRPr>
            </a:p>
            <a:p>
              <a:pPr algn="just" defTabSz="1514475">
                <a:spcBef>
                  <a:spcPts val="0"/>
                </a:spcBef>
                <a:spcAft>
                  <a:spcPts val="0"/>
                </a:spcAft>
              </a:pPr>
              <a:r>
                <a:rPr lang="en-US" sz="2800" dirty="0" smtClean="0">
                  <a:solidFill>
                    <a:srgbClr val="0000FF"/>
                  </a:solidFill>
                </a:rPr>
                <a:t> 		High </a:t>
              </a:r>
              <a:r>
                <a:rPr lang="en-US" sz="2800" dirty="0">
                  <a:solidFill>
                    <a:srgbClr val="0000FF"/>
                  </a:solidFill>
                </a:rPr>
                <a:t>School Robotic Engineering </a:t>
              </a:r>
              <a:r>
                <a:rPr lang="en-US" sz="2800" dirty="0" smtClean="0">
                  <a:solidFill>
                    <a:srgbClr val="0000FF"/>
                  </a:solidFill>
                </a:rPr>
                <a:t>Designs</a:t>
              </a:r>
              <a:endParaRPr lang="en-US" sz="2800" dirty="0">
                <a:solidFill>
                  <a:srgbClr val="0000FF"/>
                </a:solidFill>
              </a:endParaRPr>
            </a:p>
          </p:txBody>
        </p:sp>
        <p:sp>
          <p:nvSpPr>
            <p:cNvPr id="23" name="Rectangle 22"/>
            <p:cNvSpPr/>
            <p:nvPr/>
          </p:nvSpPr>
          <p:spPr>
            <a:xfrm>
              <a:off x="1295398" y="13318094"/>
              <a:ext cx="10587403" cy="3539430"/>
            </a:xfrm>
            <a:prstGeom prst="rect">
              <a:avLst/>
            </a:prstGeom>
          </p:spPr>
          <p:txBody>
            <a:bodyPr wrap="square">
              <a:spAutoFit/>
            </a:bodyPr>
            <a:lstStyle/>
            <a:p>
              <a:r>
                <a:rPr lang="en-US" sz="2800" dirty="0"/>
                <a:t>By connecting my instruction on the robotics to a real world engineering project students will experience EDP and how it relates to the science and math they are learning at school. This project will be introduced as part of the Robotics engineering design program which our high school is new to Global this year. Students will be using the EDP to “Create a robot which will perform a useful service within the New Bedford Community using” </a:t>
              </a:r>
            </a:p>
          </p:txBody>
        </p:sp>
        <p:sp>
          <p:nvSpPr>
            <p:cNvPr id="25" name="Rectangle 24"/>
            <p:cNvSpPr/>
            <p:nvPr/>
          </p:nvSpPr>
          <p:spPr>
            <a:xfrm>
              <a:off x="4408054" y="16857524"/>
              <a:ext cx="4362092" cy="523220"/>
            </a:xfrm>
            <a:prstGeom prst="rect">
              <a:avLst/>
            </a:prstGeom>
          </p:spPr>
          <p:txBody>
            <a:bodyPr wrap="none">
              <a:spAutoFit/>
            </a:bodyPr>
            <a:lstStyle/>
            <a:p>
              <a:pPr algn="ctr" defTabSz="1514475">
                <a:spcBef>
                  <a:spcPts val="0"/>
                </a:spcBef>
                <a:spcAft>
                  <a:spcPts val="0"/>
                </a:spcAft>
              </a:pPr>
              <a:r>
                <a:rPr lang="en-US" sz="2800" dirty="0" smtClean="0">
                  <a:solidFill>
                    <a:srgbClr val="0000FF"/>
                  </a:solidFill>
                </a:rPr>
                <a:t>Grade </a:t>
              </a:r>
              <a:r>
                <a:rPr lang="en-US" sz="2800" dirty="0">
                  <a:solidFill>
                    <a:srgbClr val="0000FF"/>
                  </a:solidFill>
                </a:rPr>
                <a:t>Seven Life Science</a:t>
              </a:r>
            </a:p>
          </p:txBody>
        </p:sp>
        <p:sp>
          <p:nvSpPr>
            <p:cNvPr id="30" name="Rectangle 29"/>
            <p:cNvSpPr/>
            <p:nvPr/>
          </p:nvSpPr>
          <p:spPr>
            <a:xfrm>
              <a:off x="1338980" y="17560708"/>
              <a:ext cx="11049000" cy="3539430"/>
            </a:xfrm>
            <a:prstGeom prst="rect">
              <a:avLst/>
            </a:prstGeom>
          </p:spPr>
          <p:txBody>
            <a:bodyPr wrap="square">
              <a:spAutoFit/>
            </a:bodyPr>
            <a:lstStyle/>
            <a:p>
              <a:r>
                <a:rPr lang="en-US" sz="2800" dirty="0" smtClean="0"/>
                <a:t>By </a:t>
              </a:r>
              <a:r>
                <a:rPr lang="en-US" sz="2800" dirty="0"/>
                <a:t>connecting my instruction on the cardiovascular system to a real world engineering project students will experience EDP and how it relates to the science and math they are learning at school. This project will be introduced as part of the circulatory system which grade seven is learning this year. Students will be using what they learn in didactic and student centered labs to research and solve the problem, “Create a low cost improved artificial heart for people who cannot be matched with donor hearts”. </a:t>
              </a:r>
            </a:p>
          </p:txBody>
        </p:sp>
      </p:grpSp>
      <p:grpSp>
        <p:nvGrpSpPr>
          <p:cNvPr id="7" name="Group 6"/>
          <p:cNvGrpSpPr/>
          <p:nvPr/>
        </p:nvGrpSpPr>
        <p:grpSpPr>
          <a:xfrm>
            <a:off x="934533" y="22335563"/>
            <a:ext cx="12344400" cy="8131384"/>
            <a:chOff x="934533" y="22110312"/>
            <a:chExt cx="12344400" cy="8131384"/>
          </a:xfrm>
        </p:grpSpPr>
        <p:sp>
          <p:nvSpPr>
            <p:cNvPr id="74" name="Rectangle 3"/>
            <p:cNvSpPr>
              <a:spLocks noChangeArrowheads="1"/>
            </p:cNvSpPr>
            <p:nvPr/>
          </p:nvSpPr>
          <p:spPr bwMode="auto">
            <a:xfrm>
              <a:off x="934533" y="22110312"/>
              <a:ext cx="12344400" cy="1507223"/>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Performance Monitoring</a:t>
              </a:r>
            </a:p>
            <a:p>
              <a:pPr algn="just" defTabSz="1514475">
                <a:spcBef>
                  <a:spcPts val="0"/>
                </a:spcBef>
                <a:spcAft>
                  <a:spcPts val="0"/>
                </a:spcAft>
              </a:pPr>
              <a:r>
                <a:rPr lang="en-US" sz="2800" dirty="0" smtClean="0">
                  <a:solidFill>
                    <a:srgbClr val="0000FF"/>
                  </a:solidFill>
                </a:rPr>
                <a:t> 	              </a:t>
              </a:r>
              <a:r>
                <a:rPr lang="en-US" sz="2800" dirty="0" smtClean="0">
                  <a:solidFill>
                    <a:srgbClr val="0000FF"/>
                  </a:solidFill>
                </a:rPr>
                <a:t>High </a:t>
              </a:r>
              <a:r>
                <a:rPr lang="en-US" sz="2800" dirty="0">
                  <a:solidFill>
                    <a:srgbClr val="0000FF"/>
                  </a:solidFill>
                </a:rPr>
                <a:t>School Robotic Engineering Designs</a:t>
              </a:r>
            </a:p>
          </p:txBody>
        </p:sp>
        <p:sp>
          <p:nvSpPr>
            <p:cNvPr id="24" name="Rectangle 23"/>
            <p:cNvSpPr/>
            <p:nvPr/>
          </p:nvSpPr>
          <p:spPr>
            <a:xfrm>
              <a:off x="1243730" y="24079200"/>
              <a:ext cx="11726006" cy="2677656"/>
            </a:xfrm>
            <a:prstGeom prst="rect">
              <a:avLst/>
            </a:prstGeom>
          </p:spPr>
          <p:txBody>
            <a:bodyPr wrap="square">
              <a:spAutoFit/>
            </a:bodyPr>
            <a:lstStyle/>
            <a:p>
              <a:pPr marL="457200" indent="-457200">
                <a:buFont typeface="Arial" pitchFamily="34" charset="0"/>
                <a:buChar char="•"/>
              </a:pPr>
              <a:r>
                <a:rPr lang="en-US" sz="2800" dirty="0"/>
                <a:t>Performance Monitoring:</a:t>
              </a:r>
            </a:p>
            <a:p>
              <a:pPr marL="457200" indent="-457200">
                <a:buFont typeface="Arial" pitchFamily="34" charset="0"/>
                <a:buChar char="•"/>
              </a:pPr>
              <a:r>
                <a:rPr lang="en-US" sz="2800" dirty="0"/>
                <a:t>Pre and Post surveys</a:t>
              </a:r>
            </a:p>
            <a:p>
              <a:pPr marL="457200" indent="-457200">
                <a:buFont typeface="Arial" pitchFamily="34" charset="0"/>
                <a:buChar char="•"/>
              </a:pPr>
              <a:r>
                <a:rPr lang="en-US" sz="2800" dirty="0"/>
                <a:t>Rubrics for group work and participation</a:t>
              </a:r>
            </a:p>
            <a:p>
              <a:pPr marL="457200" indent="-457200">
                <a:buFont typeface="Arial" pitchFamily="34" charset="0"/>
                <a:buChar char="•"/>
              </a:pPr>
              <a:r>
                <a:rPr lang="en-US" sz="2800" dirty="0" smtClean="0"/>
                <a:t>Walkabouts </a:t>
              </a:r>
              <a:r>
                <a:rPr lang="en-US" sz="2800" dirty="0"/>
                <a:t>during project development and design phases.</a:t>
              </a:r>
            </a:p>
            <a:p>
              <a:pPr marL="457200" indent="-457200">
                <a:buFont typeface="Arial" pitchFamily="34" charset="0"/>
                <a:buChar char="•"/>
              </a:pPr>
              <a:r>
                <a:rPr lang="en-US" sz="2800" dirty="0"/>
                <a:t>Poster/</a:t>
              </a:r>
              <a:r>
                <a:rPr lang="en-US" sz="2800" dirty="0" err="1"/>
                <a:t>powerpoint</a:t>
              </a:r>
              <a:r>
                <a:rPr lang="en-US" sz="2800" dirty="0"/>
                <a:t> presentations of cad design.</a:t>
              </a:r>
            </a:p>
            <a:p>
              <a:pPr marL="457200" indent="-457200">
                <a:buFont typeface="Arial" pitchFamily="34" charset="0"/>
                <a:buChar char="•"/>
              </a:pPr>
              <a:r>
                <a:rPr lang="en-US" sz="2800" dirty="0"/>
                <a:t>Completion of a robot or ROV that matches student CAD design</a:t>
              </a:r>
            </a:p>
          </p:txBody>
        </p:sp>
        <p:sp>
          <p:nvSpPr>
            <p:cNvPr id="26" name="Rectangle 25"/>
            <p:cNvSpPr/>
            <p:nvPr/>
          </p:nvSpPr>
          <p:spPr>
            <a:xfrm>
              <a:off x="4365557" y="26974800"/>
              <a:ext cx="4461478" cy="523220"/>
            </a:xfrm>
            <a:prstGeom prst="rect">
              <a:avLst/>
            </a:prstGeom>
          </p:spPr>
          <p:txBody>
            <a:bodyPr wrap="none">
              <a:spAutoFit/>
            </a:bodyPr>
            <a:lstStyle/>
            <a:p>
              <a:pPr algn="just" defTabSz="1514475">
                <a:spcBef>
                  <a:spcPts val="0"/>
                </a:spcBef>
                <a:spcAft>
                  <a:spcPts val="0"/>
                </a:spcAft>
              </a:pPr>
              <a:r>
                <a:rPr lang="en-US" sz="2800" dirty="0" smtClean="0">
                  <a:solidFill>
                    <a:srgbClr val="0000FF"/>
                  </a:solidFill>
                </a:rPr>
                <a:t> </a:t>
              </a:r>
              <a:r>
                <a:rPr lang="en-US" sz="2800" dirty="0">
                  <a:solidFill>
                    <a:srgbClr val="0000FF"/>
                  </a:solidFill>
                </a:rPr>
                <a:t>Grade Seven Life Science</a:t>
              </a:r>
            </a:p>
          </p:txBody>
        </p:sp>
        <p:sp>
          <p:nvSpPr>
            <p:cNvPr id="31" name="Rectangle 30"/>
            <p:cNvSpPr/>
            <p:nvPr/>
          </p:nvSpPr>
          <p:spPr>
            <a:xfrm>
              <a:off x="1391348" y="27564040"/>
              <a:ext cx="11016027" cy="2677656"/>
            </a:xfrm>
            <a:prstGeom prst="rect">
              <a:avLst/>
            </a:prstGeom>
          </p:spPr>
          <p:txBody>
            <a:bodyPr wrap="square">
              <a:spAutoFit/>
            </a:bodyPr>
            <a:lstStyle/>
            <a:p>
              <a:pPr marL="457200" indent="-457200">
                <a:buFont typeface="Arial" pitchFamily="34" charset="0"/>
                <a:buChar char="•"/>
              </a:pPr>
              <a:r>
                <a:rPr lang="en-US" sz="2800" dirty="0"/>
                <a:t>Performance Monitoring:</a:t>
              </a:r>
            </a:p>
            <a:p>
              <a:pPr marL="457200" indent="-457200">
                <a:buFont typeface="Arial" pitchFamily="34" charset="0"/>
                <a:buChar char="•"/>
              </a:pPr>
              <a:r>
                <a:rPr lang="en-US" sz="2800" dirty="0"/>
                <a:t>For didactic information tests, lab reports.</a:t>
              </a:r>
            </a:p>
            <a:p>
              <a:pPr marL="457200" indent="-457200">
                <a:buFont typeface="Arial" pitchFamily="34" charset="0"/>
                <a:buChar char="•"/>
              </a:pPr>
              <a:r>
                <a:rPr lang="en-US" sz="2800" dirty="0"/>
                <a:t>Rubrics for group work and participation</a:t>
              </a:r>
            </a:p>
            <a:p>
              <a:pPr marL="457200" indent="-457200">
                <a:buFont typeface="Arial" pitchFamily="34" charset="0"/>
                <a:buChar char="•"/>
              </a:pPr>
              <a:r>
                <a:rPr lang="en-US" sz="2800" dirty="0"/>
                <a:t>Walkabouts during project development and design phases.</a:t>
              </a:r>
            </a:p>
            <a:p>
              <a:pPr marL="457200" indent="-457200">
                <a:buFont typeface="Arial" pitchFamily="34" charset="0"/>
                <a:buChar char="•"/>
              </a:pPr>
              <a:r>
                <a:rPr lang="en-US" sz="2800" dirty="0"/>
                <a:t>Poster/</a:t>
              </a:r>
              <a:r>
                <a:rPr lang="en-US" sz="2800" dirty="0" err="1"/>
                <a:t>powerpoint</a:t>
              </a:r>
              <a:r>
                <a:rPr lang="en-US" sz="2800" dirty="0"/>
                <a:t> presentations.	.</a:t>
              </a:r>
            </a:p>
            <a:p>
              <a:pPr marL="457200" indent="-457200">
                <a:buFont typeface="Arial" pitchFamily="34" charset="0"/>
                <a:buChar char="•"/>
              </a:pPr>
              <a:r>
                <a:rPr lang="en-US" sz="2800" dirty="0"/>
                <a:t>Pre and Post surveys	</a:t>
              </a:r>
            </a:p>
          </p:txBody>
        </p:sp>
      </p:grpSp>
      <p:sp>
        <p:nvSpPr>
          <p:cNvPr id="32" name="Rectangle 31"/>
          <p:cNvSpPr/>
          <p:nvPr/>
        </p:nvSpPr>
        <p:spPr>
          <a:xfrm>
            <a:off x="14554200" y="8018720"/>
            <a:ext cx="10134600" cy="2246769"/>
          </a:xfrm>
          <a:prstGeom prst="rect">
            <a:avLst/>
          </a:prstGeom>
        </p:spPr>
        <p:txBody>
          <a:bodyPr wrap="square">
            <a:spAutoFit/>
          </a:bodyPr>
          <a:lstStyle/>
          <a:p>
            <a:r>
              <a:rPr lang="en-US" sz="2800" dirty="0"/>
              <a:t>Week 0 - Obtain materials/Kits</a:t>
            </a:r>
          </a:p>
          <a:p>
            <a:r>
              <a:rPr lang="en-US" sz="2800" dirty="0"/>
              <a:t>Week 1 - Introduce EDP with mini problem </a:t>
            </a:r>
          </a:p>
          <a:p>
            <a:r>
              <a:rPr lang="en-US" sz="2800" dirty="0"/>
              <a:t>Week 2 - Research week </a:t>
            </a:r>
          </a:p>
          <a:p>
            <a:r>
              <a:rPr lang="en-US" sz="2800" dirty="0"/>
              <a:t>Week 3 – 4 CAD program instruction and student designs</a:t>
            </a:r>
          </a:p>
          <a:p>
            <a:r>
              <a:rPr lang="en-US" sz="2800" dirty="0"/>
              <a:t>Weeks 5 - 6- Build and programing</a:t>
            </a:r>
          </a:p>
        </p:txBody>
      </p:sp>
      <p:sp>
        <p:nvSpPr>
          <p:cNvPr id="33" name="Rectangle 32"/>
          <p:cNvSpPr/>
          <p:nvPr/>
        </p:nvSpPr>
        <p:spPr>
          <a:xfrm>
            <a:off x="13944599" y="19564692"/>
            <a:ext cx="14935201" cy="7417415"/>
          </a:xfrm>
          <a:prstGeom prst="rect">
            <a:avLst/>
          </a:prstGeom>
        </p:spPr>
        <p:txBody>
          <a:bodyPr wrap="square">
            <a:spAutoFit/>
          </a:bodyPr>
          <a:lstStyle/>
          <a:p>
            <a:r>
              <a:rPr lang="en-US" sz="2800" dirty="0"/>
              <a:t>Week 0 </a:t>
            </a:r>
            <a:endParaRPr lang="en-US" sz="2800" dirty="0" smtClean="0"/>
          </a:p>
          <a:p>
            <a:r>
              <a:rPr lang="en-US" sz="2800" dirty="0" smtClean="0"/>
              <a:t>Administration </a:t>
            </a:r>
            <a:r>
              <a:rPr lang="en-US" sz="2800" dirty="0"/>
              <a:t>approval and support, installation of </a:t>
            </a:r>
            <a:r>
              <a:rPr lang="en-US" sz="2800" dirty="0" err="1"/>
              <a:t>SolidWorks</a:t>
            </a:r>
            <a:r>
              <a:rPr lang="en-US" sz="2800" dirty="0"/>
              <a:t>, Community  </a:t>
            </a:r>
            <a:r>
              <a:rPr lang="en-US" sz="2800" dirty="0" smtClean="0"/>
              <a:t>        connections </a:t>
            </a:r>
            <a:r>
              <a:rPr lang="en-US" sz="2800" dirty="0"/>
              <a:t>for the class speakers all need to be addressed prior to teaching the unit. </a:t>
            </a:r>
            <a:endParaRPr lang="en-US" sz="2800" dirty="0" smtClean="0"/>
          </a:p>
          <a:p>
            <a:r>
              <a:rPr lang="en-US" sz="2800" dirty="0" smtClean="0"/>
              <a:t>Design </a:t>
            </a:r>
            <a:r>
              <a:rPr lang="en-US" sz="2800" dirty="0"/>
              <a:t>didactic lessons for circulatory system, EDP, and </a:t>
            </a:r>
            <a:r>
              <a:rPr lang="en-US" sz="2800" dirty="0" err="1"/>
              <a:t>SolidWorks</a:t>
            </a:r>
            <a:r>
              <a:rPr lang="en-US" sz="2800" dirty="0"/>
              <a:t> instruction. </a:t>
            </a:r>
          </a:p>
          <a:p>
            <a:endParaRPr lang="en-US" sz="2800" dirty="0"/>
          </a:p>
          <a:p>
            <a:r>
              <a:rPr lang="en-US" sz="2800" dirty="0"/>
              <a:t> Week 1 </a:t>
            </a:r>
            <a:r>
              <a:rPr lang="en-US" sz="2800" dirty="0" smtClean="0"/>
              <a:t>– </a:t>
            </a:r>
            <a:endParaRPr lang="en-US" sz="2800" dirty="0" smtClean="0"/>
          </a:p>
          <a:p>
            <a:r>
              <a:rPr lang="en-US" sz="2800" dirty="0" smtClean="0"/>
              <a:t>Students </a:t>
            </a:r>
            <a:r>
              <a:rPr lang="en-US" sz="2800" dirty="0"/>
              <a:t>will be given didactic lessons and activities on the circulatory system. </a:t>
            </a:r>
            <a:endParaRPr lang="en-US" sz="2800" dirty="0" smtClean="0"/>
          </a:p>
          <a:p>
            <a:r>
              <a:rPr lang="en-US" sz="2800" dirty="0" smtClean="0"/>
              <a:t>This </a:t>
            </a:r>
            <a:r>
              <a:rPr lang="en-US" sz="2800" dirty="0"/>
              <a:t>may include notes, research, and/or labs. The central problem will be given to them at the beginning to engage them. </a:t>
            </a:r>
          </a:p>
          <a:p>
            <a:endParaRPr lang="en-US" sz="2800" dirty="0"/>
          </a:p>
          <a:p>
            <a:r>
              <a:rPr lang="en-US" sz="2800" dirty="0"/>
              <a:t> Week 2 </a:t>
            </a:r>
            <a:r>
              <a:rPr lang="en-US" sz="2800" dirty="0" smtClean="0"/>
              <a:t>– </a:t>
            </a:r>
            <a:endParaRPr lang="en-US" sz="2800" dirty="0" smtClean="0"/>
          </a:p>
          <a:p>
            <a:r>
              <a:rPr lang="en-US" sz="2800" dirty="0" smtClean="0"/>
              <a:t>Students </a:t>
            </a:r>
            <a:r>
              <a:rPr lang="en-US" sz="2800" dirty="0"/>
              <a:t>will be given lessons in Solid Works so they can design their hearts and time to work on their projects. </a:t>
            </a:r>
          </a:p>
          <a:p>
            <a:endParaRPr lang="en-US" sz="2800" dirty="0"/>
          </a:p>
          <a:p>
            <a:r>
              <a:rPr lang="en-US" sz="2800" dirty="0"/>
              <a:t> Week </a:t>
            </a:r>
            <a:r>
              <a:rPr lang="en-US" sz="2800" dirty="0" smtClean="0"/>
              <a:t>3- </a:t>
            </a:r>
            <a:endParaRPr lang="en-US" sz="2800" dirty="0" smtClean="0"/>
          </a:p>
          <a:p>
            <a:r>
              <a:rPr lang="en-US" sz="2800" dirty="0" smtClean="0"/>
              <a:t>If </a:t>
            </a:r>
            <a:r>
              <a:rPr lang="en-US" sz="2800" dirty="0"/>
              <a:t>time allows students will build a working models of their heart.</a:t>
            </a:r>
          </a:p>
          <a:p>
            <a:r>
              <a:rPr lang="en-US" sz="2800" dirty="0"/>
              <a:t> </a:t>
            </a:r>
          </a:p>
        </p:txBody>
      </p:sp>
      <p:sp>
        <p:nvSpPr>
          <p:cNvPr id="34" name="Rectangle 33"/>
          <p:cNvSpPr/>
          <p:nvPr/>
        </p:nvSpPr>
        <p:spPr>
          <a:xfrm>
            <a:off x="30175200" y="7696200"/>
            <a:ext cx="5410200" cy="3108543"/>
          </a:xfrm>
          <a:prstGeom prst="rect">
            <a:avLst/>
          </a:prstGeom>
        </p:spPr>
        <p:txBody>
          <a:bodyPr wrap="square">
            <a:spAutoFit/>
          </a:bodyPr>
          <a:lstStyle/>
          <a:p>
            <a:pPr marL="457200" indent="-457200">
              <a:buFont typeface="Arial" pitchFamily="34" charset="0"/>
              <a:buChar char="•"/>
            </a:pPr>
            <a:r>
              <a:rPr lang="en-US" sz="2800" dirty="0"/>
              <a:t>CAD</a:t>
            </a:r>
          </a:p>
          <a:p>
            <a:pPr marL="457200" indent="-457200">
              <a:buFont typeface="Arial" pitchFamily="34" charset="0"/>
              <a:buChar char="•"/>
            </a:pPr>
            <a:r>
              <a:rPr lang="en-US" sz="2800" dirty="0"/>
              <a:t>Sea Mate kit</a:t>
            </a:r>
          </a:p>
          <a:p>
            <a:pPr marL="457200" indent="-457200">
              <a:buFont typeface="Arial" pitchFamily="34" charset="0"/>
              <a:buChar char="•"/>
            </a:pPr>
            <a:r>
              <a:rPr lang="en-US" sz="2800" dirty="0"/>
              <a:t>Vex robot kit </a:t>
            </a:r>
          </a:p>
          <a:p>
            <a:pPr marL="457200" indent="-457200">
              <a:buFont typeface="Arial" pitchFamily="34" charset="0"/>
              <a:buChar char="•"/>
            </a:pPr>
            <a:r>
              <a:rPr lang="en-US" sz="2800" dirty="0" err="1"/>
              <a:t>Artbotics</a:t>
            </a:r>
            <a:r>
              <a:rPr lang="en-US" sz="2800" dirty="0"/>
              <a:t> kit</a:t>
            </a:r>
          </a:p>
          <a:p>
            <a:pPr marL="457200" indent="-457200">
              <a:buFont typeface="Arial" pitchFamily="34" charset="0"/>
              <a:buChar char="•"/>
            </a:pPr>
            <a:r>
              <a:rPr lang="en-US" sz="2800" dirty="0"/>
              <a:t>Computers</a:t>
            </a:r>
          </a:p>
          <a:p>
            <a:pPr marL="457200" indent="-457200">
              <a:buFont typeface="Arial" pitchFamily="34" charset="0"/>
              <a:buChar char="•"/>
            </a:pPr>
            <a:r>
              <a:rPr lang="en-US" sz="2800" dirty="0" err="1"/>
              <a:t>SolidWorks</a:t>
            </a:r>
            <a:endParaRPr lang="en-US" sz="2800" dirty="0"/>
          </a:p>
          <a:p>
            <a:pPr marL="457200" indent="-457200">
              <a:buFont typeface="Arial" pitchFamily="34" charset="0"/>
              <a:buChar char="•"/>
            </a:pPr>
            <a:r>
              <a:rPr lang="en-US" sz="2800" dirty="0"/>
              <a:t>Capstone poster template</a:t>
            </a:r>
          </a:p>
        </p:txBody>
      </p:sp>
      <p:sp>
        <p:nvSpPr>
          <p:cNvPr id="35" name="Rectangle 34"/>
          <p:cNvSpPr/>
          <p:nvPr/>
        </p:nvSpPr>
        <p:spPr>
          <a:xfrm>
            <a:off x="30175200" y="14629745"/>
            <a:ext cx="5410200" cy="1815882"/>
          </a:xfrm>
          <a:prstGeom prst="rect">
            <a:avLst/>
          </a:prstGeom>
        </p:spPr>
        <p:txBody>
          <a:bodyPr wrap="square">
            <a:spAutoFit/>
          </a:bodyPr>
          <a:lstStyle/>
          <a:p>
            <a:pPr marL="457200" indent="-457200">
              <a:buFont typeface="Arial" pitchFamily="34" charset="0"/>
              <a:buChar char="•"/>
            </a:pPr>
            <a:r>
              <a:rPr lang="en-US" sz="2800" dirty="0"/>
              <a:t>CAD </a:t>
            </a:r>
            <a:r>
              <a:rPr lang="en-US" sz="2800" dirty="0" smtClean="0"/>
              <a:t>design </a:t>
            </a:r>
          </a:p>
          <a:p>
            <a:pPr marL="457200" indent="-457200">
              <a:buFont typeface="Arial" pitchFamily="34" charset="0"/>
              <a:buChar char="•"/>
            </a:pPr>
            <a:r>
              <a:rPr lang="en-US" sz="2800" dirty="0"/>
              <a:t>C</a:t>
            </a:r>
            <a:r>
              <a:rPr lang="en-US" sz="2800" dirty="0" smtClean="0"/>
              <a:t>apstone </a:t>
            </a:r>
            <a:r>
              <a:rPr lang="en-US" sz="2800" dirty="0"/>
              <a:t>poster </a:t>
            </a:r>
            <a:endParaRPr lang="en-US" sz="2800" dirty="0" smtClean="0"/>
          </a:p>
          <a:p>
            <a:pPr marL="457200" indent="-457200">
              <a:buFont typeface="Arial" pitchFamily="34" charset="0"/>
              <a:buChar char="•"/>
            </a:pPr>
            <a:r>
              <a:rPr lang="en-US" sz="2800" dirty="0" smtClean="0"/>
              <a:t>Data </a:t>
            </a:r>
            <a:r>
              <a:rPr lang="en-US" sz="2800" dirty="0"/>
              <a:t>graphs of heart </a:t>
            </a:r>
            <a:r>
              <a:rPr lang="en-US" sz="2800" dirty="0" smtClean="0"/>
              <a:t>rates</a:t>
            </a:r>
          </a:p>
          <a:p>
            <a:pPr marL="457200" indent="-457200">
              <a:buFont typeface="Arial" pitchFamily="34" charset="0"/>
              <a:buChar char="•"/>
            </a:pPr>
            <a:r>
              <a:rPr lang="en-US" sz="2800" dirty="0" smtClean="0"/>
              <a:t>Prototypes.</a:t>
            </a:r>
            <a:endParaRPr lang="en-US" sz="2800" dirty="0"/>
          </a:p>
        </p:txBody>
      </p:sp>
      <p:sp>
        <p:nvSpPr>
          <p:cNvPr id="36" name="Rectangle 35"/>
          <p:cNvSpPr/>
          <p:nvPr/>
        </p:nvSpPr>
        <p:spPr>
          <a:xfrm>
            <a:off x="30175200" y="22319317"/>
            <a:ext cx="4126451" cy="954107"/>
          </a:xfrm>
          <a:prstGeom prst="rect">
            <a:avLst/>
          </a:prstGeom>
        </p:spPr>
        <p:txBody>
          <a:bodyPr wrap="none">
            <a:spAutoFit/>
          </a:bodyPr>
          <a:lstStyle/>
          <a:p>
            <a:pPr marL="457200" indent="-457200">
              <a:buFont typeface="Arial" pitchFamily="34" charset="0"/>
              <a:buChar char="•"/>
            </a:pPr>
            <a:r>
              <a:rPr lang="en-US" sz="2800" dirty="0"/>
              <a:t>Capstone action plan </a:t>
            </a:r>
            <a:endParaRPr lang="en-US" sz="2800" dirty="0" smtClean="0"/>
          </a:p>
          <a:p>
            <a:pPr marL="457200" indent="-457200">
              <a:buFont typeface="Arial" pitchFamily="34" charset="0"/>
              <a:buChar char="•"/>
            </a:pPr>
            <a:r>
              <a:rPr lang="en-US" sz="2800" dirty="0" smtClean="0"/>
              <a:t>Poster</a:t>
            </a:r>
            <a:endParaRPr lang="en-US" sz="2800" dirty="0"/>
          </a:p>
        </p:txBody>
      </p:sp>
      <p:sp>
        <p:nvSpPr>
          <p:cNvPr id="37" name="Rectangle 36"/>
          <p:cNvSpPr/>
          <p:nvPr/>
        </p:nvSpPr>
        <p:spPr>
          <a:xfrm>
            <a:off x="36568633" y="24258284"/>
            <a:ext cx="5430375" cy="1384995"/>
          </a:xfrm>
          <a:prstGeom prst="rect">
            <a:avLst/>
          </a:prstGeom>
        </p:spPr>
        <p:txBody>
          <a:bodyPr wrap="square">
            <a:spAutoFit/>
          </a:bodyPr>
          <a:lstStyle/>
          <a:p>
            <a:pPr marL="457200" indent="-457200">
              <a:buFont typeface="Arial" pitchFamily="34" charset="0"/>
              <a:buChar char="•"/>
            </a:pPr>
            <a:r>
              <a:rPr lang="en-US" sz="2800" dirty="0"/>
              <a:t>Action Plan </a:t>
            </a:r>
            <a:r>
              <a:rPr lang="en-US" sz="2800" dirty="0" smtClean="0"/>
              <a:t>Poster </a:t>
            </a:r>
          </a:p>
          <a:p>
            <a:pPr marL="457200" indent="-457200">
              <a:buFont typeface="Arial" pitchFamily="34" charset="0"/>
              <a:buChar char="•"/>
            </a:pPr>
            <a:r>
              <a:rPr lang="en-US" sz="2800" dirty="0" smtClean="0"/>
              <a:t>Lesson </a:t>
            </a:r>
            <a:r>
              <a:rPr lang="en-US" sz="2800" dirty="0"/>
              <a:t>film (if allowed by school)</a:t>
            </a:r>
          </a:p>
        </p:txBody>
      </p:sp>
      <p:pic>
        <p:nvPicPr>
          <p:cNvPr id="38" name="Picture 2" descr="Classroom Lab Kit with Cortex">
            <a:hlinkClick r:id=""/>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11000"/>
                    </a14:imgEffect>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24688800" y="10684262"/>
            <a:ext cx="3438525" cy="2524126"/>
          </a:xfrm>
          <a:prstGeom prst="rect">
            <a:avLst/>
          </a:prstGeom>
          <a:noFill/>
          <a:extLst>
            <a:ext uri="{909E8E84-426E-40DD-AFC4-6F175D3DCCD1}">
              <a14:hiddenFill xmlns:a14="http://schemas.microsoft.com/office/drawing/2010/main">
                <a:solidFill>
                  <a:srgbClr val="FFFFFF"/>
                </a:solidFill>
              </a14:hiddenFill>
            </a:ext>
          </a:extLst>
        </p:spPr>
      </p:pic>
      <p:sp>
        <p:nvSpPr>
          <p:cNvPr id="39" name="Subtitle 2"/>
          <p:cNvSpPr>
            <a:spLocks noGrp="1"/>
          </p:cNvSpPr>
          <p:nvPr>
            <p:ph type="subTitle" idx="1"/>
          </p:nvPr>
        </p:nvSpPr>
        <p:spPr>
          <a:xfrm>
            <a:off x="24236362" y="13120468"/>
            <a:ext cx="4343400" cy="539253"/>
          </a:xfrm>
        </p:spPr>
        <p:txBody>
          <a:bodyPr>
            <a:noAutofit/>
          </a:bodyPr>
          <a:lstStyle/>
          <a:p>
            <a:r>
              <a:rPr lang="en-US" sz="1800" dirty="0" smtClean="0">
                <a:solidFill>
                  <a:srgbClr val="006666"/>
                </a:solidFill>
              </a:rPr>
              <a:t>http://www.vexrobotics.com</a:t>
            </a:r>
            <a:r>
              <a:rPr lang="en-US" sz="1800" dirty="0" smtClean="0"/>
              <a:t>/</a:t>
            </a:r>
            <a:endParaRPr lang="en-US" sz="1800" dirty="0"/>
          </a:p>
        </p:txBody>
      </p:sp>
      <p:pic>
        <p:nvPicPr>
          <p:cNvPr id="2" name="Picture 2" descr="http://artbotics.cs.uml.edu/uploads/HowTo/build-cc_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82775" y="10684261"/>
            <a:ext cx="4572000" cy="2524126"/>
          </a:xfrm>
          <a:prstGeom prst="rect">
            <a:avLst/>
          </a:prstGeom>
          <a:noFill/>
          <a:extLst>
            <a:ext uri="{909E8E84-426E-40DD-AFC4-6F175D3DCCD1}">
              <a14:hiddenFill xmlns:a14="http://schemas.microsoft.com/office/drawing/2010/main">
                <a:solidFill>
                  <a:srgbClr val="FFFFFF"/>
                </a:solidFill>
              </a14:hiddenFill>
            </a:ext>
          </a:extLst>
        </p:spPr>
      </p:pic>
      <p:sp>
        <p:nvSpPr>
          <p:cNvPr id="40" name="Subtitle 2"/>
          <p:cNvSpPr txBox="1">
            <a:spLocks/>
          </p:cNvSpPr>
          <p:nvPr/>
        </p:nvSpPr>
        <p:spPr bwMode="auto">
          <a:xfrm>
            <a:off x="14697075" y="13132187"/>
            <a:ext cx="4343400" cy="1022544"/>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noAutofit/>
          </a:bodyPr>
          <a:lstStyle>
            <a:lvl1pPr marL="0" indent="0" algn="ctr" defTabSz="4387850" rtl="0" eaLnBrk="1" fontAlgn="base" hangingPunct="1">
              <a:spcBef>
                <a:spcPct val="20000"/>
              </a:spcBef>
              <a:spcAft>
                <a:spcPct val="0"/>
              </a:spcAft>
              <a:buFont typeface="Arial" charset="0"/>
              <a:buNone/>
              <a:defRPr sz="15400" kern="1200">
                <a:solidFill>
                  <a:schemeClr val="tx1">
                    <a:tint val="75000"/>
                  </a:schemeClr>
                </a:solidFill>
                <a:latin typeface="+mn-lt"/>
                <a:ea typeface="+mn-ea"/>
                <a:cs typeface="+mn-cs"/>
              </a:defRPr>
            </a:lvl1pPr>
            <a:lvl2pPr marL="2194373" indent="0" algn="ctr" defTabSz="4387850" rtl="0" eaLnBrk="1" fontAlgn="base" hangingPunct="1">
              <a:spcBef>
                <a:spcPct val="20000"/>
              </a:spcBef>
              <a:spcAft>
                <a:spcPct val="0"/>
              </a:spcAft>
              <a:buFont typeface="Arial" charset="0"/>
              <a:buNone/>
              <a:defRPr sz="13400" kern="1200">
                <a:solidFill>
                  <a:schemeClr val="tx1">
                    <a:tint val="75000"/>
                  </a:schemeClr>
                </a:solidFill>
                <a:latin typeface="+mn-lt"/>
                <a:ea typeface="+mn-ea"/>
                <a:cs typeface="+mn-cs"/>
              </a:defRPr>
            </a:lvl2pPr>
            <a:lvl3pPr marL="4388747" indent="0" algn="ctr" defTabSz="4387850" rtl="0" eaLnBrk="1" fontAlgn="base" hangingPunct="1">
              <a:spcBef>
                <a:spcPct val="20000"/>
              </a:spcBef>
              <a:spcAft>
                <a:spcPct val="0"/>
              </a:spcAft>
              <a:buFont typeface="Arial" charset="0"/>
              <a:buNone/>
              <a:defRPr sz="11600" kern="1200">
                <a:solidFill>
                  <a:schemeClr val="tx1">
                    <a:tint val="75000"/>
                  </a:schemeClr>
                </a:solidFill>
                <a:latin typeface="+mn-lt"/>
                <a:ea typeface="+mn-ea"/>
                <a:cs typeface="+mn-cs"/>
              </a:defRPr>
            </a:lvl3pPr>
            <a:lvl4pPr marL="6583120" indent="0" algn="ctr" defTabSz="4387850" rtl="0" eaLnBrk="1" fontAlgn="base" hangingPunct="1">
              <a:spcBef>
                <a:spcPct val="20000"/>
              </a:spcBef>
              <a:spcAft>
                <a:spcPct val="0"/>
              </a:spcAft>
              <a:buFont typeface="Arial" charset="0"/>
              <a:buNone/>
              <a:defRPr sz="9600" kern="1200">
                <a:solidFill>
                  <a:schemeClr val="tx1">
                    <a:tint val="75000"/>
                  </a:schemeClr>
                </a:solidFill>
                <a:latin typeface="+mn-lt"/>
                <a:ea typeface="+mn-ea"/>
                <a:cs typeface="+mn-cs"/>
              </a:defRPr>
            </a:lvl4pPr>
            <a:lvl5pPr marL="8777494" indent="0" algn="ctr" defTabSz="4387850" rtl="0" eaLnBrk="1" fontAlgn="base" hangingPunct="1">
              <a:spcBef>
                <a:spcPct val="20000"/>
              </a:spcBef>
              <a:spcAft>
                <a:spcPct val="0"/>
              </a:spcAft>
              <a:buFont typeface="Arial" charset="0"/>
              <a:buNone/>
              <a:defRPr sz="9600" kern="1200">
                <a:solidFill>
                  <a:schemeClr val="tx1">
                    <a:tint val="75000"/>
                  </a:schemeClr>
                </a:solidFill>
                <a:latin typeface="+mn-lt"/>
                <a:ea typeface="+mn-ea"/>
                <a:cs typeface="+mn-cs"/>
              </a:defRPr>
            </a:lvl5pPr>
            <a:lvl6pPr marL="10971867" indent="0" algn="ctr" defTabSz="4388747"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6241" indent="0" algn="ctr" defTabSz="4388747"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0614" indent="0" algn="ctr" defTabSz="4388747"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4988" indent="0" algn="ctr" defTabSz="4388747"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r>
              <a:rPr lang="en-US" sz="1800" dirty="0">
                <a:solidFill>
                  <a:srgbClr val="006666"/>
                </a:solidFill>
              </a:rPr>
              <a:t>http://</a:t>
            </a:r>
            <a:r>
              <a:rPr lang="en-US" sz="1800" dirty="0" smtClean="0">
                <a:solidFill>
                  <a:srgbClr val="006666"/>
                </a:solidFill>
              </a:rPr>
              <a:t>artbotics.cs.uml.edu</a:t>
            </a:r>
            <a:endParaRPr lang="en-US" sz="1800" dirty="0"/>
          </a:p>
        </p:txBody>
      </p:sp>
      <p:pic>
        <p:nvPicPr>
          <p:cNvPr id="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707850" y="7239000"/>
            <a:ext cx="3921661" cy="290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http://ts1.mm.bing.net/th?id=I4923437622953088&amp;pid=1.7&amp;w=168&amp;h=123&amp;c=7&amp;rs=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31099" y="10804743"/>
            <a:ext cx="3352801" cy="245472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20898274" y="13259472"/>
            <a:ext cx="1777090" cy="369332"/>
          </a:xfrm>
          <a:prstGeom prst="rect">
            <a:avLst/>
          </a:prstGeom>
        </p:spPr>
        <p:txBody>
          <a:bodyPr wrap="none">
            <a:spAutoFit/>
          </a:bodyPr>
          <a:lstStyle/>
          <a:p>
            <a:r>
              <a:rPr lang="en-US" sz="1800" dirty="0">
                <a:solidFill>
                  <a:srgbClr val="006666"/>
                </a:solidFill>
                <a:latin typeface="+mn-lt"/>
              </a:rPr>
              <a:t>Mate </a:t>
            </a:r>
            <a:r>
              <a:rPr lang="en-US" sz="1800" dirty="0" err="1" smtClean="0">
                <a:solidFill>
                  <a:srgbClr val="006666"/>
                </a:solidFill>
                <a:latin typeface="+mn-lt"/>
              </a:rPr>
              <a:t>RoOV</a:t>
            </a:r>
            <a:r>
              <a:rPr lang="en-US" sz="1800" dirty="0" smtClean="0">
                <a:solidFill>
                  <a:srgbClr val="006666"/>
                </a:solidFill>
                <a:latin typeface="+mn-lt"/>
              </a:rPr>
              <a:t> 2012</a:t>
            </a:r>
            <a:endParaRPr lang="en-US" sz="1800" dirty="0">
              <a:solidFill>
                <a:srgbClr val="006666"/>
              </a:solidFill>
              <a:latin typeface="+mn-lt"/>
            </a:endParaRPr>
          </a:p>
        </p:txBody>
      </p:sp>
      <p:pic>
        <p:nvPicPr>
          <p:cNvPr id="5" name="Picture 4" descr="http://glcps.org/_themeassets/glcps_NAVlogo.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53687" y="16838256"/>
            <a:ext cx="13416225" cy="272643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
          <p:cNvSpPr>
            <a:spLocks noChangeArrowheads="1"/>
          </p:cNvSpPr>
          <p:nvPr/>
        </p:nvSpPr>
        <p:spPr bwMode="auto">
          <a:xfrm>
            <a:off x="666750" y="6255207"/>
            <a:ext cx="12830991" cy="4123323"/>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Goal</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2800" dirty="0" smtClean="0">
                <a:solidFill>
                  <a:srgbClr val="0000FF"/>
                </a:solidFill>
              </a:rPr>
              <a:t>         	              </a:t>
            </a:r>
            <a:r>
              <a:rPr lang="en-US" sz="2800" dirty="0" smtClean="0">
                <a:solidFill>
                  <a:srgbClr val="0000FF"/>
                </a:solidFill>
              </a:rPr>
              <a:t>Goal </a:t>
            </a:r>
            <a:r>
              <a:rPr lang="en-US" sz="2800" dirty="0" smtClean="0">
                <a:solidFill>
                  <a:srgbClr val="0000FF"/>
                </a:solidFill>
              </a:rPr>
              <a:t>1 High School Robotic Engineering Designs</a:t>
            </a:r>
          </a:p>
          <a:p>
            <a:r>
              <a:rPr lang="en-US" sz="2800" dirty="0" smtClean="0"/>
              <a:t>                 </a:t>
            </a:r>
            <a:r>
              <a:rPr lang="en-US" sz="2800" dirty="0"/>
              <a:t>	</a:t>
            </a:r>
          </a:p>
          <a:p>
            <a:endParaRPr lang="en-US" sz="2800" dirty="0"/>
          </a:p>
          <a:p>
            <a:pPr algn="just" defTabSz="1514475">
              <a:spcBef>
                <a:spcPts val="0"/>
              </a:spcBef>
              <a:spcAft>
                <a:spcPts val="0"/>
              </a:spcAft>
            </a:pPr>
            <a:endParaRPr lang="en-US" sz="2800" dirty="0" smtClean="0">
              <a:solidFill>
                <a:srgbClr val="000000"/>
              </a:solidFill>
            </a:endParaRPr>
          </a:p>
          <a:p>
            <a:pPr algn="just" defTabSz="1514475">
              <a:spcBef>
                <a:spcPts val="0"/>
              </a:spcBef>
              <a:spcAft>
                <a:spcPts val="0"/>
              </a:spcAft>
            </a:pPr>
            <a:r>
              <a:rPr lang="en-US" sz="2800" dirty="0" smtClean="0">
                <a:solidFill>
                  <a:srgbClr val="0000FF"/>
                </a:solidFill>
              </a:rPr>
              <a:t>        	 	    </a:t>
            </a:r>
            <a:r>
              <a:rPr lang="en-US" sz="2800" dirty="0" smtClean="0">
                <a:solidFill>
                  <a:srgbClr val="0000FF"/>
                </a:solidFill>
              </a:rPr>
              <a:t>Goal </a:t>
            </a:r>
            <a:r>
              <a:rPr lang="en-US" sz="2800" dirty="0" smtClean="0">
                <a:solidFill>
                  <a:srgbClr val="0000FF"/>
                </a:solidFill>
              </a:rPr>
              <a:t>2 </a:t>
            </a:r>
            <a:r>
              <a:rPr lang="en-US" sz="2800" dirty="0">
                <a:solidFill>
                  <a:srgbClr val="0000FF"/>
                </a:solidFill>
              </a:rPr>
              <a:t>Grade Seven Life Science</a:t>
            </a:r>
          </a:p>
          <a:p>
            <a:pPr algn="just" defTabSz="1514475">
              <a:spcBef>
                <a:spcPts val="0"/>
              </a:spcBef>
              <a:spcAft>
                <a:spcPts val="0"/>
              </a:spcAft>
            </a:pPr>
            <a:r>
              <a:rPr lang="en-US" sz="2800" dirty="0" smtClean="0"/>
              <a:t>          </a:t>
            </a:r>
            <a:r>
              <a:rPr lang="en-US" sz="2800" dirty="0" smtClean="0"/>
              <a:t>		</a:t>
            </a:r>
            <a:r>
              <a:rPr lang="en-US" sz="2800" dirty="0" smtClean="0"/>
              <a:t>Use </a:t>
            </a:r>
            <a:r>
              <a:rPr lang="en-US" sz="2800" dirty="0"/>
              <a:t>the EDP to design an artificial heart.</a:t>
            </a:r>
          </a:p>
        </p:txBody>
      </p:sp>
      <p:sp>
        <p:nvSpPr>
          <p:cNvPr id="51" name="AutoShape 34" descr="data:image/jpeg;base64,/9j/4AAQSkZJRgABAQAAAQABAAD/2wCEAAkGBhQSERUUExQWFRQWFhcXFxcYFhoVGBcXFRcVFBcVFxgaHCYeGBokGRUUHy8gIycpLCwsFR4xNTAqNSYrLCkBCQoKDgwOGg8PGiwkHyQpLCwpLSwsLC0pLCksLCkvLCwsLCwpLCksLCksLCksKSwsLCksKSwpKSwqLCwsLCwpLP/AABEIAOcA2gMBIgACEQEDEQH/xAAbAAABBQEBAAAAAAAAAAAAAAAEAQIDBQYAB//EAD8QAAIBAgMEBwUGBgICAwEAAAECEQADBBIhBTFBUQYTYXGBkaEiMrHB8BRCUmLR4QcjcoKSojPxQ7IVFoNT/8QAGgEAAgMBAQAAAAAAAAAAAAAAAQMAAgQFBv/EADIRAAICAQMCAwYGAQUAAAAAAAABAhEDBCExEkEFE3EiUWGBkaEUMrHR4fByBiNCQ8H/2gAMAwEAAhEDEQA/ANrLcYpNeQqEOR294peuPIeVcw3UPYc08ia7KOIPmaYt08vWnNc7PX9qIB2nJh4n9aQ5eZpBiDyrhf5igEVbgJ0bz/6pVuGYDDyqNrg5GlEHiR4VCEozDiPOuVm+j+lQZl4mn6cDPlRATda3Kla6fwVAOwEfD0Nd1pG9o9aKvsB0TddH3T5Gla+I+vnQ13aar98UDe24o5n67qasU32FucF3LgXF+opC4nf8Koj0lbgIoLEbZuMdTTlp5PkW80Uas3lG8xULYtB96eysk2P/ABNE+FdavTqDuPwq6064bA8kq6q2Net4HUaUjXhzqnt4iV56aCeXAU3D3WBgLA75rPONDIuy0uQDObfTh/UKHAM6qaQrPD1NKHPgmKg7iKcFHMUKbQ5HzNcyA86FgJ2A3b6Z9l7PX96hVRwDecVxJ5R4/tUJRO9o91R9T2+ppGuz96kn8/p+9Qhdhz2GnBjyFQ9RXLY7B5xRVvgq6J8nNRTCo/CKguXra+9dQdgYsfJZoW9t20vu9Y/ko9ZPpTo4pvsLeSK7h/Uj8I+vClNheXrVLc6TsdEtgd5LH5U1cbibs5JgaEqAgHYW0jzpi0zfLKPOlwXRw6cRHjQt/EWF3uPOfhNVB2ZeuAM0kMrMpLFgcoJKzrDQDpUGNwKJbR1cvnJj2coGXQgyZndwpq00VyLeeQfd2xaG7MfT4/pQtzbp+6vmZ+EVVVzUxYoLsVeWb7hdzajniB3AChbl9jvYnxqTB4Q3HCjjx5AbzTcR0uw2CxHV9WbrIYe4YIU8cqnfHh31faJTeRJY2bdYiLb67vZIGvadKdcwNwb7bj+0/pXouAxwurI4gEciCJBqZnIJJICBd8wZkzPCIj1pnJU8ra1y0qJgRvrVdLdmqjC6ke2faA5xOYd9Zt3AoEBLu6eWv6+lLg7msHjqB8fiOFTEA1AlgyII0PAR4aGlSTtNG3Dki8Txz+RaYW4R3DWpS7g7jE/h/ehMPpvqytYj2R7UfXdSM0SmOQTYZyPd/wBaeUucj5Co8LixEFvQ/pRf2hY3nyNYmjUmD+3yPkIpxS4efpTnuJ+am9avJvrxoEE6l+R+vGmtabke+J+dSLeXkR4Vxu/mPl+gogsha4eI+vKmZz9f9UScVpo0+B/Smfa25r51A2HjFdh8xQO0yWHHuPb/ANVYrb+pqHaFnTw+EH9aZp5VkRMkU4MrMJsoXEkNLkkBAyAiNRIYyZ7BwohEsgWGNsBHdlcsxYiNOwfeDbuFRYAPD5bgtqozMYkwSF0IBbiN1TLsNQrG405WAEOqKQ6hlaW58gJ0rqnLHYe8tlUVnVXKXkLIc0SQ1tiUnWZHOKS5t23LAy8ra9rIpm4kgvDg7wYkidKYmz7fVK6r7gV3LhxmggOoP/GQeA30SzWVzWy4VA9zOFIBdGhkKkKc0CViRQIBWNsXUAFtCFt5iQ2so5kZxA3EmCPxULbwVx7I1AsjrHk7lIhWGmsk5QBVg+30KBWUtNjqyYhg3f8AeXRT2HdQGE2vct28i7s+bmCCuUoy7ipqEJcLsZCyh2Yl7fWKFAAIyliskmDKkbqqH4xu4Tyo18ZcJQghck5I0yhiSQOManfVRtTGiyFJEyY0IEaTOv1rQbpWy0YubUY8lhgMWbThwJ5jmDvqn2j0GuXr7XLbL1Nxi2cnUBt4jfI1FUmI6X3A3sqkdoJnxmjdl7RvXWkXGtKTuzaSeCjj40pzT3NuPSZJT8tbs9W2PjEtLlJyoqAAn8sADtMcBS47FBesuXbuSywCxdCwBpIW3GpJnVpOsZax6dIr2GRiVRzHs3HHuHdJCxod0+dZfD7XGLvziXuNqgBkBQxJjLBBRSdPZHeabGSoXqNNPBKpmx2vtO3eNtrKllMg3D7zSJUkfhEERwncKDbCE8DR9uyqoFUACPmdPT1pCKsZAJMHRAwo3U4LThRIR9QIIimYZ9COVTxQj+zc4+0J8RSsitDMbphWHxKhvr9KtUvqRVGVO/Mfrwo6ykje3+RrlytG+O4c10cj9eFRG8OR86Ha1Hb3s1J9mHED1Pxpdl6CzeHLzNIzA/d0od8Gv4Z/t/amSB9z4UbBQXdIiAvxoYoPwn1pxw+4xHjHzpOqPM/5VGwUaE2O6osRY9nh/wB6fOuzkcf9T+lOD5tJ/wBTVoOpJlkihs4g22aFDBlKkNMEEg8D2U19qXsxIbLmyj2YAhRCgcoFWGOwuV2HImgbtuuzRyQJ1Zt5J1nUk6neaQYSp7WKU9ZvAtsFYsMqgkSNTpqKjx21bVlSXcaAGB7TQd2g58zpQJQow1SLhxWSxfTnMyi0MonXMmY8I+936acPaodell8Ae2NDvKCW5BgNAOwczrUTst0s2twqgLMQoG8kwB4msB0m2ut64RbOZZ96I4AFRxy+zP8AcaExuLvYlpuMYGoG4LzhfnUl/ZzWbYuhSUMe1G8kTEndrpO6qyXUt+BmNuDuPJWX8MVygxLVZ4q8UyKNAoDDvPH0qqxWJDBYmRz19asLt0tbS4u9fZbjGpKn1I8BWbIlex2PD5uMZ1zsaPGbV+0WAqQCjI1zdJDQoEzIAP8A7dlZTF2glySpY6zJgA+6kMDvETry5VY9HNoomdbmquD2dhE+PpTNrYBlLI3vIZIHEcIjfzEc6dB9UTLrIy6ut9zc7Fxpu2VZozCUeCCMynXUaa7/ABo6KwnQ/Bu14Wut6gsxSJGbOBmgoddQCJjeI416KehFzhjro/8AzQ02O5zJbMDZaTIaK/8AoeJJEY4xxmyk+A4+lQbX6JYuzaZ0xqsVBOV7SpIGsBpOvfVgDKgxw0n8Jmsne6QYpVBzhjEsOq/45iM5KgAmfUc6EPTC+ZBZSOIyDdx3UuUk0XSZvsL7QOoEc+3Wp8NZc7ivkTVXsvFSFI3ERz7R6R5VY2rpzbhHd+9YMq3NmN7Bn2a5wI/xNMbAXD975fKpg5j3T4GPnTVvH8LjxB+dZ2kOTZH9kYcT/lSHDPz9aINw82HiD8qY2J5nzT51NiWwa5YucCaZ/N+hR6314Zab9oX6mpSJ1MJOJPL1j50RavtHu+o/WhVZuzyom2GPH0qllmdtbeGOgKgme7X1msftrpXatr/Ly3GmBDaDt01YDsp38Qmcm0GzNbhlgHKs6HMQIkjPxMezWIu4QK2ttioOXLmQNmWM2bLqAeB+MV1lkuNmF4N6p32L23/EG7orojrpwMkiI0ZiI3c4pdu9LnCXLYSzN5CrsAWIQwAJMe0Mo4aQNN1ZixhCzwV0Hjp9cat7myntWevNs9WpGYwdM8AQToSSQYBPHdVXN1srNkNNjb/3JKK+/wBChXDurARGYeyd89w+W/WrHZ2ynuvCISZObhliPeJ0G/8A1OlaXoe1vFLet3LerZChgz7J1UMNRwPD3a3DbC6m2CMqj8O4nmRzO8mnwT6bZi1DhHI1j3XazI7L6NrbdOsh2CMTp7M5ljtbe2/s5Ve4mypRg4BSDmBEggamaqulO2DhlDIAXIYAHgCbftHsBI8WFed4vE3bqtcu3WMDSSdSdyqNw4nTcBUlKthKTe4NbVTqVIJMgaiVYyCBy7eypdnq5uZEaM0gzqI7RxoBLpBHZp3Dsoq3iMrBhoVPnWd8nR080nu63LLHbG6sSGmOBET3RVjtS4FygkMRaSSCSQ3vRM+0QDl+WlU+M2r1p/CI38uygmxeXQRpOsfKrY2k2N18sbpY2WCFkuq6AAkhetuk5Vuls4cON0ALvnjMzXt2wNtrirKXFIlh7SgzlYaMO7MDHZXk/RXox9p/m4iUsW5LEkrmI1IHZzPhvo/b3STrIt2B1WHt6Iq+xmj7xjd2DhPOryyLHuZtNo56qVR2Xdnsl2+ttMzGANa866R9JVvhmNxrdpdAy7y2uXLO8yNO6ayGM6WYj7P1ZbMqnjJME7iZ1En1rO7R2y94rIACj2VUQo5mOZ576nm9SsTl07wTcH2JMRcu5P8AyZHacxzZWI0Jk6MagS3C/tx51NiNrXLlu3bdiUtLlReAnX67qL2H0fvYx+rsqWO8ncAN0knQCqNN/lGYfLTvIX3RTHl7OUmTb0Hcuo9CR4VoszATJ7PqKz2F6LYjZ9xWuANau6B0OZJ1IkjdInfWr2feEQeB03ClZYutyRkurbgksXjG8/D50QLvb6E1JhY7POaLe0pHujviaxtD1Ir3vHkGH1zpcx/DPj8por7KI3Dwn5VE2GB5evzFANoHW/vlSKjOIXm3rRX2MDj6U04YfiPkaFMNoMFr83rTxajj8T8KacMeZ8zXdQe3zNVCVfSvZq3MKxa4ylGUqFgli2ZMpLbhJGvD0qn2D0KvXxmZCpY+1cuKAGA3BF94jQawJ11rb4a0AZImBOuvukPx4+zVri9pon5jyHzNdTTJOBizzkp7P0K3ZnRCxZ1yBm4yNPASfUmq3p7icKcK6Xbig2yGCLDNm1UIFnQkt4CTRuI2o7iCQvPLMHz13VT3djWW32rR77a/pWlrakZ4y9q5GA2d0gtWrqOofKGUshAIIBBIiYNWu29pvtDEq1pXKoZWWjQke8RAQQN3qaM2g2zLTFbi2cw3hVLEd+TdR2ydu4NgEsui8lgpJ7MwEn1pPS3s2bI58ME2oW+18GQ6aXMuI6tRlQIrRzJzakn3vlWexmKGZCAGCySDJBkxrEcAN1WvTnHdZi3A3IBbnnlkn1Y+VZ+yVkFwSvEAwTv4wY1jhQb3EbJIOTaqfew1k9xuKfD26lt4+02/CrG7S64+M0HYxWUZTatt2spnXtDCixjbaiWsIZBhVLquYMok+1O4Px3x20CJWOxGIsBDks3LbsCoi6GHIyMsx5Va9Huh5xFwX2i1hh7fvDNCHdugaqZNA4Y2Ggmyqn8t5tP8gaKCi0zWld7aXDPvhsoVSWViQAC0zHLfRIlZbdJekfX/AMu3pYXdwzkbiRy5DxOtZvEXoEmlxIFt2TMCo3EEEEbwdOyq5i198iAnkNBMcday9Mpy3PTvU4dNp15fy/djHxZOozA6zBj2CIIiN+/jx3U7aV22WHVJkQADU5mJPvEtx1mOQoZLWuu/4Ut22B4U+0tjz/TPK3kkE4azNen7Gwr4bZ1o2syNfvB7jqIPVr1kIDMr/wAY7+sjjXluFxGU16Xb2emJwWDutdKKuWwyg88QFLsvEDrF1/MOdOgZpch+wXbM1rFXgbmKA/lklikgZNF0Uxlg7t2+hsDoYaJ1Vu9dKtdj4ezexHWPbu28XaYJcQN7DG02pE6QBqNxjdOlAbSt5bzHcH/mDvGjfXbRyRtEi6YX9nUsNBHfHzo6xhQRpPnNVLLmHv8AbBj5ij8KzACCCO4fI1y5KmblwFnDsu4kVFcRuDek0/O/5Z7qQXbg+6PP9qWWGdYw3geEimlzzH+VSfauaGfA/OnfaR+E+VQnyC2bv9aVWP0f2posE8B5Un2Y0AqgvCvDrPMeunLtqHFW4Yjka5LJHE+f70TtFPanmAfMTW/Ry5Rk1MeGVjLWP6edIWsqLNow7iWYHVU3R/dr4A862rJXk/TdycddB4ZAJ5ZFPlJNbJvYyxVsoLNoAZiJHAcz29g+dI7s3E+J08BRV9BlT+k6RzYz8BUmFwvEjTt3etINGyj8QC5bZjJ1kyZMknmalAAQE5ZB9zKZaeLHkPoUTcIneO6oH3RvPPQCoUA2EE7p7N1TrazooBWVzAgsq6E5g3tESNWHgOdMyVPhsKrEBmCgzJIJiJjQamdPOgWTo63fWz7pDv8AiHup/TPvN2xA4TvDbl43F9oQkzmysdddO2fnSHDj64Ul5Y9nMSATABJWdxI4eNEjZBeggNmEnTKFiAOfDXsnju4tw91lMgkcNOR30rLU1q2WgfLt9d9QiVkdoa1qMD/DXGXkFwWyFOsEqHK81UkE+lH/AMPdgJcxQa7Bt2gGM6gksEtqQBxZhV5c2zjMWUyNkzFrjMoCm3aFyEthwJgm3PbFXjjT3J5skulcGFsdCMRcS41tSz2rhttb91tADIkiTrEfGrnonj3sLcwmLw984e6QSFtsHtupBDrpB90SOwb91eoWLq3FF1SrFjlcqQZZFUS0aZu7gFqTq5FXUPcJcgRMYjkuiNmYBTcdDbYoIhcp1Jje5A5d1Xt7DfyxcG9G1/pb2T8jV51YFMv2g6lTuYEHuOlXrYqnTsyVs6QQDGmvpUuDyyfZy1DhRBytvBKHhqpo1LQneR8PUVzM0dzoY5bBdtQfvOPOlJ/OfFZ9acmGB3Q1ccMQP0NZh9jTeYDQqf7f0pPtLfk8jSG2fzeQNR5G+hVXYS4SefwpxTtPpXFzyX68K5Sfy+VQqKLU8T/lR1xJtp2ArvncefcRQQJ/L5fvR+G1tsDGjA6doj5Vq0rqdCdQrgCG3Xnv8R+jDlhibakjKBcAGq5dA55giB2Zda9KIAqNq6bVnPTo8CD5l0MFZ8QTMTzBk+NdazOYAZzyALHyFe14jo3hnbM1i0W55AD4kb6fZNmzKWwq/ltrrpwIUT50txS5Y2KlN+yrPJl6H4xlzfZ3g8DlB8VJBjwoa/0dxagg4e8OP/Gx7N4Br2/LS9Xxq3QU6jwB8Ky++jjvUrpx3jfUrYu3LkDQDKg3TvGdiH0caNpKkzoK99C6a0Je2Xbf3rSN3op+IoeWHrPCsTeWFCEkxq2oknWMp3ZdRIOsTpUBu6V7fd6GYRt+GteChf8A1igb/wDDTBN/42X+m4w+JNDoZOtHjTtpU2EuRH15dta/pN/DK7bbNhQbtsj3Sw6xTx3wGHdr8aov/pWMW091rDKqbwdHjiwXeVHE/GqOLTGKSpo2HQW7dOHxgwxAv9XayECYm5DaHsJonC4YNaexir3VnENcCXBqk2bhVk5Ic4mNxDCsj0D6SDC4oFywtXFNu4VMFVaCHBGsggHumvULfRpWs3A7o1psQ+IsXkIy2w4ZyWkgBdMpgmc3k2L2FvZhmxtmfZrHVZw5DAyFyiMgiNSNxG40UxrO4rp1h7YFu2r3FQZVOiqY3tJ11PZVRi/4g3ToltE75c/IelLefHHudHF4Tqsu6jS+O38m3yTUF++tsS7Kg/MwX415vi+keJub7rRyU5B/rFVdxiTJ1PM6mlPVrsjpYv8AT8/+yf0Rs9o41Ll8m26uIHu8GG8Txn507P2tunePhNZXZV/K/wBbxr8JrWWn00E8R7WXQ60qUvMj1GPU6X8Lm8tcNbBVm8xAj4D50UX5g98/KgLLNyj++aMt5/w/7msjKIfn5eqk+oNIbhpfbA1HkSfnUP2o/wD83/xqtshclDTwnYKZkHb60vV9pogHi2eVG4Ie8Oa/DX9aDReRovBqQy98eenzpmJ1NMpNXFoayU3LRFxNaaK7RywJcUhKiffMLBBzEakCOXGgL+zrmdwFcqzZgBdFtNQCc0e0TmzeYq0XCqrEqiKTvMQdd+7wp1wwJZoHMnKPOlzgpLc0YMssTuKuwa5YudUEUqjGAW94LH4Z1Y6ca7C2imhum4OBKyw8V0PlQmJ6R4W3vuqx/LNw+YketV2J/iBbXS3bdu1iEHpJoPLCPLHw0GozO4wf6L7mnLUk159iunuIb3Qidy5j5sY9Kqb+2r93R7rtPCSB5LApMtVBcbnQxeA55fnaX3/v1PT8Tjrdv/kuIn9TAHy31VYnpjhV3Mzn8qn4tArC2diX3VnWzcKqCWbKQABv1O+Kn6PbFbFXuqVguhYkgnQRwHHUUt6mbdJG+Hg2lhFzyZLS5r+tl7i+nx/8dnxdvko+dVOI6aYp9zhB+RQPUyaZi9jGziRYufjUSNMyswAYd4Ph4VadO+j9vDvYSwhlw2kl2Y5lC7+OvClOeWSbb4NkNPoMU4RhBPqTafKpepi8VhFdizCWJkncSe2ONdbsBRA3b4kx3xWtt/w4xhTNlQH8Jf2vQFQfGk6LdFEv3rtnEG5buW1ByiAd8GZB3Sp03zVFHJxvuNebRJSyLpfTzSVmaw9sF1DEhSwDEcASAT4Cr/pn0VXBtbyMzI6nVonMp13DdBU+dWO3P/j8Pbu4dLTXL6jJ1jZvf3MZzcNdAI4Vf4TArtHAYbOdUZc54kW5Rx3ssHxq8cSpx7mfNr5RcM1NQunfe1szzq7sK+ltbrW2VGKhSYBYtquVZzGR2Vok/h8EQHFYm1YLblME9xJYAnunvo/+JNu+HtXAv8i3GUjULckGWHDcoHCB2xTsR0pwuJCXL2BuXLkZQQuZZmSqtInU7iJE0VjhFtMpLV6nLihkhw7vppte5bv6mIx+GWzfZbbi4qNAcCA0b41OkyK0uz7oZBxA0/tbUeRonppsCyuEt4i1a+zuSoNs6GGBMFdwYRw4VTbAvyoB4Eqe46g+p8qkV0ScX3MuvktTp4543cXTv+NuS2FxQdwH9wHzqws3AdwB/u/egrsg+m87+PqKJsX25D/I1mkqOZF2EEH8I/yP6V3V9n+xpRdbkPM13Xt2edULFgrNxqQMfo1Kt0R+1OzirUUshzsKmtXzyPpS05QOVTgJBtvpPYssQxLNocqid+u8wPWs3iv4gH/x2gO12n0WPjUHTXDw6MOII/xP6MKj6J9FlxOe7dbLZTfGhJAzHXgAIJPbWvzskn0xOvh0GixYFnypv9/RAWJ6V4l5/mZRyQBfXf61T4i8zGWYsebEt8a2l7aOyQGVbLNAMGHGYjdDFpE8yKzewtgXMXdKJCgasxkhROnaTyHGKXPqbq7Ojp54YRlPy+hL3pIrEHGrzbvRVsKtp3dXW4dSgOg9k6E75Unhwq+f+HSFWFrEh7i6FSBE8jlYlfGittWTe2QhYe3ay5hxBtMbLjviaKxNJ9QrJ4lGU8axS2upbb78cmO6Q2MKpQYRncQQ5YHfOkSBwnQDhVv0R6N4q1iLN82iEnWSobI4yk5SZ3Gd3CtBmW7s7DXSARZeyzaaexcFp9O4zQ38RdpYizcsm3cZFKsfZMAurCc3PQroe2r9Cj7b+HBk/FZMtaWPL6k3Lfj0otru0Oo2h1b/APHikVlnUC6v8sj+4Ko7451W9H+j/wBl2ndUD+W1lmt/0s9sFe9TI7o51H07TrsHh8QJBBUmNCBdUHTuYLV90T20MVZRzHWr7D850k9zQD4dlOVOdP1RzX149N5keGuifquH9ADbeATGqt2zrdw97KRxIS4A6nwGYePOk6Q3VXaeBLbouAd7eyp/yIrKdH+kn2bG3Cx/lXLjB+yXbK/hPkTU38Q9r27t6ybNwPkUyUMw2aRB56cKo5rpcu9myGiyxzRwu+nplT91rj5Mm6XbRv4faSOHfL/LKLJyldFdI3GSGnvFXfSBxY2lhL27rQ1p+0SFUnuLr/jVHhv4mtlHW2EuOu55y684ymD3EVm9t7fu4q6LlwgEaKF0CiZ07Z1mqPJFW0+5pxaDNNxjkioqMXFu/wA18f1lv/ETZ/V4wtGl1Q/9w9lvVZ/uozoFt+3ZtXrV65kUwynWZYFGAiTOimsrjdpXbxDXbj3DwLEmO7lQhak+ZU+pHT/BdelWDK+K3Xw4NTsHpu2HRrN5evswQs7wN0e0NUPI7vSm2f4gXrK5MOlu3aE5FILlZJJGYZc2pO8E9prLE1NhsK9z3EZu5SfUVFknwgS0WlTcppb83xfvrgn2vt+/iWBvOWjcNAonfCjTx307YuJi5l/EIH9Q1HzHjU9nohiG3qEH5mHwEmrPB9CcpDPdMgg+ysbu0/pTIYsjl1UY9VrNHHDLCpLjhfwWdi9KA/UjT5CpbF4Tv+vKg7KxmU8fQ0vUdp9aGZb7Hmcb2LlLgpc9BWrOm8+tP6pedZXY9JFuCakFRi7ThVig7J2CnoKizRxp4uDnRCim6Y2Zshh91/RgZ9QKB6H9JbVhLlm+P5bkmYzDUBWVgNYIA9avds2hcsXAPwSNPw+18vWsXsHCWHvAYi5ktwTxGY7gJ+7znspsG000d3TrHm0coZLpO9ufkaWwmyCwQCSxgT10AnQak6VebD2ImEv3USct1VdQTJGQsrrPEDOp8apLWztl4dhcN7rCplVz59RqPZRRPjpVJtnphcu4lbtom2LYITcTB3luBnTTkBT+pQ3aV/Ayfh8mpbhic+lrdz4vtRZ9D9m37OPYMjBQrq7EEKRvU5txkgEVeYXFWrtzG4QsozO0CRr1ltQ8cyHDEjtrMYjp7iWXKCifmVfa8JJjwrMvbBMn67dap5sY7Lc3PwzNqJOeZqLpJVvuu56BgrdnC4a9hL+ItkMpIO7/AJVKkAAkyGWf7hVfhentl7CpirBusgGsIysQIDQ3umN++sW9qKjQa1Xzn2HrwrHbeVttu743+XvNNtvp29+09nqkVGPMkgAgqBuEiBr6Vn8Jj7trN1dxkzaHKxWY1G7vNQ3BypBaJpbnKTtmzHpsWGHRCO3f+sjbtOtJNHjYdz7wyage2QmrbtDqdx3TuNWFnowJId/duC2wUbpy+0c0GNTw+6ZigoN9i0tRjjyzPzSopJo/aWA6poG6BoSMykqCVaOI3T/1Wh6KbAiL1wdttT6Ofl58qtDG5S6Reo1mPBh82T9F7wDBdC7zAFmVAdYMlvEDj41bWug9oau7P3Qo+Z9a0pOtMIroR0+OPY8Zm8Y1WTbqpfD+2Ui4DDWDPVDSJbIzx2liCBV01vhuqsxeNEqGt3MnWIpaFjMzAICCwbLmKndy4UapIMNOb0btXh4Ux+w0q2ZjnJ5Y9Tbb727FikFupIrp+u6mGYpNq28r6biJ8RofrtpGxNG7Us5kDDWDOnI6H5eVV6W5HdWLPHk2YZe8nw+LNE/aKrhbg9lTdX2+orns1qjRizXGxHPzH6U8UoJ+pqUVsjZVHHXtqVFHCKQ3AeNKD+WKgR122SCDEHQ6cDoa8sxVrKxB3gkeWlepgkjh86876S4fLiH5E5h/cA3zNW/4nc8InUpR+BTmkoqzhMylp0DKp5jPm1jiPZPpVwdg27bP1jQEdIDez1iiTcjjuGhGk6SZq0YNnZyZ4wdPn4fL9ykUyKks4dnMKpYgSYE6c6uDew8Mtu0XJDBSisSCUK7iTIzqGidzSDvFLs7YmIlosjI2hF05ZAYMCQDMgqPWisTv3+hWWuioty9n/La/uAnYNzKS0KAmffOgy8pg+0u+Pep//wAIttQ1wsZS24ykKIY2w6mQTmAee0a1pLHR+8Yz4giFygIu4QogE7h7C8N4mpbXRSwDLBrh5uxM+AitEdO/d9TjZfF8ae87/wAV/wCujFbTwqrcYWyrCYAU5ie3Qty58dw3Ve27V25qmHfUTJ/lKGKPbMBifZyvEAj3V3VrMJgkT3EVe4AUQzgbzH1NOjpq7nPzeN9cVFQuu7f61X6mWt9G77ZsxtW88lgq5yWOaX13N7bbiInSiV6LqSTduXLhO+Wyg794HeePGrl9oIJEyQCYAndppzqC9i2IlbZ8SF0E8+4efZTlhijBPxLUT4deir78/cbZ2NZtj2LSDtiT5mTU6pNMsXiV1iZO7lOnpFOpiilwYZ5JzdzbfqL1Vd1XOnm5UbNUKFQ1lkVndQ2W41xUUnezZVdjEkqkQANInUxA1zbQLDIpMb9SSdAe+N+ka6VdXysEPEHeDEEdoO+hft1tRC93srp3cKpkuTuzXgy44RfVG367AVgX3U5pBlt/sjWNI4jUgHmk8aJOzydWblHHcCDv4EmY7ByprbWP3V8zPoKgu49+LZR3hf3qvsrlklmlJ+ykvQsRaCoQTprqeRqrtRr7QngN89oqFsQDzY93zakuKzCBC9syf0FIyZYhhCXc5rvZTxiO/wBf0qBMITMkedP+x91c7qNlGlJIPL1HxqRbvb8qitiBu+dK13Th9dlQoSM/GflTgsjj4VAvOafm5Qe4/pRITARu176oNv8AR27fdHQADLBLGIKk8tToR5VeK0c/U0YlzNbI/CQfBv8AqnYYqUuljIaqem9vHyZTAdECkzfYZhDC37MjkSd48KsbHRnDprkzHm5LfHT0qzms/c6XCRks3HUqGDqVIm4StpSFJK5mEa7pB3V0o4oRXBky+IanK/am/lt+hfW7YUQoAHIAD4UrOBvI+v8Ao1TbK2lfuXYuBFA6wMu4yrAIbftFmUiSSQNCONWjYYBphZ38SeGsd9NqjE23yN+3oSQCSQJMDdoD86juYh+Cgb9WMDePjrz4UQtvcAp07lHprSphOMAc4k+pqABUuNxadR7o5bwZHHjUKWQh3z2sxY66cOwkURee0s5rkndGbN6Chbu10X3VJ74QeuvpQboNMJWRunwAUeup4Cl6sk6geMtp41XHaVxvdUDtCk+pgUFfxR+/dH9OaT/ilVc0WUGy+uYlV3so8flQ1za6DdLeEDzNU4P4Uc94FoeZ1qazg7jHVVTw6w/5Ex6Ul54oYsLCW2s7e6o9W+GlRHaBB/mMI/DmCnyXWpH2OT7zO3e0DyXLUtrBhNygHsH7UmWp9w1YSrGu4M3blyjzf5Cp7eFLfhHfmc+sCjxnB/4x3j476IF0RqpHhSHnbGrEkV1zZmmrs3YCEH+sfGpMNgraj2VUHtIJ85JotyOXyqA5eTedJlJsYopHXLJ4QO3P8qZk4Fo8dDUvWKBuPpTWuLVSwO2GA4z/AHD9Kb1XZ/sP0qV8Ukxr8PjTCq/iahQbLI2eRpyjsnvmni8PrWlEHd+lWKEQIniPUU8IN4/SpOr+tKja1y+NQBItw8vSicJdkssb1PDlB/WgEB5nz/6omziShzRPYTHZqabidTTKzVxaFNU9vo2gJLXLjLwSUS0O5EUCe3f20uLxVyJDgDsER4tVVcxAY6uXPIS/w0rqPJFGJY2XGEtYXDCLS2055Flj3kST4mpLnSFR7qk/1EL+pqjVjuFtv7jlHks0RatXOxf6VAPm0mlPURQxYWGttW8/ujKOYX5tpQN7E5v+S6D2S1w/4roKmGzg2rMzf1Et6HT0qVdnRELI7Ijyiky1L7DFh94LdxWbUIzQI1ItCB2D2qjsi62oC2x+Vcx/yb9KtQgBnTxqRXjTd9b6S8smMUEirTZhf32ZzyZ9B/aIHpRtrBoumUeAA8xU+WAToSd/0BSqvHUcxM+VKcmyySHIgj2fjSMH5gevpFc1ttYMDmI+EVGlw7tSecRQLUTTprHwpwemq55/XlSPd8fCgCiU3BUZviuDdlMe4vL0/aiQ5rwPAn0+dMzDl6UmUHcB5VB9mbsA7v3NVYQg3R3Uw3Afr96hbDngBTTZPMfCoHYkZxOo8yaTrB+WmiyOU0nULyHkKBA/Przjlp86XQ0tdUINZyOPh9Gnl53ifGkrqlgFyLGk+Zp513iurqIAa/hLb+8oJ7d/nUS7MUbgPEmurqNhJOoI3Uxp4qIrq6oQktKo3SOzeKe9skafGurqKQBm4QPrxpe4fDWurqAWI2mp3dnDtpS0D6+VdXUQIj6yOA8zStcJ4xXV1AI+2CRrr6UzJHADwmurqhBnWQd8d0/rTs/Cde6urqllqEdT3+VRQ3ZXV1AA3Kab1bTv9a6uoWQY4bjHhINM8T5n9a6uqE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AutoShape 36" descr="data:image/jpeg;base64,/9j/4AAQSkZJRgABAQAAAQABAAD/2wCEAAkGBhQSEBUUEhQVFRUVFRYXFxcXFxgXGBwWFxgVHRUYFxgXHCYeGBkjHhgXIC8gJCcpLSwsFx4xNTAqNSYsLCkBCQoKDgwOGg8PGiwlHyUwLCwvLCwsKSksLCwtKSksLCwsKSksLCwsLCwsLCwpKSwsLCwsLCkpLCwpLiwpLCwsLP/AABEIAMMBAwMBIgACEQEDEQH/xAAcAAABBQEBAQAAAAAAAAAAAAAFAAEEBgcDAgj/xABKEAACAQIDBQUCCgYKAQMFAAABAgMAEQQSIQUGMUFREyJhcYGRoRUyQlJTk7HR0vAHFCM0YsEkM3JzgoOSsrPhohZU8QhDRGPD/8QAGgEAAgMBAQAAAAAAAAAAAAAAAAMBAgQFBv/EAC4RAAICAQMDAgUDBQEAAAAAAAABAhEDEiExBEFRInETYYGR8DKh0QUjM7HBFP/aAAwDAQACEQMRAD8A1PYmxMOcNATBESYYyT2acci+FTPgHD/QRfVR/hp9hfusH9zF/sWpGKxQjRnbNlUXNgWPoF1NS2QlfBG+AsP9BF9Un4af4Bw//t4vqk/DQPE/pFgT40WKA6mIqP8AyIozsXeCHFIWhYm2jAghgfEGqKabpM0T6XLCOqUXXk9fAOH+gi+qT8NP8A4f6CL6pPw1Nv5049atZnog/AOH+gh+qT8NL4Bw/wBBF9Un4anE+dNfzosKIXwDh/oIvqk/DS+AcP8AQRfVJ+Gpw9aV/OiwogfAOH+gi+qT8NP8A4f6CL6pPw1Ov50/tosKB/wDh/oIvqk/DS+AcP8AQRfVJ+Gp9/Omv50WFEL4Cw/0EX1SfhpvgHD/AEEX1Sfhoh7aa/nRYUQBsHD/AEEX1Sfhp/gHD/QRfVJ+Gpt/On9tFhRA+AcP9BF9Un4af4Bw/wBBF9VH+Gp1/OkD50WFEH4Bw/0EP1Sfhp/gHD/QQ/Vp91TvbXqgKB/wBh/oIfq0+6l8AYf6CH6tPuohSoAH/AGH+gh+rT7qXwBh/oIfq0+6iFKgAf8AAGH+gh+rT7qXwBh/oIfq0+6iFKgAf8AYf6CH6tPupfAGH+gh+rT7qIUqAB/wBh/oIfq0+6l8AYf6CH6tPuohSoJMg3y2fGuNlCxoAMmgRQP6tOQFPXfff9/l/wAv/jSlTU9hT5NG2D+6wf3MX+xane2h2yJguDhZmCqsEZJOgACLck0MxP6QMEtwMQpPKyswvyuQOHlSXJLlmnFhyZf0Rb9lZN3m29HhYC8mpNwiaXZulunU0G/Rzu+8ETyyjK8xBy2tlUXK3HIm5NuQtXjd7B4fESmd8QuLxAFwtsqp0CRtqBfmaB7vy4naE8olxcsLJr2ad3mQQBcaLw5nWs7l6k/sdeGHTgnjTqqcm0/okua8s0+/n+fSl7aD7F2I8BJbFTTC1ssliAeoNr39al7U21DhlDTSKgJsL3uT4AamtF7WzkvHc9OP1eyf+id7aa/n+fSg+z97cLPII4pgzkEhcrDQC54ive0d6sNA2WWdFb5upI8woNqjVGrsn/z5dWjQ78U7+wWPrSPrUPD7YieIypIrRgElhqAALm/S1Ps7akeIjEkT5kJIBsRqOPEVNoo8clbae2xKv5/n0p/bQ87ch7cwdoO1VcxWxuFte97W4UOH6QMD/wC4X/S/4ahyiuWMj0+Wf6YN/RlgPrTg+dDl2/AYTOJVMS8WGttQNQNQdelTw3jU3YqUZR5R6v50x9a4SY9FkWMsM7hiq8yFtmPpcUOxG92ERyjYhAwNjxIB6FgMoPmaG0uSY45y4T+wZ9tL21B2jtmKBA8sgVSQAbE3JGlsoNcdnbz4adskUys9ictirWHEgMATRqXBKxTcdSi681sE7+f59Kf21Fh2gjZ8rj9mxV+QVgASCT4EGocu9OGWNZWmXI5IQ2PeI45Ra5HjwotIhY5ydJMLe2vVDdmbehxBIhfNltfusON7fGA6USFCdkSi4upKmKlSpVJUVKlSoAVKlSoAVKlSoAVKlSoAyjff9/l/y/8AjSlS33/f5f8AL/40pUxcCnyaHshwMHCWICiCMm/C3Zre9+VDN35hillmeOMQM1oVMa3KJcGRiR8o8uVqre+O3SmBw2GQ96WGIvbj2YRdP8R9wNSocFi8bEkQX9TwiqFsf6x1A4W009nrWWU/XS7Haw9K1gWSTS1d2+EvC5bfb2Ie7GBSXa8kuGGSCK+q6KSVtYeBN2t0AqVvvsR8NMMfhTZlN5QPZmtzB4MPWrAdgzQRrHgZIolUah4y5ZubFgePpQrH7B2nOrRyYmAIwIbKpFweI+Lf30twqNVvz9TVHqVPOsmtKKWmpXbj89uXyWPd/ba4qBZV0voy/NYfGH55WoB+kDd6WcRTQgSNDmvGwuGBsdAeJ04c6N7sbvrg4OyVsxLFmYi12NuAvoLAD0qDvBsXGSy5sPi+xTKBlseNzc8PL2U2SbhTRhwzhj6pyxSSim6cr48bbgHY+3sMMNPLFh0gxMMTXAW2p0BU9M1rg6iiG427sJwizSoskk+Z2Z1DHUmwF+HC/rXTZO4xUYg4mbtZMQmRmAtYdfE6D2VEwe7u0oY+wixEIi1CuQc6qegtpSkpKnJG3JPDNThhyVunbb4rhOrpMA4aYQx7VWPSIEIg5XZ3Ww9NPICr3uVh+z2fAOZTMf8AGS386FYrcH+g/q0MihmkDyOwPeIv09PZXfZWxMfE8YfFxtEhUFBGASgFrA28qmEXF7r8sp1WbFnxtRmub3u3UUk+O+4N2DMG2pj8Q3CJSt/Aaf8A8zUrcOIYnDNLiI4WLSMF/ZRjugC/Beub2V12VufJFhsUhkQyYkt3wDYZgePM6lj61Cwm5eNSHsBjESE3BCp3rMbtrodb9aEpKtvJbJkw5FJKaX6EnvxFb1S8ld2Qn9E2nk/qrqF6f1ht/wCNvdV3fedhjI4VVTFmWKR9biZ0ZkVfILr/AGhXt90VTAPhYCAXHx25tcEs1vLhXPE7pt+prDHIBMsiymUjjLmu7W9Tb0qYxlFC83UYM83KXd0r8Ulqf2BmPxLStNMjFTNNHgYG5qmb9s6+JbNY/wAIq14fZUMcPZKiiMLYrYWItrfqT1NQsVu0pwaYdHyGLI0b2vaRDcMRzub38zUaXCY6deylaCJDo7xFy7LzChrBL9dbVdJrlGaUo5ElGVJP9uz+f835AGBxhEeAUJJKEfESKigFjGhZIj3iBazD3UXwGJbHYiGcRGKGBpDmbLnZ7FCuVb5VGt786LYbYeTErIpURx4cQxoL3HeuT0tYKK8RbGeOTENE6hJ1zBTfuz2IL6cj3SfEVCiy088JXXNPf3bv60yq7tA4xpY5GyRGV52jFw0wdzlJP0QsAQOJGtWLb+AdGixEChzhwwMVrZo2AzBOjiwt14UzbrEYeBY3VMRh0AjkA0vbvhhxKNrcetS8cmMLfsnwwWw+Ork5vlcDa1+FCjSpk5c0Z5NUGkt9nx4/dfX7ImbK2jHPEssRurDyII4qRyI4EVNFCt39lNBGwd1Z3keRyoyrmfiFHIC1E83jTVxuc/IoqbUXse6VeL+NLN41JQ90q8ZvGlm8aAPdKvGbxobtLefDYc2lnjVvm3Bf/QLt7qi6AK0qpWK/Stg04F2HXKqg+WZgT7Khj9M+D+bLbrZfxVXXHyW0SNBpVTsB+lXAy/LkXxaJ7e1bipW3P0g4TDIGMqOWF1CsNfz5VOpEUyn77/v8v+X/AMaUqqm8e/qzYl5BGQGy6X6Io/lSpiewtxdm2bDwqHDwPlTN2EQzEDNbINL8bamiV/KoWwv3WD+5i/2LU7N5VUvbFfypz6UwNOfSgBr+VQ8RtLLNHEBmaTMxt8lFGrHwuVUefhUy/lQPE7OxIxLywtBZ0RP2iuSoXMSBlYCxJvUMZjjFt2+35/JM2rtpYCgKyO0hIVY1LElRc89NK5/DTAXbDzjUAd1WJvfXuuco04m3Ghm1d3p52iZ2w7FFcEMkgW7FbEAPckAW1PM0R2ZsuSKB488dyGyZI8iqSDqe8Sddar6rHOOJQW6b78+RYfbzSqGjw8xDA5WPZqtxe1+/exI4251z2VvCZsoET6HK7DIFVxo11Z84FweK34US2dheyhSMWORFXTh3QBf3UMi2LI2JWeRo0K30iUgsCLWldjdwOlhqBRuVTxu9vbklbR22ImCBWklYXEaWvl+cxJCoviTTS7byRK7o2d2yLEhV2LG+gIOXgLkkgAcaj47ZUvavJCYj2qqsiSqSpCggZSuo0OoNx5VEwe6JzNI7pGxylRhl7NVZc3e718zEMQbixB4UWy0Y4qTb/n29gjh9ssZVjlhaIuGyEsjA5Rcg5Toba+nGoq7wTtK8aYUkx5c2aZFNmvlIAuNQDpfpUzAbEWN+0eR5pLWDyEXCm1wqqAq3sL2GtD12LiGmldpkiSQrcRAlyEGVe++i3HGw8jQ7BfCt8cfPm+3fgktvQtktHKzu7p2aqCwdBdlYkhRpre9iNaWL3k7JA0sMiXcIoYxakgnVg+VBpxYjwqBtTc+7RGDswI1cWkaXVnKkuSjgs3xrknXNrU2LZcyQdmv6rctqDG/Z5TxupcliT41FyLtYUk19fudxt2wQyRtGZJFjUXRrlhfMCjEZQAb+VeMNvCZW/YwvJHmt2t1RDrqUDHM4HW1jyqHgt1coUO62EjyZEUqi54mTLGCxKjvFuPE8q4T7qzMqIWw5Ea5I5CkglVRwK5XCh+Gotf3UeojTh8/7/P3DOJ22qYmOA3zSKSDyFvig+LWa39mu2zdo9srMBZQ7qp+cEYrm8ASDaheK3bZllIl/at2XZyEXZDCO4T1JYuT/AGzRfZ2CWGJIl4IqqPQcTVldiprHpWnn83/59CTekKVN7asIHpqQccjXlpADYn0JFAHuvMkgUEk2ABJJ0AA4k+FOPWomP7wyEXB4jr4GobpExVujOt9N8MbNGwwUbxQm47YjLJIP/wBYOsan53HyrGcfPLGSCTmPELw9TzPib19J7TwWZTfhbWsX3zQI7COOMgHjre/t/NqzOVvc1KNLYoX68xOpsPE/b1qXFiQNfjnqdB+fafKoeKz3uwUeAsD99c2xFhrx9p/PmfSr6fBSwsNoMTcn2Xt/Ie41w2piu0S7fGXgdfZw1oaJyfz91ds9xa5Hrb/5oUaZDGixJKjU0q5QoQLef20q2qqMr5PsPYP7rB/cxf7FqfaoOwP3WD+5i/2LU+klkNamIr1Xk0Enm3hTil+eNP8AnjQB5I8KXoa8yyhRc6agXJ014V4TEqQDcC4vYnla9AHe1ebeFeI8UjXysptxswPHraun540AL0p7U35409vzegDzbwp7eFL88aH7c20mFiaR9bA2UcSahugW4QNNbwrCtt/pSxsrlYm7Jb8EAuB4m386ryb7bQjbMuLmve9mcsD/AIWuDVdaL6GfS48qVY5u1+meVZFTGqrpwMiCzjoxUaMPKx8+Fa/hsSsiK6EMrAMrA3BB4EVZSTKtNHsDwpwKX5409vzepII+OxixRtI+iqLk1mm8OC2lj7tm/V4OKJciQjq9tQP4SRfmK03E4dXFmAIuDY8Lg3HvAPpUTH2Cm9JyWNx0YVid3ZIXLSTMMtyMl83tGvh99C8TthpJczszX1UscykDQ3v7yOB4ir3vltBFBNgdLeYrLZMaubITaNmLKfmt18Oh6ix5Um21Q5qmX3ZG9EsFmhJHVLkgjwHA+XsNarHtT9nE0vdklVbILk5ytyoB6c72AtWCYFmQgMLg24agjkVI/PtrZY5RicLHPFJ+1VGUOBezqBnXLY3Nxl4VTG2rJpEnbe0WjFmQgHgwIYa9baiqJtbZay5j1HH7at8cOLYqkwVkKXd/iZWueAzPm0tcX40F2tCqOVB0/nVZvex0EqoyDb2yhG57ubp+b0A/V766eXT8+tX/AHq2eHNVnC7ud4Zm7t+ApsJpLdiZY3q2AxVjz91h76dI+ra+Y/lV8XdwS4F3ZFChHMbqBfMhW/eGutzcN0rPpYzG3rV4T1FZwcCdl8/Z/wB0qdMRcXP8qValdGRrc+uNgfusH9zF/sWp9QNgfusH9zF/sWp9QCFXgivdeT6UEnn2U/sps3lTg+VAFB/ShtafDxkxvGY3Uh0cgMOjRkC979Qw0+TxrJMTuptOWEuBIYf6xVMhsQbaqjNpxPIX41tu/uw0nRCyZz2kaaadwsC9ydAMoI1IGtFNpYwRw5+4q21LuEVQdNTY9QKXJtF0rPk+eCRb5gRrrx1I69dKP7sfpMxuBlBWV5Y+DRSszIR4X1RtPjD38KuX6RN1g4LrlXUkMhzKTzH21kUzm5ubm+vmKlOwcaPsDdneOHHYZMRAQVcag8VYfGRhyYH+R4GinsrDv/py2m/aYqC/cypKB0e5U28xb/SK3G/lVygvZWY47GvtPGth4zlS5zOPkQocpYfxudF6XJrTb+VZj+jrG/q4x3aIQY5irtb5oUIgN9eLG1ud760vIMh8g7tfdiCHDdnBGiqANANTY63PEm19TWQbQ2dZ5CBwGdfMEn/r1rWUkxM8ZL5srkZTZAQCdCVA5cePDxrMN8YpIJWVmBujLcfxXI8jce+s/ezQ16dysO44rw108NdK1D9De9LZzg3a6kFo78jxIHgddOo8ayDtbE/6T7L6eoNWv9H+MCbRwbcLy5T/AIrr9v20xOnYt7o+kvZS9lNfyp7+VaDOQcdj1QPmYCwXge93r2+zTyoIYZJAyvCI11tJ2uYkA6FhxF687e3ijWYJmRmXVowwz2HRRreiW1J7RBl00BsdOXAjlWaUrbNcYONfMos+ERcysA/LvAGs52lus5xJ7JVCk/KF1Av06Vo+NiOcm2hNQ5MLmIVbZmOUXva50uba6cfSsmtrg1aE+SJsvcpJossIkjBJAd2zA5CudsgFlFjpZtbWOutX3Y/ZxmOOPuot1W/yjzN/lMSSSeZJqsLtNdmYWTvGa8mZ8tlsDlBYDUZtLkc+tTti4Y4/DdpNiCMrkArGsRUodebDyNz7aZC+3JWSjZaNqTZIyRz6Vm+15SWJFX/E4iKYFFdWI1KhgTa/HSqltzBhTpS8zL4lSoqeLS4151xwuw3nYRQrd2HH5q3Gd/QX8daITxXpoNoPhSZI8uYoUuwzEA8SvQ8vU0qM1e5eUXyh8TEuDwjwZ87yys7WAAC5Qo0BIzNa516dKyrbmk7DpVuxGOJbx59BbgPDyqobUUvMTy01rZg5tmTM74FCe6NbUqlRQAAeVKt6kqMD5PrXYH7rB/cxf7FqfUTZmHMcMaHUpGiki9rqoBt4aVKzVUkevJNPemJoAbN+bU96a/nSv50AcMbCroVcBlbQhgCCOhB40Jw+IiaYxDIQgsFFiFygd2w+KQCNDbSve8G0JIcriJ5IwHaQoe8uVSR3LXcGxGnAkeNICS6sHHZ/GPc1IOumotcczelSdsdBbFZ38mXJkHW9rc9b1k2G3UjDPIydpeU2W2gTnflzPHpWn7wY1HBPPWs/2zh+2VowWGb42U8vkiw4jix8B40uNt0hsmkty9foR2IiLi8Ulgs0ojjygWywjvsLcAzsdP4RWo3rFv0Y4DEYKFgryEtKSsVrx2ypnZl0AuSq3uPiGtMg3pUZRMpS9gWGqAnrzHnqPGtWloyXbDmb82qsbd2aQT2ETEySdpJlyi7lVUM2Yi+ijhVmVr6jUHnXHGQZgPA3HDoRz86XNWi+OWmVgmMlcMuYBXVACAcwB8DzrIt7Ii8oJ5uNPX/5rTtrTph1I0DSHvEAAkDyrP8AbCCQsRwJPs5+7SsknubUtjNMYouzN85m9bnKPz40U3Ww18ZhFubmeEnqMzx132lu48j90HKLE6aBL6k+8e00tgxyJjonVbFZ0YFhYAKwIvfgLEegpiEVR9OZvzalekrU9/OtRmBG0MOqOZFyK5v3uzzPy4BdW5eVRcCk0mftXUx94KOzytx0J7xFra8OdHXAvfpQLaG2lRiq6m3L7POkZKRpxtyVADbyWkAHID8+6hsqAC/gan4iXM5ZuJ5VBxbVhku5ui+wC3rwxbBtb5pv7DXr9EuNMwdZAJFSIEK2qLMSFzde9lJtrrc86I4pA0TKeBBFVD9HeJ/VdqLFmyl5OzYE6FG4adb5bHqKZh32E5NnZs2DwCoHNkDEG+VQo11IAHK9zrc61VNtzXqxbwbWEaZV+Mapc0hOrVn6nIl6Uaung36mR2Qcaru38Xb7vGjmIevA3dMi52GnIeFZsfNjsi2opGGw7HiONHt3tx1xU6h2CKBc6gEk8AL8akTYcIpAHP31M3Y2FNi2zKLIp+MeF9PboPYa1wymOeGjvvHuxBDiWjRNFWO3E8Y0J95NKvO8uyTHinUyMbCPXUf/AG04DkKVdaMo0vScuUd36jcj60wHnTn1pvQ1JA/tpmHnSDedMx8KAEB509vOvIB6U9qAGYVRd4cbiDi1wySrHHIQL2BYL3r21Gpy2HmKse1NsPA5Z1UwBCSQT2gbS1wbKE463004VQF2wZ5cXiI1OeKNpIVLfKGaykjkcp0B14c6jRbRdSoB7CUY1W7Fh2gfKUc3YXJysRbVCATcdCONWdcDHGwgiGpsHci7EsLknpmGUeF6y/ZsEkZ7YkxySRZ1s2V8pcZu6DcXIBF+Q8a0vYge8Zk70rwtI97AAIzlQR843PTUcqZjgo7lJzciyS4uOHMCbdmqs5PINmCf2mYgi3PMPCqntzbl1ChD2l75OJRSLjtTwEhsBl18aseG2fmZ5rZjIYmS5OipEiqbWtfWQ35ZqBbfjWOBuJZybBepYsSToPlHxprFrk77nb5GEiCc/s72B1ul9Nb/ACb8elaWRmHE68xb3V88yzkte/Pj4nX7a1L9HW3GkwrxsbtCwA4myEaC/OxBsPEUhj2u5N3g3WRgHDvmvY5jca3twtbWw9aD4Pct+0GcjLxohvbtRkiC27zG2YnQaNmt1IA9dR1rju9vKZYGR/66PKp6lJNYmHzjkOp6oetZpRTew2Mmkd8dgIwSABpY/wCImyX6he9p/Eah4PdmJ5ZJigLZliUclZVUsTbiczBT4IOAvchh1uwZuOYtb+zZR56970rruuwfCo9iC7yknh8aRiT5Gw16LVkkVbZHwuNmhIym8YAOU6KBexAvdgF09uo0qxbN2ss1wLqw4qbe7rVY25iB2giRrkhwbWuC9iAQOBt161FgL/rGVCcxcgG/TIPZxqVKmRVl8ljBFjfWheJ2FFwAIJIGh5nrfj1oqug16a1wknVbluKi9ul9B6/90zSnyLUmuCobU2JJGdLEdRQ4YBiLsLVbMPjM8row0IuDyuL90egB9DUfaACq2lYcmOmb8eS0UbHtlBFV/CbqrjcWma6iMh3dTZgqkaA9WNlHS9+VXX4EMw9aMYLZC4ZCi/GOrnq1jYeSg+0k0dPicpbEZ8iUaI21cMZYpOzCibKezJFxn+SCDxB4etVDZOOMxWKbLHIwAzDLkz63S4NjqcunMdK0LZmzjIc3Bb6DmfEn7B60ZxGCjZRGyIUHAFQbW4WvwPjWjP08GrM+LqJxfJnf/pgqe8b60bnwgWK3UUax+FVRcDT7LUJxMlxXNcVE6Km5pMpPwK004iXQubX6D5TegufOtNwmASCJY4xlRFAA+/qfGhuwtnBGeduJGUeCjVj6ke6p0GJLRB20z3IH8Pyfdr61GNKC+bIyyc5bcIzjfJ/6bL5R/wDGlKuW95/psn+X/wAaU9dWEvSjmTj6mbOXvw18eX/deZHVdWI9Tb2CuYLPw7i9flHyB+KPPWubRBTZBY2uzcWPQXbmaaLO/wCuL4+xrfZXUkEXFiOtRlwRIGZ2J6X08rc/WmMIQi1gCbEcj4gdf5UASVHlTmudvKmmkCqWNgoBJPgBc0AAN7pFGGnY8Uiltx1JjYcjqNefhWdbmYoZ5lABZowVDcGyk3W9zlJzD2HpVt3pdn2ZIz91ie0KAkaZg4RrHUBdG8RWQ7YxbxgGNypcXfLyVxdU58BqfO3KnLYpySMBjBLjmcjVmICnkFv2Y48gqj0rVY2vjAQdDhhlJ8tef8Q6caw3d7G5cVGSeEqqxOmjEan89a3PBxh2gI0aMFDfmpUKeBOoyVMSGFMHh+ySNOJ7MC/QKFAA9rVTd74gmFicjXMPC5ZEPTjoffV0x85AZUVWdRoGuASQALkA9fdWUbw46WRs07qoS9lDDQk62XjextfwolwTFWyNsjZrzyLGgGdzYX4DqzeAvf8A7ra9lbKTDQCOIaLxN9Wa57zEcybH0tyqo7gbttFEMRIMrTCyKQLrGQbMb82OU2/hXqbW3AylomOl1Nh/hFhf118rVmkxwJ2lh+2R1JIDYmOMEclXiwvwN87ePdvzoBtqJIcVHCxMQCL2TLztoQvzWJULqbd7oBe04ZM0coHEMMvgVyi/mGv/AKRQjftoxEspUGWNmaHhoHiyuSOYDE2/iCnlVVXcn2G3d2z+tGSC2WXszZxqot3eeuYFxrzy304VZYAiRKiDRFUKo5XzBR7Ln0qo/o92V2Mf6y3yrooPzTLGrN93kasE3aPnjWy5GiAY8roMxHU2YgDqaglgLaWM/aMqMLkPewAVFKK0khsLmwANuevlVk3YwCu74kqQSciA3FkAF2t1J5+FDot3lt2KkjtBJnY/GNmUEnkLAtlXhqK8bybxmBljhe2QWIFuA61VyUN2XjBzdIuzDWom0oiwyrxI4nhxHv1+2s1O9srcZG/1Gu0W25LqcxOo4k8OJ9wpUusjFXQyPRybqy67ajEEMbDTJPDmPUM4Rvc5rrtDBllI51V9r7VabAOhOqjXrxBU+hFqO4Db5bCROoDSMoFv4xo3vvV4tZ0nHuVlGWC1LsdsPJHB3CR2gQsF8OZ8+dulRcbGVhaVx5Lzd2ICjwBYj0r2dkmSbtGsZOCkXAUD4zgX9B60ZxOCEhQMdEYPbqy/Fv5HXzArZFLGqRklJzds6CyLw4cbD2nwqMZ8xFuBW9ScQdCvUGoMS2PktvQW+6seeTtIfjjtZz2jOEjdzwWNmPoDb+VAxCWCk/KAPtANdt/8T2ey8Q449kQPWpey4syxeCrf0UVjlG2bccqi2etsx5cPkXQsAl+g+UfQAmoiTd1W5sAsS9EHyj58akbwNdlTkVYm3G11uPMi49a8w4Yi7v8AHYcOSryUUie+R0Xx7QVmdb3D+mSeUf8AxpSp97j/AEyTyj/40pq6kP0owTa1PY2IKbDM1h52J/tEfYK9dkpFrKQRTLAeLE38Pv8AutTro3/Xs/nWgQNDGRoG0BtY6+/jUVpLqTfvsNLfIU8PIfbU9OfnUUnKjLzAJGnFTw8+lBKIWF2mzSZLqbA30sT0IFTZ3ujDqDQuHZeYi5IbjfgR0AI6V1Y34seX8vvHsqIXImdIA7xz/snS/wAZSp/xKwHPwrFsetgVZu8bE8CQzZcoP8Xh91b/AC7OWVHzKTe4U87AkAg625m9DdpbKUYZAI1uro0gVFVmjzHOlx3uB63NiDe9aBJg+D2DNOz9khORCzW04FbAE8WF72+aCeVbbsbBEph5XLRsEs4uL53VSwbjcZg3tFqOjBo0DLGqlDeygWU3GpsLW052FULaG+0vbxYYRt2nbIDlF2aNbZgAeOYaXFuB50vWoui+htWH9ubSECK5Y3RcrGwsbWyA353I99cNh7vr2a4vEJkJkVsrEFxCLkFyeBdirMBbuqB86hjbYMsogED9oBoCBJcLxOlxpbU6VIXfTsx2eJuF1W5FzrwVgeR4Zjw96pnmt0NjiaVlxxuN1sfTnqOJ8l95PK4qLsnGXmlsbiRe0APLLoOPztW/1X4Vnsu0ZcPbK/bYRu7GwNygHCK5+Mg5m3AW1tYH9l4nEHFQPGFaK95HvbMODkc7AHQc7A8rmALLs2QLM6nhovnYEsfU6ea+NDNtbFbE4iGK9lWO7HmFIfMfE3t7BUqWUfrLBSbqwjblqwDufG629Vo5hlDWfnxHkxuPdQ0+A+YP2wBHhjGugACL6gAfnwqfGQwzC3eBPqQpHnYBaH7fYBV6XGnG7WFrDqcx9AaKbJwfdVjw4qLDnqG8OJt4EUcgctoTdjHI9u8oLeGW5tY9dNfSsuxcTSo8rkKlyGckAFjY5Rf4x5WFaPv0xGEe38N/K9ZfNhJcQ8ap/VxHudLnV5fHMefQKKyZt5Uzd09qGpEXA7PkWQiX43QG4F+WlF1lCcTw4Dzq07q7PhEwjZQ5aNiWbU309ml6h7x7DCSMMuUX7th8m2lY+swThG2aukzQnJpcgrB4i5IOqsLEdQa0PdbZ6Jh47a2WwJ8zmPmSTWdIAtXDdfeHLlhe2XkeYJPA+FJ/p/UrHNwk9mX6/p3khqjyi3pGAb+npXpmsL09Ddr7QVAVJsbX9Otehs4CV7Ajbe3+zOhGpItz05+XEVI2djxIGI+ap9orP9q43tHJ5cB5cvXn60V3W2lbuk/It/pOlefn1Tlmfg7y6VLD8w3+kLCtLs94o1LM9lHTgTcnkKNbOwpRQGtew4eAqHt7WGJRxaWIW9dfsopf3m3oK2xfrf0Oe9saXuCJpL44DiOzPpbUe8VKxND8E+bGSdQht7RepuJ8KzQdpv5s0TVSS+SMw3w/fZPKP/jSnrxvj++y/wCD/jSlXTg/SjDNepmzDGgjTQ9Db3dfSuwGt9a5xQ2+Tb1B15nz8a6hfOtJnHHDnUPF4YSFgyhhlAseBubn7BUmWXKOBJOgHU0A3nxmTDTF2KgLduz4gXHyuN+WlqACzqi8SVtyDm/oONI7PXit78u8bX0t9lfOu8W11mPdUIosOp48T1PjUPDzhFBVmDX1Kkr6DKeFVUqJ5PoCTZM/yuztyBBkt5AqPfeoT7ExXaEicW+aIVHvDA+81jGB3imw12hmlBPK+cH/AAvcetabuNvLKuf9ZkMgIQ66FTa7WVQQAb8uYqdV9wSRbsjJh1VixbQMVFje51AJPhzqg7WnTCmaQFpJhwfLkMaOe8M1rMWOhA1GXhrratrbwzOxSGCORdCA8uRj/ELcV8QfO3Cq5io8S5JOzcOSfnYh7ewNalNq9zXCEqLjs7ApFhAQoDvGhc6kkkAm50Nrn/qhO1d3ocQmSZMw18D5gggj20Lxe29rEDLhcOAAAV7UkG3ja49tT8JtLFyKA2DMb/30TL6NmB9LVR7llja5BC/o8WESMksyIQS0dllUqOS3swvp48Ol68YMSx5VV+zQsI1DRkSK2UmO4zZWXn4HlYmrrs2fFNJkkw5jQqbydpG1iBoAFYnXraq5t3Zs6zWgsQpBYsQFW51JY8G5gcdaltpC9KbCE2zGjaTi5kcuW4WzLGCAOtkW3rRHD7QKrYxnjfiLWtoP51xw21A7ENYm9gV1B6etdZcfGvME1E5ybuyVBVVElNlGUo73AVgwXQ3tfjwsLG3lRWWa2t7Dnc8KqGI3kcHuMbeNVvGbyHOVjDRzgZkAJZJRroLd4HSxBHMamm45xfImeOS3LRvRj+2jMakDMjM2Yi9ozwHIk2H+HNVNgxZij/ZkNGGZbc1Ohynw1uPPwo3jxiZMG7HCr2pUWV3UkHibZTrpfQ2NUDZm03fFCERMEmXJIAbFHAbKw1BBGtzxsx5ihqKeuL3GRcnHQ1sXnc7H5sehJ074HmUFvbm+zrV927gBLHwuRwr5+i2pjcPOyOA2Qm0miPbu5XGXibKDw5HWtz3U3i/XMGsumexWQDlImjAjlfRh4MKpL+5FplVeOSaKNjcJkY5uA8a8YfEd5SdQCDbhcA0dkwpeGaeTiLhRyHeA0FVSOQ3rzGWLg017npcc1NP7GwYXaSSIHVhb7D0PjVL332mucZGuStjY6c70Bgx2XjqDxFz+b0MmnzHkOluHl4Gulk/qHxMWlLfuc/F0Hw8upvYZ3qRsWa0n551Cc0+y5P6TGPnMFrlpbnSk6RqGLkzYiBPmBpD7LL770SmbKpPzVoJsIdpiJ5G5EIPIE/ctFNqSWhc+FdjHK4Sn+bbHDnGpqHt++4E3dfNPIf4ftYUVxAoRumO/Kf4V95P3UUxjW959lI6f/Cn7mjP/AJmvYzDe1v6ZJ/g/40pq471sP1uTyj6/RpSrq436V7GCa9TNvOJBZtO6vE+PQV3A8Ki4aIG1h3F4fxH5x/lUsCtRkIWLNizajIlxrza/HrwFA978DI+zcRFHEzO8elipu2ZeOulHMXHmuBwdSv8AiW5H8/ZXrtg8N7a21HjzqHwB86SbmY7/ANrL7AfsNc23Uxo//Fn4X0jb7uNb9YdPf/1XtQOnvNItjKPnbE7v4vLb9WxI0t/VSfyWr1uvsuc3JikUBABmjZbnnoQNRYCtQP8AZX3/AH12jOh0UVFuyUivYXAyvCAysMugGVRz4glb8+NdcPhZsuXg19C9n9NCt/CjMcuvLXwpNiUU/tDl8cpy+rAWHrarJORbVpIibLltdnT0jP8AOSvY2c1tXv5IB/M0UgaNxdGVx1DZvsNdeyXoKt8NkfGZEwUJXgxIuNDbTrbSqVtRmaSQFmRXkJbMmYaAgW6G1vdWghQOAHppVb29ut2uZ48rOTezHLc/2hw9lRKDotjmr3Kdg8PKilZmV1a5WwC908rLw00qLsvaX7GxbNkkljDE3JWOR1UseZyga87XqXidy9oubARRD5wPaED+EaC/nU3Z/wCjmOJFWVnYKLWLhF8bhSL8zqTxpfw21Q15Iplc2lt9UBJYDzNB9096YzjQ0oHx7Anjl8L8r66Vp8Gy8HB8VIFI5gKx9uprhjdpYG1puxYdGUW/8hVlgKvN4RaZZYxCZBZgFLWHOwvVO2RGcbK+fJkjbK9lFzJYExo1rqigi54knlY1DO/WzMKCIgw/hiZsv+ksV91VSL9JR/XCMDBJIJXzsgIZ82VQxW3IhQTcaa661MoNFYtGj4vduD9YXtYkZZAApI4Oovl8iPf51admbKigTLDGkanUhFC3NhqbcT51VMTiHxeHChjBILaOBdSLFTa/EHmDVqwW0QwAYgPzA1HoRyquJq6Jyp0mD9o4C0UkY+UrEed81Z42BOUt42rW8SoK68taqO0dnKUJS1iSRbx5eFjeuf1vTXujb0XUVcWUljUYRnvcxc3HHTr5j30XkwBZmI+QpY+lC4iRcjkQfbx/PjXGqjs2mcWA6e+vOAkC4iJibASJ9oFe8TINTw69KBS7TDm6aqpsfHxH8q09NhlklsZuoyqEdzctlIqtNl5vm9qi/vDU+1tYrCgu628CTIraZmUK39pbkH1Gb2Wo3ipRaupXocTlb61Iibu4TIH8be69dsYNCT0rps6RQtzxJPlpwqJtjEjKbEchS0lHFRe3PLZj29GKzYuU+I/2rSqJtv8Ar39P9opVoxyelewjJH1P3PpbIOlR8boht4e8ilSromEcRgSAW0CG3tFBd4MY0OFleM5WB0NgflHkQRSpUAUE754v6QfVxfgpxvpi/pR9XF+ClSoSQtt2Od88X9IPq4vwU3/rTF6/tR9XF+ClSqUkFs8f+ssX9KPq4/w13j32xY4Sj6uL8FNSoSVkNuiPit4ZnDFmTN84RRBv9QUH30ETf3HR3y4h9DzCt/uBpUq0QWzKNhrZ2/2Na+aa/wDlxfySuO1t98Zp+2I48EQc/BaVKq0iU2VufffGG9529i/dQbF714o3vM3uH2ClSqySGNsCT7dnbjK/+oj7Kn7GwqyEdpdvNmP86VKqz4CLLXFs6FB3YYeHyoY2/wBymi2zttSRZuyEaXFjlhhXTTTROFNSrNFJvcY2zxid6cRwzi393H0/s1J2VvXiUHdkAufo4/DqtKlRpjq4L6nXJNbfbF6ftR9XF+CoeM3wxX0v/hH+GlSqMkVXBSEnfJBbefEZZe+O8lj3I+H+mhU+15Q2jD4vzV8PClSrDPHClsjoRySt7sD7Y2pIy2LaE62AH2CoGy8UwJAPuH86elW7BCKxbIw5ZyeTdhbYm2JYpD2b5efAdD1HUA+g6Vdpd7sUeMg+rj/DSpUZIx1cBCUq5FLvhitR2otlHyI/d3ahYrerEta8gN7X/Zx6+fdpUqXOEa4QzHOXkpu0cc5lYk66ch0HhSpUq148cNC2XHg5+TJPU93y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3"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0375" y="5535249"/>
            <a:ext cx="3044826" cy="599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31710" y="26805164"/>
            <a:ext cx="6413890" cy="52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92989" y="26692750"/>
            <a:ext cx="5315746" cy="54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9" name="Picture 45" descr="http://t2.gstatic.com/images?q=tbn:ANd9GcQnXLBUCcJkKqxPNb8XlDeW4lncP_Adnr8jE25bFhLKxgE58G-z"/>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981520" y="15253223"/>
            <a:ext cx="4311469" cy="4311469"/>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http://t1.gstatic.com/images?q=tbn:ANd9GcQXsS-jqzRa9Gs_SYdZ1m_o4YafSTdreQhc9xmeIXkua7ghw1h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90376" y="9131479"/>
            <a:ext cx="6352848" cy="6211300"/>
          </a:xfrm>
          <a:prstGeom prst="rect">
            <a:avLst/>
          </a:prstGeom>
          <a:noFill/>
          <a:extLst>
            <a:ext uri="{909E8E84-426E-40DD-AFC4-6F175D3DCCD1}">
              <a14:hiddenFill xmlns:a14="http://schemas.microsoft.com/office/drawing/2010/main">
                <a:solidFill>
                  <a:srgbClr val="FFFFFF"/>
                </a:solidFill>
              </a14:hiddenFill>
            </a:ext>
          </a:extLst>
        </p:spPr>
      </p:pic>
      <p:sp>
        <p:nvSpPr>
          <p:cNvPr id="80" name="Subtitle 2"/>
          <p:cNvSpPr txBox="1">
            <a:spLocks/>
          </p:cNvSpPr>
          <p:nvPr/>
        </p:nvSpPr>
        <p:spPr bwMode="auto">
          <a:xfrm>
            <a:off x="36945887" y="15537686"/>
            <a:ext cx="4343400" cy="1022544"/>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noAutofit/>
          </a:bodyPr>
          <a:lstStyle>
            <a:lvl1pPr marL="0" indent="0" algn="ctr" defTabSz="4387850" rtl="0" eaLnBrk="1" fontAlgn="base" hangingPunct="1">
              <a:spcBef>
                <a:spcPct val="20000"/>
              </a:spcBef>
              <a:spcAft>
                <a:spcPct val="0"/>
              </a:spcAft>
              <a:buFont typeface="Arial" charset="0"/>
              <a:buNone/>
              <a:defRPr sz="15400" kern="1200">
                <a:solidFill>
                  <a:schemeClr val="tx1">
                    <a:tint val="75000"/>
                  </a:schemeClr>
                </a:solidFill>
                <a:latin typeface="+mn-lt"/>
                <a:ea typeface="+mn-ea"/>
                <a:cs typeface="+mn-cs"/>
              </a:defRPr>
            </a:lvl1pPr>
            <a:lvl2pPr marL="2194373" indent="0" algn="ctr" defTabSz="4387850" rtl="0" eaLnBrk="1" fontAlgn="base" hangingPunct="1">
              <a:spcBef>
                <a:spcPct val="20000"/>
              </a:spcBef>
              <a:spcAft>
                <a:spcPct val="0"/>
              </a:spcAft>
              <a:buFont typeface="Arial" charset="0"/>
              <a:buNone/>
              <a:defRPr sz="13400" kern="1200">
                <a:solidFill>
                  <a:schemeClr val="tx1">
                    <a:tint val="75000"/>
                  </a:schemeClr>
                </a:solidFill>
                <a:latin typeface="+mn-lt"/>
                <a:ea typeface="+mn-ea"/>
                <a:cs typeface="+mn-cs"/>
              </a:defRPr>
            </a:lvl2pPr>
            <a:lvl3pPr marL="4388747" indent="0" algn="ctr" defTabSz="4387850" rtl="0" eaLnBrk="1" fontAlgn="base" hangingPunct="1">
              <a:spcBef>
                <a:spcPct val="20000"/>
              </a:spcBef>
              <a:spcAft>
                <a:spcPct val="0"/>
              </a:spcAft>
              <a:buFont typeface="Arial" charset="0"/>
              <a:buNone/>
              <a:defRPr sz="11600" kern="1200">
                <a:solidFill>
                  <a:schemeClr val="tx1">
                    <a:tint val="75000"/>
                  </a:schemeClr>
                </a:solidFill>
                <a:latin typeface="+mn-lt"/>
                <a:ea typeface="+mn-ea"/>
                <a:cs typeface="+mn-cs"/>
              </a:defRPr>
            </a:lvl3pPr>
            <a:lvl4pPr marL="6583120" indent="0" algn="ctr" defTabSz="4387850" rtl="0" eaLnBrk="1" fontAlgn="base" hangingPunct="1">
              <a:spcBef>
                <a:spcPct val="20000"/>
              </a:spcBef>
              <a:spcAft>
                <a:spcPct val="0"/>
              </a:spcAft>
              <a:buFont typeface="Arial" charset="0"/>
              <a:buNone/>
              <a:defRPr sz="9600" kern="1200">
                <a:solidFill>
                  <a:schemeClr val="tx1">
                    <a:tint val="75000"/>
                  </a:schemeClr>
                </a:solidFill>
                <a:latin typeface="+mn-lt"/>
                <a:ea typeface="+mn-ea"/>
                <a:cs typeface="+mn-cs"/>
              </a:defRPr>
            </a:lvl4pPr>
            <a:lvl5pPr marL="8777494" indent="0" algn="ctr" defTabSz="4387850" rtl="0" eaLnBrk="1" fontAlgn="base" hangingPunct="1">
              <a:spcBef>
                <a:spcPct val="20000"/>
              </a:spcBef>
              <a:spcAft>
                <a:spcPct val="0"/>
              </a:spcAft>
              <a:buFont typeface="Arial" charset="0"/>
              <a:buNone/>
              <a:defRPr sz="9600" kern="1200">
                <a:solidFill>
                  <a:schemeClr val="tx1">
                    <a:tint val="75000"/>
                  </a:schemeClr>
                </a:solidFill>
                <a:latin typeface="+mn-lt"/>
                <a:ea typeface="+mn-ea"/>
                <a:cs typeface="+mn-cs"/>
              </a:defRPr>
            </a:lvl5pPr>
            <a:lvl6pPr marL="10971867" indent="0" algn="ctr" defTabSz="4388747"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6241" indent="0" algn="ctr" defTabSz="4388747"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0614" indent="0" algn="ctr" defTabSz="4388747"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4988" indent="0" algn="ctr" defTabSz="4388747"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r>
              <a:rPr lang="en-US" sz="1800" dirty="0">
                <a:solidFill>
                  <a:srgbClr val="006666"/>
                </a:solidFill>
              </a:rPr>
              <a:t>All clip art in Discovery Education's Clip Art Gallery created</a:t>
            </a:r>
            <a:br>
              <a:rPr lang="en-US" sz="1800" dirty="0">
                <a:solidFill>
                  <a:srgbClr val="006666"/>
                </a:solidFill>
              </a:rPr>
            </a:br>
            <a:r>
              <a:rPr lang="en-US" sz="1800" dirty="0">
                <a:solidFill>
                  <a:srgbClr val="006666"/>
                </a:solidFill>
              </a:rPr>
              <a:t>by Mark A. Hicks, illustrator.</a:t>
            </a:r>
          </a:p>
        </p:txBody>
      </p:sp>
      <p:sp>
        <p:nvSpPr>
          <p:cNvPr id="81" name="Rectangle 80"/>
          <p:cNvSpPr/>
          <p:nvPr/>
        </p:nvSpPr>
        <p:spPr>
          <a:xfrm>
            <a:off x="15773400" y="27092329"/>
            <a:ext cx="1285608" cy="369332"/>
          </a:xfrm>
          <a:prstGeom prst="rect">
            <a:avLst/>
          </a:prstGeom>
        </p:spPr>
        <p:txBody>
          <a:bodyPr wrap="none">
            <a:spAutoFit/>
          </a:bodyPr>
          <a:lstStyle/>
          <a:p>
            <a:r>
              <a:rPr lang="en-US" sz="1800" dirty="0" smtClean="0">
                <a:solidFill>
                  <a:srgbClr val="006666"/>
                </a:solidFill>
                <a:latin typeface="+mn-lt"/>
              </a:rPr>
              <a:t>Jessica Chin</a:t>
            </a:r>
            <a:endParaRPr lang="en-US" sz="1800" dirty="0">
              <a:solidFill>
                <a:srgbClr val="006666"/>
              </a:solidFill>
              <a:latin typeface="+mn-lt"/>
            </a:endParaRPr>
          </a:p>
        </p:txBody>
      </p:sp>
      <p:sp>
        <p:nvSpPr>
          <p:cNvPr id="82" name="Rectangle 81"/>
          <p:cNvSpPr/>
          <p:nvPr/>
        </p:nvSpPr>
        <p:spPr>
          <a:xfrm>
            <a:off x="23292989" y="31700524"/>
            <a:ext cx="1604798" cy="369332"/>
          </a:xfrm>
          <a:prstGeom prst="rect">
            <a:avLst/>
          </a:prstGeom>
        </p:spPr>
        <p:txBody>
          <a:bodyPr wrap="none">
            <a:spAutoFit/>
          </a:bodyPr>
          <a:lstStyle/>
          <a:p>
            <a:r>
              <a:rPr lang="en-US" sz="1800" dirty="0" smtClean="0">
                <a:solidFill>
                  <a:srgbClr val="006666"/>
                </a:solidFill>
                <a:latin typeface="+mn-lt"/>
              </a:rPr>
              <a:t>dinodirect.com</a:t>
            </a:r>
            <a:endParaRPr lang="en-US" sz="1800" dirty="0">
              <a:solidFill>
                <a:srgbClr val="006666"/>
              </a:solidFill>
              <a:latin typeface="+mn-lt"/>
            </a:endParaRPr>
          </a:p>
        </p:txBody>
      </p:sp>
      <p:sp>
        <p:nvSpPr>
          <p:cNvPr id="84" name="Rectangle 83"/>
          <p:cNvSpPr/>
          <p:nvPr/>
        </p:nvSpPr>
        <p:spPr>
          <a:xfrm>
            <a:off x="20248709" y="19195360"/>
            <a:ext cx="1479892" cy="369332"/>
          </a:xfrm>
          <a:prstGeom prst="rect">
            <a:avLst/>
          </a:prstGeom>
        </p:spPr>
        <p:txBody>
          <a:bodyPr wrap="none">
            <a:spAutoFit/>
          </a:bodyPr>
          <a:lstStyle/>
          <a:p>
            <a:r>
              <a:rPr lang="en-US" sz="1800" dirty="0">
                <a:solidFill>
                  <a:srgbClr val="006666"/>
                </a:solidFill>
              </a:rPr>
              <a:t>thisnext.com</a:t>
            </a:r>
            <a:endParaRPr lang="en-US" sz="1800" dirty="0">
              <a:solidFill>
                <a:srgbClr val="006666"/>
              </a:solidFill>
            </a:endParaRPr>
          </a:p>
        </p:txBody>
      </p:sp>
      <p:pic>
        <p:nvPicPr>
          <p:cNvPr id="1073" name="Picture 49" descr="http://t0.gstatic.com/images?q=tbn:ANd9GcRDs-9geAPxXI1EcxjyFmnpHAvZuWzfASx8sD4ZyOWDGphc4Kd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829579" y="23571599"/>
            <a:ext cx="6101442" cy="5733251"/>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p:cNvSpPr/>
          <p:nvPr/>
        </p:nvSpPr>
        <p:spPr>
          <a:xfrm>
            <a:off x="36568633" y="27789291"/>
            <a:ext cx="5645426" cy="1015663"/>
          </a:xfrm>
          <a:prstGeom prst="rect">
            <a:avLst/>
          </a:prstGeom>
        </p:spPr>
        <p:txBody>
          <a:bodyPr wrap="square">
            <a:spAutoFit/>
          </a:bodyPr>
          <a:lstStyle/>
          <a:p>
            <a:pPr algn="just" defTabSz="1514475">
              <a:spcBef>
                <a:spcPts val="0"/>
              </a:spcBef>
              <a:spcAft>
                <a:spcPts val="0"/>
              </a:spcAft>
            </a:pPr>
            <a:r>
              <a:rPr lang="en-US" sz="6000" b="1" cap="all" dirty="0">
                <a:ln w="0"/>
                <a:gradFill flip="none" rotWithShape="1">
                  <a:gsLst>
                    <a:gs pos="0">
                      <a:srgbClr val="FF001B"/>
                    </a:gs>
                    <a:gs pos="100000">
                      <a:srgbClr val="930300"/>
                    </a:gs>
                  </a:gsLst>
                  <a:lin ang="0" scaled="1"/>
                  <a:tileRect/>
                </a:gradFill>
              </a:rPr>
              <a:t>References</a:t>
            </a:r>
            <a:endParaRPr lang="en-US" sz="6000" b="1" cap="all" dirty="0">
              <a:ln w="0"/>
              <a:gradFill flip="none" rotWithShape="1">
                <a:gsLst>
                  <a:gs pos="0">
                    <a:srgbClr val="FF001B"/>
                  </a:gs>
                  <a:gs pos="100000">
                    <a:srgbClr val="930300"/>
                  </a:gs>
                </a:gsLst>
                <a:lin ang="0" scaled="1"/>
                <a:tileRect/>
              </a:gradFill>
            </a:endParaRPr>
          </a:p>
        </p:txBody>
      </p:sp>
      <p:sp>
        <p:nvSpPr>
          <p:cNvPr id="86" name="Rectangle 85"/>
          <p:cNvSpPr/>
          <p:nvPr/>
        </p:nvSpPr>
        <p:spPr>
          <a:xfrm>
            <a:off x="36303131" y="28766349"/>
            <a:ext cx="5921814" cy="3108543"/>
          </a:xfrm>
          <a:prstGeom prst="rect">
            <a:avLst/>
          </a:prstGeom>
        </p:spPr>
        <p:txBody>
          <a:bodyPr wrap="none">
            <a:spAutoFit/>
          </a:bodyPr>
          <a:lstStyle/>
          <a:p>
            <a:r>
              <a:rPr lang="en-US" sz="2800" dirty="0" smtClean="0"/>
              <a:t>Massachusetts </a:t>
            </a:r>
            <a:r>
              <a:rPr lang="en-US" sz="2800" dirty="0"/>
              <a:t>Frameworks</a:t>
            </a:r>
          </a:p>
          <a:p>
            <a:r>
              <a:rPr lang="en-US" sz="2800" dirty="0"/>
              <a:t>Next Generation Science </a:t>
            </a:r>
            <a:r>
              <a:rPr lang="en-US" sz="2800" dirty="0" smtClean="0"/>
              <a:t>Standards</a:t>
            </a:r>
          </a:p>
          <a:p>
            <a:r>
              <a:rPr lang="en-US" sz="2800" dirty="0" err="1" smtClean="0"/>
              <a:t>SolidWorks</a:t>
            </a:r>
            <a:endParaRPr lang="en-US" sz="2800" dirty="0" smtClean="0"/>
          </a:p>
          <a:p>
            <a:r>
              <a:rPr lang="en-US" sz="2800" u="sng" dirty="0" smtClean="0">
                <a:hlinkClick r:id="rId21"/>
              </a:rPr>
              <a:t>http</a:t>
            </a:r>
            <a:r>
              <a:rPr lang="en-US" sz="2800" dirty="0">
                <a:hlinkClick r:id="rId21"/>
              </a:rPr>
              <a:t>://</a:t>
            </a:r>
            <a:r>
              <a:rPr lang="en-US" sz="2800" dirty="0" smtClean="0">
                <a:hlinkClick r:id="rId21"/>
              </a:rPr>
              <a:t>www.abiomed.com/</a:t>
            </a:r>
            <a:r>
              <a:rPr lang="en-US" sz="2800" dirty="0" smtClean="0"/>
              <a:t> </a:t>
            </a:r>
          </a:p>
          <a:p>
            <a:r>
              <a:rPr lang="en-US" sz="2800" dirty="0" err="1" smtClean="0"/>
              <a:t>Abiomed</a:t>
            </a:r>
            <a:r>
              <a:rPr lang="en-US" sz="2800" dirty="0"/>
              <a:t>, Danvers, MA</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_Implementation_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506</TotalTime>
  <Words>462</Words>
  <Application>Microsoft Office PowerPoint</Application>
  <PresentationFormat>Custom</PresentationFormat>
  <Paragraphs>104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CAPSULE_Implementation_Template</vt:lpstr>
      <vt:lpstr>PowerPoint Presentation</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User29 Ser29</dc:creator>
  <cp:lastModifiedBy>Mom</cp:lastModifiedBy>
  <cp:revision>46</cp:revision>
  <cp:lastPrinted>2010-12-20T04:34:57Z</cp:lastPrinted>
  <dcterms:created xsi:type="dcterms:W3CDTF">2012-07-25T11:47:40Z</dcterms:created>
  <dcterms:modified xsi:type="dcterms:W3CDTF">2012-07-26T02:26:14Z</dcterms:modified>
</cp:coreProperties>
</file>