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43891200" cy="32918400"/>
  <p:notesSz cx="6881813" cy="9296400"/>
  <p:embeddedFontLst>
    <p:embeddedFont>
      <p:font typeface="Calibri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1pPr>
    <a:lvl2pPr marL="2193925" indent="-1736725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2pPr>
    <a:lvl3pPr marL="4387850" indent="-3473450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3pPr>
    <a:lvl4pPr marL="6581775" indent="-5210175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4pPr>
    <a:lvl5pPr marL="8777288" indent="-6948488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930300"/>
    <a:srgbClr val="FF001B"/>
    <a:srgbClr val="9B1103"/>
    <a:srgbClr val="0000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479" autoAdjust="0"/>
  </p:normalViewPr>
  <p:slideViewPr>
    <p:cSldViewPr>
      <p:cViewPr varScale="1">
        <p:scale>
          <a:sx n="24" d="100"/>
          <a:sy n="24" d="100"/>
        </p:scale>
        <p:origin x="-2106" y="-144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3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7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1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0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4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72A3C-CF0C-45AA-B718-0713827902FB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0DE29-C787-4522-B516-909D7EA31E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3C62-93C7-414F-84C3-37C403CFA9E8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228D0-378C-4235-9A20-F8FA4C13B6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4B654-A75A-46D9-AE83-8828E7F59CEC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208CC-9482-4247-BE91-203B438C38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B8693-0B65-4744-B671-71C2BAA827E7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44D06-B4C3-4A03-9C74-AB68B77D67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373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8747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1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749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186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624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061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4988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37FD9-4985-4C69-8AA0-6AAD52CDA1B0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1F6E-2FEC-49CB-B3AF-0B314C861D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4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6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4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6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2E4B8-B4ED-476D-87B6-E38E2DAEAFA6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5B431-E6E0-4A96-99CF-6C890CA884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194373" indent="0">
              <a:buNone/>
              <a:defRPr sz="9600" b="1"/>
            </a:lvl2pPr>
            <a:lvl3pPr marL="4388747" indent="0">
              <a:buNone/>
              <a:defRPr sz="8600" b="1"/>
            </a:lvl3pPr>
            <a:lvl4pPr marL="6583120" indent="0">
              <a:buNone/>
              <a:defRPr sz="7700" b="1"/>
            </a:lvl4pPr>
            <a:lvl5pPr marL="8777494" indent="0">
              <a:buNone/>
              <a:defRPr sz="7700" b="1"/>
            </a:lvl5pPr>
            <a:lvl6pPr marL="10971867" indent="0">
              <a:buNone/>
              <a:defRPr sz="7700" b="1"/>
            </a:lvl6pPr>
            <a:lvl7pPr marL="13166241" indent="0">
              <a:buNone/>
              <a:defRPr sz="7700" b="1"/>
            </a:lvl7pPr>
            <a:lvl8pPr marL="15360614" indent="0">
              <a:buNone/>
              <a:defRPr sz="7700" b="1"/>
            </a:lvl8pPr>
            <a:lvl9pPr marL="17554988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6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2"/>
            <a:ext cx="19400520" cy="3070858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194373" indent="0">
              <a:buNone/>
              <a:defRPr sz="9600" b="1"/>
            </a:lvl2pPr>
            <a:lvl3pPr marL="4388747" indent="0">
              <a:buNone/>
              <a:defRPr sz="8600" b="1"/>
            </a:lvl3pPr>
            <a:lvl4pPr marL="6583120" indent="0">
              <a:buNone/>
              <a:defRPr sz="7700" b="1"/>
            </a:lvl4pPr>
            <a:lvl5pPr marL="8777494" indent="0">
              <a:buNone/>
              <a:defRPr sz="7700" b="1"/>
            </a:lvl5pPr>
            <a:lvl6pPr marL="10971867" indent="0">
              <a:buNone/>
              <a:defRPr sz="7700" b="1"/>
            </a:lvl6pPr>
            <a:lvl7pPr marL="13166241" indent="0">
              <a:buNone/>
              <a:defRPr sz="7700" b="1"/>
            </a:lvl7pPr>
            <a:lvl8pPr marL="15360614" indent="0">
              <a:buNone/>
              <a:defRPr sz="7700" b="1"/>
            </a:lvl8pPr>
            <a:lvl9pPr marL="17554988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0"/>
            <a:ext cx="19400520" cy="18966182"/>
          </a:xfrm>
        </p:spPr>
        <p:txBody>
          <a:bodyPr/>
          <a:lstStyle>
            <a:lvl1pPr>
              <a:defRPr sz="116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10126-3AA5-405D-AA5A-B17FE3FF3AB1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0A182-1E96-4A91-91BD-AB9B2C2934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3BEE-3787-4432-BDC2-9B9ACD6BD940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7CCA-215A-4B22-AD65-C56CF1170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2D10-2C83-40F6-B5D5-12F51DE51C51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0EE8F-DDC6-4E52-B0AA-851E5F90EA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6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373" indent="0">
              <a:buNone/>
              <a:defRPr sz="5800"/>
            </a:lvl2pPr>
            <a:lvl3pPr marL="4388747" indent="0">
              <a:buNone/>
              <a:defRPr sz="4800"/>
            </a:lvl3pPr>
            <a:lvl4pPr marL="6583120" indent="0">
              <a:buNone/>
              <a:defRPr sz="4300"/>
            </a:lvl4pPr>
            <a:lvl5pPr marL="8777494" indent="0">
              <a:buNone/>
              <a:defRPr sz="4300"/>
            </a:lvl5pPr>
            <a:lvl6pPr marL="10971867" indent="0">
              <a:buNone/>
              <a:defRPr sz="4300"/>
            </a:lvl6pPr>
            <a:lvl7pPr marL="13166241" indent="0">
              <a:buNone/>
              <a:defRPr sz="4300"/>
            </a:lvl7pPr>
            <a:lvl8pPr marL="15360614" indent="0">
              <a:buNone/>
              <a:defRPr sz="4300"/>
            </a:lvl8pPr>
            <a:lvl9pPr marL="17554988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F5E8E-E06B-4196-AF60-A37AFB4384AF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78549-8EEA-4035-8379-78BA2362CF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4373" indent="0">
              <a:buNone/>
              <a:defRPr sz="13400"/>
            </a:lvl2pPr>
            <a:lvl3pPr marL="4388747" indent="0">
              <a:buNone/>
              <a:defRPr sz="11600"/>
            </a:lvl3pPr>
            <a:lvl4pPr marL="6583120" indent="0">
              <a:buNone/>
              <a:defRPr sz="9600"/>
            </a:lvl4pPr>
            <a:lvl5pPr marL="8777494" indent="0">
              <a:buNone/>
              <a:defRPr sz="9600"/>
            </a:lvl5pPr>
            <a:lvl6pPr marL="10971867" indent="0">
              <a:buNone/>
              <a:defRPr sz="9600"/>
            </a:lvl6pPr>
            <a:lvl7pPr marL="13166241" indent="0">
              <a:buNone/>
              <a:defRPr sz="9600"/>
            </a:lvl7pPr>
            <a:lvl8pPr marL="15360614" indent="0">
              <a:buNone/>
              <a:defRPr sz="9600"/>
            </a:lvl8pPr>
            <a:lvl9pPr marL="17554988" indent="0">
              <a:buNone/>
              <a:defRPr sz="9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373" indent="0">
              <a:buNone/>
              <a:defRPr sz="5800"/>
            </a:lvl2pPr>
            <a:lvl3pPr marL="4388747" indent="0">
              <a:buNone/>
              <a:defRPr sz="4800"/>
            </a:lvl3pPr>
            <a:lvl4pPr marL="6583120" indent="0">
              <a:buNone/>
              <a:defRPr sz="4300"/>
            </a:lvl4pPr>
            <a:lvl5pPr marL="8777494" indent="0">
              <a:buNone/>
              <a:defRPr sz="4300"/>
            </a:lvl5pPr>
            <a:lvl6pPr marL="10971867" indent="0">
              <a:buNone/>
              <a:defRPr sz="4300"/>
            </a:lvl6pPr>
            <a:lvl7pPr marL="13166241" indent="0">
              <a:buNone/>
              <a:defRPr sz="4300"/>
            </a:lvl7pPr>
            <a:lvl8pPr marL="15360614" indent="0">
              <a:buNone/>
              <a:defRPr sz="4300"/>
            </a:lvl8pPr>
            <a:lvl9pPr marL="17554988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B8CD4-6D2F-4AA5-A4A9-5C304D97FC77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71DDB-E384-438A-B817-7C6E790295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75" tIns="219437" rIns="438875" bIns="219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75" tIns="219437" rIns="438875" bIns="219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 vert="horz" lIns="438875" tIns="219437" rIns="438875" bIns="219437" rtlCol="0" anchor="ctr"/>
          <a:lstStyle>
            <a:lvl1pPr algn="l" defTabSz="4388747" fontAlgn="auto">
              <a:spcBef>
                <a:spcPts val="0"/>
              </a:spcBef>
              <a:spcAft>
                <a:spcPts val="0"/>
              </a:spcAft>
              <a:defRPr sz="5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606BFC-347A-4142-8DB3-9E43AAAFB76D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 vert="horz" lIns="438875" tIns="219437" rIns="438875" bIns="219437" rtlCol="0" anchor="ctr"/>
          <a:lstStyle>
            <a:lvl1pPr algn="ctr" defTabSz="4388747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 vert="horz" lIns="438875" tIns="219437" rIns="438875" bIns="219437" rtlCol="0" anchor="ctr"/>
          <a:lstStyle>
            <a:lvl1pPr algn="r" defTabSz="4388747" fontAlgn="auto">
              <a:spcBef>
                <a:spcPts val="0"/>
              </a:spcBef>
              <a:spcAft>
                <a:spcPts val="0"/>
              </a:spcAft>
              <a:defRPr sz="5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C4243D-DB7A-4531-A3FF-E1BB83364B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387850" rtl="0" eaLnBrk="1" fontAlgn="base" hangingPunct="1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2pPr>
      <a:lvl3pPr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3pPr>
      <a:lvl4pPr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4pPr>
      <a:lvl5pPr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5pPr>
      <a:lvl6pPr marL="457200"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6pPr>
      <a:lvl7pPr marL="914400"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7pPr>
      <a:lvl8pPr marL="1371600"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8pPr>
      <a:lvl9pPr marL="1828800"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9pPr>
    </p:titleStyle>
    <p:bodyStyle>
      <a:lvl1pPr marL="1644650" indent="-1644650" algn="l" defTabSz="438785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0013" algn="l" defTabSz="438785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4813" indent="-1096963" algn="l" defTabSz="438785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738" indent="-1096963" algn="l" defTabSz="438785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250" indent="-1096963" algn="l" defTabSz="438785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054" indent="-1097187" algn="l" defTabSz="438874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3428" indent="-1097187" algn="l" defTabSz="438874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7801" indent="-1097187" algn="l" defTabSz="438874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2175" indent="-1097187" algn="l" defTabSz="438874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373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747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120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494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867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6241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0614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4988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gif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ounded Rectangle 89"/>
          <p:cNvSpPr/>
          <p:nvPr/>
        </p:nvSpPr>
        <p:spPr>
          <a:xfrm>
            <a:off x="838200" y="304800"/>
            <a:ext cx="42138600" cy="510540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581" name="AutoShape 269"/>
          <p:cNvSpPr>
            <a:spLocks noChangeArrowheads="1"/>
          </p:cNvSpPr>
          <p:nvPr/>
        </p:nvSpPr>
        <p:spPr bwMode="auto">
          <a:xfrm>
            <a:off x="762000" y="12048123"/>
            <a:ext cx="12801600" cy="21488400"/>
          </a:xfrm>
          <a:prstGeom prst="roundRect">
            <a:avLst>
              <a:gd name="adj" fmla="val 9984"/>
            </a:avLst>
          </a:prstGeom>
          <a:ln w="28575"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89" name="Picture 5" descr="NSF_logo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19000" y="792540"/>
            <a:ext cx="27971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43" name="AutoShape 431"/>
          <p:cNvSpPr>
            <a:spLocks noChangeArrowheads="1"/>
          </p:cNvSpPr>
          <p:nvPr/>
        </p:nvSpPr>
        <p:spPr bwMode="auto">
          <a:xfrm>
            <a:off x="13981043" y="6102626"/>
            <a:ext cx="15240000" cy="26517600"/>
          </a:xfrm>
          <a:prstGeom prst="roundRect">
            <a:avLst>
              <a:gd name="adj" fmla="val 7065"/>
            </a:avLst>
          </a:prstGeom>
          <a:ln w="28575"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AutoShape 431"/>
          <p:cNvSpPr>
            <a:spLocks noChangeArrowheads="1"/>
          </p:cNvSpPr>
          <p:nvPr/>
        </p:nvSpPr>
        <p:spPr bwMode="auto">
          <a:xfrm>
            <a:off x="29489400" y="5867400"/>
            <a:ext cx="13487400" cy="26440960"/>
          </a:xfrm>
          <a:prstGeom prst="roundRect">
            <a:avLst>
              <a:gd name="adj" fmla="val 7065"/>
            </a:avLst>
          </a:prstGeom>
          <a:ln w="28575"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holdencubscouts.org/images/MOS.gif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8991600" y="2286000"/>
            <a:ext cx="2277206" cy="1491782"/>
          </a:xfrm>
          <a:prstGeom prst="rect">
            <a:avLst/>
          </a:prstGeom>
          <a:noFill/>
        </p:spPr>
      </p:pic>
      <p:sp>
        <p:nvSpPr>
          <p:cNvPr id="130" name="Rectangle 3"/>
          <p:cNvSpPr>
            <a:spLocks noChangeArrowheads="1"/>
          </p:cNvSpPr>
          <p:nvPr/>
        </p:nvSpPr>
        <p:spPr bwMode="auto">
          <a:xfrm>
            <a:off x="14097000" y="6019800"/>
            <a:ext cx="14935200" cy="2001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Action plans lessons</a:t>
            </a:r>
          </a:p>
          <a:p>
            <a:r>
              <a:rPr lang="en-US" sz="2800" smtClean="0">
                <a:solidFill>
                  <a:srgbClr val="000000"/>
                </a:solidFill>
              </a:rPr>
              <a:t>Lesson </a:t>
            </a:r>
            <a:r>
              <a:rPr lang="en-US" sz="2800" dirty="0" smtClean="0">
                <a:solidFill>
                  <a:srgbClr val="000000"/>
                </a:solidFill>
              </a:rPr>
              <a:t>1, Week 1 Day 1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OVERVIEW OF ENGINEERING DESIGN PROCESS: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Differentiate between  the EDP and the Scientific Method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      EDP                                                             SCI METHOD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PROBLEM                                                     QUESTION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RESEARCH                                                   </a:t>
            </a:r>
            <a:r>
              <a:rPr lang="en-US" sz="2800" dirty="0" err="1" smtClean="0">
                <a:solidFill>
                  <a:srgbClr val="000000"/>
                </a:solidFill>
              </a:rPr>
              <a:t>RESEARCH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SOLUTIONS                                                  HYPOTHESES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CHOOSE BEST SOLUTION                         BEST HYPOTHESIS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DESIGN AND BUILD PROTOTYPE              DESIGN &amp; RUN EXPERIMENT              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TEST PROTOTYPE                                       ANALYZE / EVALUATE DATA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(REDESIGN)                                                  DESIGN NEW EXPERIEMENT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COMMUNICATE                                             PUBLISH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( FOLLOW EGINEERING ETHICS CANONS. USE CHALLENGER DISASTER.)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(Perhaps Really Stupid Cats Prefer Tasting Rodents Con </a:t>
            </a:r>
            <a:r>
              <a:rPr lang="en-US" sz="2800" dirty="0" err="1" smtClean="0">
                <a:solidFill>
                  <a:srgbClr val="000000"/>
                </a:solidFill>
              </a:rPr>
              <a:t>Escarabajo</a:t>
            </a:r>
            <a:r>
              <a:rPr lang="en-US" sz="2800" dirty="0" smtClean="0">
                <a:solidFill>
                  <a:srgbClr val="000000"/>
                </a:solidFill>
              </a:rPr>
              <a:t>. PRSCPTRCE).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Discuss the importance of group work with the five C’s of communal problem solving :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Collaboration                          Creativity                 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Coordination                          Concentration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                     Communication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Lesson 2. WEEK 2 Day 5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BRAINSTORM AND DISCUSS POSSIBLE RECYCLED MATERIAL  ITEMS FOR LOCKER ORGANIZER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OLD BAND-AID TIN, ALTOIDS TIN, OATMEAL BOX,  SHOE BOX LID, SMALL CEREAL BOX, DOUBLE SIDE TAPE, REFRIGERATER MAGNET, SCRAP CLOTH, SMALL FLOWER POTS, PRESCRIPTION BOTTLES,)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HAVE STUDENTS DISCOVER POSSIBLE ITEMS AT HOME OR SCHOOL, AND HAVE THEM CREATE A BULLETIN  BOARD WITH DESCRIPTIONS OF ITEMS, DRAWINGS, OR ACTUAL ARTICLES TO SHARE WITH OTHER GROUPS.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742950" indent="-742950"/>
            <a:endParaRPr lang="en-US" sz="35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Jessica Chin\Northeastern University PhD\2009 Fall Semester\IE 7315 - Human Factors Engineering\NEU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914400"/>
            <a:ext cx="8915400" cy="1297248"/>
          </a:xfrm>
          <a:prstGeom prst="rect">
            <a:avLst/>
          </a:prstGeom>
          <a:noFill/>
        </p:spPr>
      </p:pic>
      <p:pic>
        <p:nvPicPr>
          <p:cNvPr id="1030" name="Picture 6" descr="http://api.ning.com/files/Iz4UW24VzlEDAUPiE-pge0Y4a8x9TkPSRIrZcsHG3EUcIa05GJOOjS-plvlCgAcLgNsZHYNaF1II8550GdnButn6DSuN-qp1/BPS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38400" y="1981200"/>
            <a:ext cx="2296885" cy="1600200"/>
          </a:xfrm>
          <a:prstGeom prst="rect">
            <a:avLst/>
          </a:prstGeom>
          <a:noFill/>
        </p:spPr>
      </p:pic>
      <p:sp>
        <p:nvSpPr>
          <p:cNvPr id="22" name="AutoShape 269"/>
          <p:cNvSpPr>
            <a:spLocks noChangeArrowheads="1"/>
          </p:cNvSpPr>
          <p:nvPr/>
        </p:nvSpPr>
        <p:spPr bwMode="auto">
          <a:xfrm>
            <a:off x="710136" y="6234548"/>
            <a:ext cx="12801600" cy="4800600"/>
          </a:xfrm>
          <a:prstGeom prst="roundRect">
            <a:avLst>
              <a:gd name="adj" fmla="val 9984"/>
            </a:avLst>
          </a:prstGeom>
          <a:ln w="28575"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990600" y="6096000"/>
            <a:ext cx="12344400" cy="246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-460375" algn="ctr" defTabSz="1514475">
              <a:spcBef>
                <a:spcPts val="0"/>
              </a:spcBef>
              <a:spcAft>
                <a:spcPts val="0"/>
              </a:spcAft>
            </a:pPr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Project goal </a:t>
            </a:r>
          </a:p>
          <a:p>
            <a:pPr algn="just" defTabSz="1514475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/>
              <a:t>DEVELOP A LOWCOST LOCKER ORGANIZER USING FREE, RECYCLED MATERIALS HELD TOGETHER WITH DUCT TAPE, ETC.  STUDENTS WILL WORK IN GROUPS OF FOUR.</a:t>
            </a:r>
            <a:endParaRPr lang="en-US" sz="2800" dirty="0" smtClean="0"/>
          </a:p>
        </p:txBody>
      </p:sp>
      <p:sp>
        <p:nvSpPr>
          <p:cNvPr id="13388" name="Rectangle 4"/>
          <p:cNvSpPr>
            <a:spLocks noChangeArrowheads="1"/>
          </p:cNvSpPr>
          <p:nvPr/>
        </p:nvSpPr>
        <p:spPr bwMode="auto">
          <a:xfrm>
            <a:off x="6400800" y="304800"/>
            <a:ext cx="32766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2925763" eaLnBrk="0" hangingPunct="0"/>
            <a:r>
              <a:rPr lang="en-US" sz="11500" b="1" spc="50" dirty="0" smtClean="0">
                <a:ln w="11430"/>
                <a:gradFill>
                  <a:gsLst>
                    <a:gs pos="25000">
                      <a:srgbClr val="FF0000"/>
                    </a:gs>
                    <a:gs pos="100000">
                      <a:srgbClr val="9B1103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TITLE OF POSTER TEMPLATE</a:t>
            </a:r>
            <a:endParaRPr lang="en-US" sz="11500" b="1" spc="50" dirty="0">
              <a:ln w="11430"/>
              <a:gradFill>
                <a:gsLst>
                  <a:gs pos="25000">
                    <a:srgbClr val="FF0000"/>
                  </a:gs>
                  <a:gs pos="100000">
                    <a:srgbClr val="9B1103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 defTabSz="2925763" eaLnBrk="0" hangingPunct="0">
              <a:spcBef>
                <a:spcPts val="1200"/>
              </a:spcBef>
            </a:pPr>
            <a:endParaRPr lang="en-US" sz="7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 defTabSz="2925763" eaLnBrk="0" hangingPunct="0">
              <a:spcBef>
                <a:spcPts val="0"/>
              </a:spcBef>
            </a:pP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INEXPENSIVE HIGH SCHOOL </a:t>
            </a:r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LOCKER ORGANIZER: W Lee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14097000" y="20183465"/>
            <a:ext cx="14935200" cy="581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BEST SOLUTION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HAVE THE STUDENTS COMMUNICATE THEIR PROJECTS WITH AN ADVERTISING POSTER ALONG WITH THEIR TESTED PROTOTYPE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         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1066800" y="18669000"/>
            <a:ext cx="12344400" cy="412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-460375" algn="ctr" defTabSz="1514475">
              <a:spcBef>
                <a:spcPts val="0"/>
              </a:spcBef>
              <a:spcAft>
                <a:spcPts val="0"/>
              </a:spcAft>
            </a:pPr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Project definition</a:t>
            </a:r>
          </a:p>
          <a:p>
            <a:pPr indent="-460375" defTabSz="1514475">
              <a:spcBef>
                <a:spcPts val="0"/>
              </a:spcBef>
              <a:spcAft>
                <a:spcPts val="0"/>
              </a:spcAft>
            </a:pPr>
            <a:endParaRPr lang="en-US" sz="3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just" defTabSz="1514475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</a:rPr>
              <a:t>RESEARCH, BRAINSTORM, DECIDE, DESIGN AND BUILD A PROTOTYPE LOCKER ORGANIZER IN FOUR WEEKS.  THE ORGANIUZER MUST NEATLY HOLD ALL SCHOOLBOOKS, NOTEBOOKS, PENS, PENCILS, </a:t>
            </a:r>
            <a:r>
              <a:rPr lang="en-US" sz="2800" dirty="0" smtClean="0">
                <a:solidFill>
                  <a:srgbClr val="000000"/>
                </a:solidFill>
              </a:rPr>
              <a:t>CALCULATORS, </a:t>
            </a:r>
            <a:r>
              <a:rPr lang="en-US" sz="2800" dirty="0">
                <a:solidFill>
                  <a:srgbClr val="000000"/>
                </a:solidFill>
              </a:rPr>
              <a:t>LUNCH 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just" defTabSz="1514475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CONTAINERS </a:t>
            </a:r>
            <a:r>
              <a:rPr lang="en-US" sz="2800" dirty="0">
                <a:solidFill>
                  <a:srgbClr val="000000"/>
                </a:solidFill>
              </a:rPr>
              <a:t>AND </a:t>
            </a:r>
            <a:r>
              <a:rPr lang="en-US" sz="2800" dirty="0" smtClean="0">
                <a:solidFill>
                  <a:srgbClr val="000000"/>
                </a:solidFill>
              </a:rPr>
              <a:t>JACKETS.</a:t>
            </a:r>
            <a:endParaRPr lang="en-US" sz="2800" dirty="0">
              <a:solidFill>
                <a:srgbClr val="000000"/>
              </a:solidFill>
            </a:endParaRPr>
          </a:p>
          <a:p>
            <a:pPr algn="just" defTabSz="1514475">
              <a:spcBef>
                <a:spcPts val="0"/>
              </a:spcBef>
              <a:spcAft>
                <a:spcPts val="0"/>
              </a:spcAft>
            </a:pP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990600" y="24765000"/>
            <a:ext cx="12344400" cy="369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-460375" algn="ctr" defTabSz="1514475">
              <a:spcBef>
                <a:spcPts val="0"/>
              </a:spcBef>
              <a:spcAft>
                <a:spcPts val="0"/>
              </a:spcAft>
            </a:pPr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Project PLAN</a:t>
            </a:r>
          </a:p>
          <a:p>
            <a:pPr indent="-460375" defTabSz="1514475">
              <a:spcBef>
                <a:spcPts val="0"/>
              </a:spcBef>
              <a:spcAft>
                <a:spcPts val="0"/>
              </a:spcAft>
            </a:pPr>
            <a:endParaRPr lang="en-US" sz="3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just" defTabSz="1514475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WEEK 1:  EDP, PROJECT GOAL, RESEARCH , SOLUTIONS</a:t>
            </a:r>
          </a:p>
          <a:p>
            <a:pPr algn="just" defTabSz="1514475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WEEK 2:  MATERIAL SAMPLES, CHOOSE BEST SOLUTION,. DESIGN</a:t>
            </a:r>
          </a:p>
          <a:p>
            <a:pPr algn="just" defTabSz="1514475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WEEK 3:  BUILD PROTOTYPE</a:t>
            </a:r>
          </a:p>
          <a:p>
            <a:pPr algn="just" defTabSz="1514475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WEEK 4:  TEST PROTOPTYPE, COST OF MULTIPLES, COMMUNIICATE</a:t>
            </a:r>
          </a:p>
          <a:p>
            <a:pPr algn="just" defTabSz="1514475">
              <a:spcBef>
                <a:spcPts val="0"/>
              </a:spcBef>
              <a:spcAft>
                <a:spcPts val="0"/>
              </a:spcAft>
            </a:pP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76" name="Rectangle 3"/>
          <p:cNvSpPr>
            <a:spLocks noChangeArrowheads="1"/>
          </p:cNvSpPr>
          <p:nvPr/>
        </p:nvSpPr>
        <p:spPr bwMode="auto">
          <a:xfrm>
            <a:off x="29718000" y="6019800"/>
            <a:ext cx="13030200" cy="2040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Student LESSONS LEARNED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WHAT ARE THE STEPS OF THE EDP AND HOW DO YOU APPLY THEM IN SOLVING AN </a:t>
            </a:r>
            <a:r>
              <a:rPr lang="en-US" sz="2800" smtClean="0">
                <a:solidFill>
                  <a:srgbClr val="000000"/>
                </a:solidFill>
              </a:rPr>
              <a:t>ENGINEERING </a:t>
            </a:r>
            <a:r>
              <a:rPr lang="en-US" sz="2800" smtClean="0">
                <a:solidFill>
                  <a:srgbClr val="000000"/>
                </a:solidFill>
              </a:rPr>
              <a:t>PROBLEM?  </a:t>
            </a:r>
            <a:r>
              <a:rPr lang="en-US" sz="2800" dirty="0" smtClean="0">
                <a:solidFill>
                  <a:srgbClr val="000000"/>
                </a:solidFill>
              </a:rPr>
              <a:t>HOW DOES EDP DIFFER FROM THE SCIENTIFIC METHOD?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WHAT IS MEANT BY ENGINEERING ETHICS AND IN WHAT WAY IS THIS PROJECT FOLLOWING THE ETHICAL CANONS?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WHY DOES AN ENGINEERING PROJECT HAVE TO BE ON TIME, IN SPEC AND WITHIN COST.?  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SOME MANAGERS WANT PROJECTS TO BE COMPLETE D FASTER, BETTER, AND CHEAPER.   IS  THERE A POSSIBLE CONFLICT WITH THESE THREE SIMULTANEOUS DEMANDS?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CAN WE SOLVE PART OF THE ENVIRONMENTAL PROBLEM WITH WASTE AND GARBAGE BY FOLLOWING THE OLD NEW ENGLAND MANTRA : 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         USE  IT  UP</a:t>
            </a:r>
          </a:p>
          <a:p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         WEAR  IT  OUT</a:t>
            </a:r>
          </a:p>
          <a:p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         MAKE  IT  DO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           DO  WITHOUT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STUDENTS HAVE RECYCLED WASTE TO MAKE A USABLE ITEM.  EXPLAIN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THE PHRASE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 “ONE PERSON’S TRASH IS ANOTHER PERSON’S TREASURE”.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dirty="0"/>
          </a:p>
          <a:p>
            <a:pPr marL="742950" indent="-742950"/>
            <a:r>
              <a:rPr lang="en-US" sz="2800" dirty="0" smtClean="0"/>
              <a:t>Planning this project made me realize the importance of allowing freedom in  inquiry   so that the students </a:t>
            </a:r>
          </a:p>
          <a:p>
            <a:pPr marL="742950" indent="-742950"/>
            <a:r>
              <a:rPr lang="en-US" sz="2800" dirty="0" smtClean="0"/>
              <a:t>Learn not about engineering,  but how to think like a n</a:t>
            </a:r>
          </a:p>
          <a:p>
            <a:pPr marL="742950" indent="-742950"/>
            <a:r>
              <a:rPr lang="en-US" sz="2800" dirty="0" smtClean="0"/>
              <a:t>Engineer.  </a:t>
            </a:r>
            <a:r>
              <a:rPr lang="en-US" sz="2800" dirty="0"/>
              <a:t> </a:t>
            </a:r>
            <a:r>
              <a:rPr lang="en-US" sz="2800" dirty="0" smtClean="0"/>
              <a:t>I should not teach students how to think, but</a:t>
            </a:r>
          </a:p>
          <a:p>
            <a:pPr marL="742950" indent="-742950"/>
            <a:r>
              <a:rPr lang="en-US" sz="2800" dirty="0" smtClean="0"/>
              <a:t> rather coach them in  HANDS ON, INQUIRY BASED  ACTIVITIES where they learn how to thi8nk AT A  HIGHER  ORDER.</a:t>
            </a:r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29718000" y="20183465"/>
            <a:ext cx="13030200" cy="187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Teacher TAKE AWAYS</a:t>
            </a:r>
          </a:p>
          <a:p>
            <a:pPr algn="ctr"/>
            <a:endParaRPr lang="en-US" sz="24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0" name="Picture 19" descr="CAPSULE_Logo_Color2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4" r="26263"/>
          <a:stretch/>
        </p:blipFill>
        <p:spPr>
          <a:xfrm>
            <a:off x="1371600" y="2590800"/>
            <a:ext cx="8544644" cy="2438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480" y="22479000"/>
            <a:ext cx="4381500" cy="2628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600" y="22492252"/>
            <a:ext cx="7620000" cy="939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 Capstone Poster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 Capstone Poster</Template>
  <TotalTime>382</TotalTime>
  <Words>546</Words>
  <Application>Microsoft Office PowerPoint</Application>
  <PresentationFormat>Custom</PresentationFormat>
  <Paragraphs>89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CAPSULE Capstone Poster</vt:lpstr>
      <vt:lpstr>PowerPoint Presentation</vt:lpstr>
    </vt:vector>
  </TitlesOfParts>
  <Company>Northeastern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user27</dc:creator>
  <cp:lastModifiedBy>user27</cp:lastModifiedBy>
  <cp:revision>24</cp:revision>
  <cp:lastPrinted>2012-07-25T18:49:19Z</cp:lastPrinted>
  <dcterms:created xsi:type="dcterms:W3CDTF">2012-07-24T13:02:02Z</dcterms:created>
  <dcterms:modified xsi:type="dcterms:W3CDTF">2012-07-26T15:32:04Z</dcterms:modified>
</cp:coreProperties>
</file>