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67" r:id="rId2"/>
    <p:sldId id="262" r:id="rId3"/>
    <p:sldId id="256" r:id="rId4"/>
    <p:sldId id="257" r:id="rId5"/>
    <p:sldId id="258" r:id="rId6"/>
    <p:sldId id="259" r:id="rId7"/>
    <p:sldId id="260" r:id="rId8"/>
    <p:sldId id="261" r:id="rId9"/>
    <p:sldId id="263" r:id="rId10"/>
    <p:sldId id="264" r:id="rId11"/>
    <p:sldId id="265" r:id="rId12"/>
    <p:sldId id="266" r:id="rId13"/>
    <p:sldId id="269" r:id="rId14"/>
    <p:sldId id="270" r:id="rId15"/>
    <p:sldId id="268" r:id="rId16"/>
    <p:sldId id="27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3384" y="-142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06E4171E-FD13-4ED3-9B58-496BF87CEAD5}" type="datetimeFigureOut">
              <a:rPr lang="en-US" smtClean="0"/>
              <a:t>7/24/2012</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8BB3B740-B392-4F08-8823-96615460B3BF}"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6E4171E-FD13-4ED3-9B58-496BF87CEAD5}" type="datetimeFigureOut">
              <a:rPr lang="en-US" smtClean="0"/>
              <a:t>7/24/2012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3B740-B392-4F08-8823-96615460B3BF}"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8BB3B740-B392-4F08-8823-96615460B3BF}"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6E4171E-FD13-4ED3-9B58-496BF87CEAD5}" type="datetimeFigureOut">
              <a:rPr lang="en-US" smtClean="0"/>
              <a:t>7/24/2012</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6E4171E-FD13-4ED3-9B58-496BF87CEAD5}" type="datetimeFigureOut">
              <a:rPr lang="en-US" smtClean="0"/>
              <a:t>7/24/2012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8BB3B740-B392-4F08-8823-96615460B3BF}"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06E4171E-FD13-4ED3-9B58-496BF87CEAD5}" type="datetimeFigureOut">
              <a:rPr lang="en-US" smtClean="0"/>
              <a:t>7/24/2012</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8BB3B740-B392-4F08-8823-96615460B3BF}"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06E4171E-FD13-4ED3-9B58-496BF87CEAD5}" type="datetimeFigureOut">
              <a:rPr lang="en-US" smtClean="0"/>
              <a:t>7/24/2012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B3B740-B392-4F08-8823-96615460B3BF}"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06E4171E-FD13-4ED3-9B58-496BF87CEAD5}" type="datetimeFigureOut">
              <a:rPr lang="en-US" smtClean="0"/>
              <a:t>7/24/2012</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8BB3B740-B392-4F08-8823-96615460B3BF}" type="slidenum">
              <a:rPr lang="en-US" smtClean="0"/>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6E4171E-FD13-4ED3-9B58-496BF87CEAD5}" type="datetimeFigureOut">
              <a:rPr lang="en-US" smtClean="0"/>
              <a:t>7/24/2012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8BB3B740-B392-4F08-8823-96615460B3B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06E4171E-FD13-4ED3-9B58-496BF87CEAD5}" type="datetimeFigureOut">
              <a:rPr lang="en-US" smtClean="0"/>
              <a:t>7/24/2012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8BB3B740-B392-4F08-8823-96615460B3B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8BB3B740-B392-4F08-8823-96615460B3BF}"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06E4171E-FD13-4ED3-9B58-496BF87CEAD5}" type="datetimeFigureOut">
              <a:rPr lang="en-US" smtClean="0"/>
              <a:t>7/24/2012</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8BB3B740-B392-4F08-8823-96615460B3BF}"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06E4171E-FD13-4ED3-9B58-496BF87CEAD5}" type="datetimeFigureOut">
              <a:rPr lang="en-US" smtClean="0"/>
              <a:t>7/24/2012</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06E4171E-FD13-4ED3-9B58-496BF87CEAD5}" type="datetimeFigureOut">
              <a:rPr lang="en-US" smtClean="0"/>
              <a:t>7/24/2012</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8BB3B740-B392-4F08-8823-96615460B3BF}"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276600"/>
            <a:ext cx="6400800" cy="1752600"/>
          </a:xfrm>
        </p:spPr>
        <p:txBody>
          <a:bodyPr>
            <a:normAutofit fontScale="85000" lnSpcReduction="20000"/>
          </a:bodyPr>
          <a:lstStyle/>
          <a:p>
            <a:r>
              <a:rPr lang="en-US" dirty="0" smtClean="0">
                <a:solidFill>
                  <a:srgbClr val="C00000"/>
                </a:solidFill>
              </a:rPr>
              <a:t>Telescoping Solutions Inc.</a:t>
            </a:r>
          </a:p>
          <a:p>
            <a:endParaRPr lang="en-US" dirty="0" smtClean="0">
              <a:solidFill>
                <a:srgbClr val="C00000"/>
              </a:solidFill>
            </a:endParaRPr>
          </a:p>
          <a:p>
            <a:pPr marL="0" lvl="1"/>
            <a:r>
              <a:rPr lang="en-US" dirty="0">
                <a:solidFill>
                  <a:schemeClr val="bg2">
                    <a:lumMod val="50000"/>
                  </a:schemeClr>
                </a:solidFill>
              </a:rPr>
              <a:t>Diana Cost – Global Learning Charter Public School </a:t>
            </a:r>
          </a:p>
          <a:p>
            <a:pPr marL="0" lvl="1"/>
            <a:r>
              <a:rPr lang="en-US" dirty="0">
                <a:solidFill>
                  <a:schemeClr val="bg2">
                    <a:lumMod val="50000"/>
                  </a:schemeClr>
                </a:solidFill>
              </a:rPr>
              <a:t>Nathan Largesse – Algonquin Regional High School</a:t>
            </a:r>
          </a:p>
          <a:p>
            <a:pPr marL="0" lvl="1"/>
            <a:r>
              <a:rPr lang="en-US" dirty="0" err="1">
                <a:solidFill>
                  <a:schemeClr val="bg2">
                    <a:lumMod val="50000"/>
                  </a:schemeClr>
                </a:solidFill>
              </a:rPr>
              <a:t>Rachid</a:t>
            </a:r>
            <a:r>
              <a:rPr lang="en-US" dirty="0">
                <a:solidFill>
                  <a:schemeClr val="bg2">
                    <a:lumMod val="50000"/>
                  </a:schemeClr>
                </a:solidFill>
              </a:rPr>
              <a:t> </a:t>
            </a:r>
            <a:r>
              <a:rPr lang="en-US" dirty="0" err="1">
                <a:solidFill>
                  <a:schemeClr val="bg2">
                    <a:lumMod val="50000"/>
                  </a:schemeClr>
                </a:solidFill>
              </a:rPr>
              <a:t>Farhat</a:t>
            </a:r>
            <a:r>
              <a:rPr lang="en-US" dirty="0">
                <a:solidFill>
                  <a:schemeClr val="bg2">
                    <a:lumMod val="50000"/>
                  </a:schemeClr>
                </a:solidFill>
              </a:rPr>
              <a:t> – Everett High School</a:t>
            </a:r>
          </a:p>
          <a:p>
            <a:pPr marL="0" lvl="1"/>
            <a:r>
              <a:rPr lang="en-US" dirty="0">
                <a:solidFill>
                  <a:schemeClr val="bg2">
                    <a:lumMod val="50000"/>
                  </a:schemeClr>
                </a:solidFill>
              </a:rPr>
              <a:t>Stacey Allen – Revere High School</a:t>
            </a:r>
          </a:p>
          <a:p>
            <a:endParaRPr lang="en-US" dirty="0"/>
          </a:p>
        </p:txBody>
      </p:sp>
      <p:sp>
        <p:nvSpPr>
          <p:cNvPr id="2" name="Title 1"/>
          <p:cNvSpPr>
            <a:spLocks noGrp="1"/>
          </p:cNvSpPr>
          <p:nvPr>
            <p:ph type="ctrTitle"/>
          </p:nvPr>
        </p:nvSpPr>
        <p:spPr/>
        <p:txBody>
          <a:bodyPr>
            <a:normAutofit fontScale="90000"/>
          </a:bodyPr>
          <a:lstStyle/>
          <a:p>
            <a:r>
              <a:rPr lang="en-US" dirty="0" smtClean="0">
                <a:solidFill>
                  <a:srgbClr val="C00000"/>
                </a:solidFill>
              </a:rPr>
              <a:t>Going Mobile (Closets by Design)</a:t>
            </a:r>
            <a:r>
              <a:rPr lang="en-US" sz="1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r>
            <a:br>
              <a:rPr lang="en-US" sz="1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br>
            <a:endParaRPr lang="en-US" dirty="0"/>
          </a:p>
        </p:txBody>
      </p:sp>
    </p:spTree>
    <p:extLst>
      <p:ext uri="{BB962C8B-B14F-4D97-AF65-F5344CB8AC3E}">
        <p14:creationId xmlns:p14="http://schemas.microsoft.com/office/powerpoint/2010/main" val="30965908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534400" cy="758952"/>
          </a:xfrm>
        </p:spPr>
        <p:txBody>
          <a:bodyPr>
            <a:normAutofit fontScale="90000"/>
          </a:bodyPr>
          <a:lstStyle/>
          <a:p>
            <a:r>
              <a:rPr lang="en-US" b="1" cap="all" dirty="0" smtClean="0">
                <a:ln w="0"/>
                <a:gradFill flip="none" rotWithShape="1">
                  <a:gsLst>
                    <a:gs pos="0">
                      <a:srgbClr val="FF001B"/>
                    </a:gs>
                    <a:gs pos="100000">
                      <a:srgbClr val="930300"/>
                    </a:gs>
                  </a:gsLst>
                  <a:lin ang="0" scaled="1"/>
                  <a:tileRect/>
                </a:gradFill>
              </a:rPr>
              <a:t>Final design</a:t>
            </a:r>
            <a:br>
              <a:rPr lang="en-US" b="1" cap="all" dirty="0" smtClean="0">
                <a:ln w="0"/>
                <a:gradFill flip="none" rotWithShape="1">
                  <a:gsLst>
                    <a:gs pos="0">
                      <a:srgbClr val="FF001B"/>
                    </a:gs>
                    <a:gs pos="100000">
                      <a:srgbClr val="930300"/>
                    </a:gs>
                  </a:gsLst>
                  <a:lin ang="0" scaled="1"/>
                  <a:tileRect/>
                </a:gradFill>
              </a:rPr>
            </a:br>
            <a:endParaRPr lang="en-US" dirty="0"/>
          </a:p>
        </p:txBody>
      </p:sp>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28601" y="1655618"/>
            <a:ext cx="315883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7437" y="1655618"/>
            <a:ext cx="3276599"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4036" y="1655618"/>
            <a:ext cx="2403763" cy="447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9687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534400" cy="758952"/>
          </a:xfrm>
        </p:spPr>
        <p:txBody>
          <a:bodyPr>
            <a:normAutofit fontScale="90000"/>
          </a:bodyPr>
          <a:lstStyle/>
          <a:p>
            <a:r>
              <a:rPr lang="en-US" b="1" cap="all" dirty="0" smtClean="0">
                <a:ln w="0"/>
                <a:gradFill flip="none" rotWithShape="1">
                  <a:gsLst>
                    <a:gs pos="0">
                      <a:srgbClr val="FF001B"/>
                    </a:gs>
                    <a:gs pos="100000">
                      <a:srgbClr val="930300"/>
                    </a:gs>
                  </a:gsLst>
                  <a:lin ang="0" scaled="1"/>
                  <a:tileRect/>
                </a:gradFill>
                <a:effectLst/>
              </a:rPr>
              <a:t>Project </a:t>
            </a:r>
            <a:r>
              <a:rPr lang="en-US" b="1" cap="all" dirty="0" smtClean="0">
                <a:ln w="0"/>
                <a:gradFill flip="none" rotWithShape="1">
                  <a:gsLst>
                    <a:gs pos="0">
                      <a:srgbClr val="FF001B"/>
                    </a:gs>
                    <a:gs pos="100000">
                      <a:srgbClr val="930300"/>
                    </a:gs>
                  </a:gsLst>
                  <a:lin ang="0" scaled="1"/>
                  <a:tileRect/>
                </a:gradFill>
              </a:rPr>
              <a:t>EVALUATION</a:t>
            </a:r>
            <a:br>
              <a:rPr lang="en-US" b="1" cap="all" dirty="0" smtClean="0">
                <a:ln w="0"/>
                <a:gradFill flip="none" rotWithShape="1">
                  <a:gsLst>
                    <a:gs pos="0">
                      <a:srgbClr val="FF001B"/>
                    </a:gs>
                    <a:gs pos="100000">
                      <a:srgbClr val="930300"/>
                    </a:gs>
                  </a:gsLst>
                  <a:lin ang="0" scaled="1"/>
                  <a:tileRect/>
                </a:gradFill>
              </a:rPr>
            </a:br>
            <a:endParaRPr lang="en-US" dirty="0"/>
          </a:p>
        </p:txBody>
      </p:sp>
      <p:pic>
        <p:nvPicPr>
          <p:cNvPr id="819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229600" cy="438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45658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534400" cy="758952"/>
          </a:xfrm>
        </p:spPr>
        <p:txBody>
          <a:bodyPr>
            <a:normAutofit fontScale="90000"/>
          </a:bodyPr>
          <a:lstStyle/>
          <a:p>
            <a:r>
              <a:rPr lang="en-US" b="1" cap="all" dirty="0" smtClean="0">
                <a:ln w="0"/>
                <a:gradFill flip="none" rotWithShape="1">
                  <a:gsLst>
                    <a:gs pos="0">
                      <a:srgbClr val="FF001B"/>
                    </a:gs>
                    <a:gs pos="100000">
                      <a:srgbClr val="930300"/>
                    </a:gs>
                  </a:gsLst>
                  <a:lin ang="0" scaled="1"/>
                  <a:tileRect/>
                </a:gradFill>
                <a:effectLst/>
              </a:rPr>
              <a:t>LESSONS LEARNED</a:t>
            </a:r>
            <a:br>
              <a:rPr lang="en-US" b="1" cap="all" dirty="0" smtClean="0">
                <a:ln w="0"/>
                <a:gradFill flip="none" rotWithShape="1">
                  <a:gsLst>
                    <a:gs pos="0">
                      <a:srgbClr val="FF001B"/>
                    </a:gs>
                    <a:gs pos="100000">
                      <a:srgbClr val="930300"/>
                    </a:gs>
                  </a:gsLst>
                  <a:lin ang="0" scaled="1"/>
                  <a:tileRect/>
                </a:gradFill>
                <a:effectLst/>
              </a:rPr>
            </a:br>
            <a:endParaRPr lang="en-US" dirty="0"/>
          </a:p>
        </p:txBody>
      </p:sp>
      <p:sp>
        <p:nvSpPr>
          <p:cNvPr id="3" name="Content Placeholder 2"/>
          <p:cNvSpPr>
            <a:spLocks noGrp="1"/>
          </p:cNvSpPr>
          <p:nvPr>
            <p:ph sz="quarter" idx="1"/>
          </p:nvPr>
        </p:nvSpPr>
        <p:spPr/>
        <p:txBody>
          <a:bodyPr/>
          <a:lstStyle/>
          <a:p>
            <a:pPr marL="457200" lvl="1" indent="-457200">
              <a:buFont typeface="Courier New" pitchFamily="49" charset="0"/>
              <a:buChar char="o"/>
            </a:pPr>
            <a:r>
              <a:rPr lang="en-US" dirty="0">
                <a:solidFill>
                  <a:schemeClr val="bg2">
                    <a:lumMod val="50000"/>
                  </a:schemeClr>
                </a:solidFill>
              </a:rPr>
              <a:t>Communication is essential </a:t>
            </a:r>
          </a:p>
          <a:p>
            <a:pPr marL="457200" lvl="1" indent="-457200">
              <a:buFont typeface="Courier New" pitchFamily="49" charset="0"/>
              <a:buChar char="o"/>
            </a:pPr>
            <a:r>
              <a:rPr lang="en-US" dirty="0">
                <a:solidFill>
                  <a:schemeClr val="bg2">
                    <a:lumMod val="50000"/>
                  </a:schemeClr>
                </a:solidFill>
              </a:rPr>
              <a:t>Cooperation and collaboration are key</a:t>
            </a:r>
          </a:p>
          <a:p>
            <a:pPr marL="457200" lvl="1" indent="-457200">
              <a:buFont typeface="Courier New" pitchFamily="49" charset="0"/>
              <a:buChar char="o"/>
            </a:pPr>
            <a:r>
              <a:rPr lang="en-US" dirty="0">
                <a:solidFill>
                  <a:schemeClr val="bg2">
                    <a:lumMod val="50000"/>
                  </a:schemeClr>
                </a:solidFill>
              </a:rPr>
              <a:t>Brainstorming with people of different expertise leads to creativity</a:t>
            </a:r>
          </a:p>
          <a:p>
            <a:pPr marL="457200" lvl="1" indent="-457200">
              <a:buFont typeface="Courier New" pitchFamily="49" charset="0"/>
              <a:buChar char="o"/>
            </a:pPr>
            <a:r>
              <a:rPr lang="en-US" dirty="0">
                <a:solidFill>
                  <a:schemeClr val="bg2">
                    <a:lumMod val="50000"/>
                  </a:schemeClr>
                </a:solidFill>
              </a:rPr>
              <a:t>Process is important – the EDP is useful for structuring a group project</a:t>
            </a:r>
          </a:p>
          <a:p>
            <a:pPr marL="457200" lvl="1" indent="-457200">
              <a:buFont typeface="Courier New" pitchFamily="49" charset="0"/>
              <a:buChar char="o"/>
            </a:pPr>
            <a:r>
              <a:rPr lang="en-US" dirty="0">
                <a:solidFill>
                  <a:schemeClr val="bg2">
                    <a:lumMod val="50000"/>
                  </a:schemeClr>
                </a:solidFill>
              </a:rPr>
              <a:t>Informed trial and error leads to better production</a:t>
            </a:r>
          </a:p>
          <a:p>
            <a:pPr marL="457200" lvl="1" indent="-457200">
              <a:buFont typeface="Courier New" pitchFamily="49" charset="0"/>
              <a:buChar char="o"/>
            </a:pPr>
            <a:r>
              <a:rPr lang="en-US" dirty="0">
                <a:solidFill>
                  <a:schemeClr val="bg2">
                    <a:lumMod val="50000"/>
                  </a:schemeClr>
                </a:solidFill>
              </a:rPr>
              <a:t>End products should be cost-effective, easy to manufacture, and marketable</a:t>
            </a:r>
          </a:p>
          <a:p>
            <a:endParaRPr lang="en-US" dirty="0"/>
          </a:p>
        </p:txBody>
      </p:sp>
    </p:spTree>
    <p:extLst>
      <p:ext uri="{BB962C8B-B14F-4D97-AF65-F5344CB8AC3E}">
        <p14:creationId xmlns:p14="http://schemas.microsoft.com/office/powerpoint/2010/main" val="32947922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 Report - LDPE</a:t>
            </a:r>
            <a:endParaRPr lang="en-US" dirty="0"/>
          </a:p>
        </p:txBody>
      </p:sp>
      <p:sp>
        <p:nvSpPr>
          <p:cNvPr id="5" name="Content Placeholder 4"/>
          <p:cNvSpPr>
            <a:spLocks noGrp="1"/>
          </p:cNvSpPr>
          <p:nvPr>
            <p:ph sz="quarter" idx="1"/>
          </p:nvPr>
        </p:nvSpPr>
        <p:spPr/>
        <p:txBody>
          <a:bodyPr/>
          <a:lstStyle/>
          <a:p>
            <a:endParaRPr lang="en-US"/>
          </a:p>
        </p:txBody>
      </p:sp>
      <p:pic>
        <p:nvPicPr>
          <p:cNvPr id="9218" name="Picture 2" descr="Description: s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175" y="1395413"/>
            <a:ext cx="133350" cy="133350"/>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3" descr="Description: se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175" y="1395413"/>
            <a:ext cx="133350" cy="133350"/>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6879" t="12826" r="8725" b="3654"/>
          <a:stretch/>
        </p:blipFill>
        <p:spPr bwMode="auto">
          <a:xfrm>
            <a:off x="19050" y="1357313"/>
            <a:ext cx="8896350" cy="495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78619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54" t="19023" r="12042" b="30948"/>
          <a:stretch/>
        </p:blipFill>
        <p:spPr bwMode="auto">
          <a:xfrm>
            <a:off x="0" y="0"/>
            <a:ext cx="9144000" cy="3212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645" t="28704" r="10834" b="33333"/>
          <a:stretch/>
        </p:blipFill>
        <p:spPr bwMode="auto">
          <a:xfrm>
            <a:off x="153288" y="3657600"/>
            <a:ext cx="8990712" cy="2384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53315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Compacting Video</a:t>
            </a:r>
            <a:endParaRPr lang="en-US" dirty="0"/>
          </a:p>
        </p:txBody>
      </p:sp>
      <p:pic>
        <p:nvPicPr>
          <p:cNvPr id="4" name="Video Compacted.avi">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rcRect l="9776" r="9776"/>
          <a:stretch>
            <a:fillRect/>
          </a:stretch>
        </p:blipFill>
        <p:spPr>
          <a:xfrm>
            <a:off x="301625" y="1973263"/>
            <a:ext cx="8504238" cy="3678237"/>
          </a:xfrm>
        </p:spPr>
      </p:pic>
    </p:spTree>
    <p:extLst>
      <p:ext uri="{BB962C8B-B14F-4D97-AF65-F5344CB8AC3E}">
        <p14:creationId xmlns:p14="http://schemas.microsoft.com/office/powerpoint/2010/main" val="854467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Expanded Video</a:t>
            </a:r>
            <a:endParaRPr lang="en-US" dirty="0"/>
          </a:p>
        </p:txBody>
      </p:sp>
      <p:pic>
        <p:nvPicPr>
          <p:cNvPr id="4" name="Video Expanded.avi">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rcRect l="9776" r="9776"/>
          <a:stretch>
            <a:fillRect/>
          </a:stretch>
        </p:blipFill>
        <p:spPr>
          <a:xfrm>
            <a:off x="301625" y="1973263"/>
            <a:ext cx="8504238" cy="3678237"/>
          </a:xfrm>
        </p:spPr>
      </p:pic>
    </p:spTree>
    <p:extLst>
      <p:ext uri="{BB962C8B-B14F-4D97-AF65-F5344CB8AC3E}">
        <p14:creationId xmlns:p14="http://schemas.microsoft.com/office/powerpoint/2010/main" val="1283301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92500" lnSpcReduction="10000"/>
          </a:bodyPr>
          <a:lstStyle/>
          <a:p>
            <a:r>
              <a:rPr lang="en-US" dirty="0" smtClean="0">
                <a:solidFill>
                  <a:schemeClr val="bg2">
                    <a:lumMod val="50000"/>
                  </a:schemeClr>
                </a:solidFill>
              </a:rPr>
              <a:t>Our mission is to design a multi-purpose closet that is not only sturdy and durable, but also mobile and environmentally-friendly. An inexpensive closet of this type is in high demand, and we are seeking to fill the void in the market." </a:t>
            </a:r>
            <a:br>
              <a:rPr lang="en-US" dirty="0" smtClean="0">
                <a:solidFill>
                  <a:schemeClr val="bg2">
                    <a:lumMod val="50000"/>
                  </a:schemeClr>
                </a:solidFill>
              </a:rPr>
            </a:br>
            <a:endParaRPr lang="en-US" dirty="0"/>
          </a:p>
        </p:txBody>
      </p:sp>
      <p:sp>
        <p:nvSpPr>
          <p:cNvPr id="2" name="Title 1"/>
          <p:cNvSpPr>
            <a:spLocks noGrp="1"/>
          </p:cNvSpPr>
          <p:nvPr>
            <p:ph type="ctrTitle"/>
          </p:nvPr>
        </p:nvSpPr>
        <p:spPr/>
        <p:txBody>
          <a:bodyPr/>
          <a:lstStyle/>
          <a:p>
            <a:r>
              <a:rPr lang="en-US" b="1" cap="all" dirty="0" smtClean="0">
                <a:ln w="0"/>
                <a:gradFill flip="none" rotWithShape="1">
                  <a:gsLst>
                    <a:gs pos="0">
                      <a:srgbClr val="FF001B"/>
                    </a:gs>
                    <a:gs pos="100000">
                      <a:srgbClr val="930300"/>
                    </a:gs>
                  </a:gsLst>
                  <a:lin ang="0" scaled="1"/>
                  <a:tileRect/>
                </a:gradFill>
                <a:effectLst/>
              </a:rPr>
              <a:t>Project Mission </a:t>
            </a:r>
            <a:br>
              <a:rPr lang="en-US" b="1" cap="all" dirty="0" smtClean="0">
                <a:ln w="0"/>
                <a:gradFill flip="none" rotWithShape="1">
                  <a:gsLst>
                    <a:gs pos="0">
                      <a:srgbClr val="FF001B"/>
                    </a:gs>
                    <a:gs pos="100000">
                      <a:srgbClr val="930300"/>
                    </a:gs>
                  </a:gsLst>
                  <a:lin ang="0" scaled="1"/>
                  <a:tileRect/>
                </a:gradFill>
                <a:effectLst/>
              </a:rPr>
            </a:br>
            <a:endParaRPr lang="en-US" dirty="0"/>
          </a:p>
        </p:txBody>
      </p:sp>
    </p:spTree>
    <p:extLst>
      <p:ext uri="{BB962C8B-B14F-4D97-AF65-F5344CB8AC3E}">
        <p14:creationId xmlns:p14="http://schemas.microsoft.com/office/powerpoint/2010/main" val="26695610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819400"/>
            <a:ext cx="6400800" cy="3429000"/>
          </a:xfrm>
        </p:spPr>
        <p:txBody>
          <a:bodyPr>
            <a:normAutofit/>
          </a:bodyPr>
          <a:lstStyle/>
          <a:p>
            <a:pPr marL="457200" indent="-457200" algn="l">
              <a:buFont typeface="Courier New" pitchFamily="49" charset="0"/>
              <a:buChar char="o"/>
            </a:pPr>
            <a:r>
              <a:rPr lang="en-US" dirty="0" smtClean="0">
                <a:solidFill>
                  <a:schemeClr val="bg2">
                    <a:lumMod val="50000"/>
                  </a:schemeClr>
                </a:solidFill>
              </a:rPr>
              <a:t>Design a durable and sturdy multi-purpose closet to store clothes, jewelry, and personal goods.</a:t>
            </a:r>
          </a:p>
          <a:p>
            <a:pPr marL="457200" indent="-457200" algn="l">
              <a:buFont typeface="Courier New" pitchFamily="49" charset="0"/>
              <a:buChar char="o"/>
            </a:pPr>
            <a:r>
              <a:rPr lang="en-US" dirty="0" smtClean="0">
                <a:solidFill>
                  <a:schemeClr val="bg2">
                    <a:lumMod val="50000"/>
                  </a:schemeClr>
                </a:solidFill>
              </a:rPr>
              <a:t>Create a product that is both customer and environmentally-friendly.</a:t>
            </a:r>
          </a:p>
          <a:p>
            <a:pPr marL="457200" indent="-457200" algn="l">
              <a:buFont typeface="Courier New" pitchFamily="49" charset="0"/>
              <a:buChar char="o"/>
            </a:pPr>
            <a:r>
              <a:rPr lang="en-US" dirty="0" smtClean="0">
                <a:solidFill>
                  <a:schemeClr val="bg2">
                    <a:lumMod val="50000"/>
                  </a:schemeClr>
                </a:solidFill>
              </a:rPr>
              <a:t>Keep the cost down and the quality up.</a:t>
            </a:r>
          </a:p>
          <a:p>
            <a:pPr marL="457200" indent="-457200" algn="l">
              <a:buFont typeface="Courier New" pitchFamily="49" charset="0"/>
              <a:buChar char="o"/>
            </a:pPr>
            <a:r>
              <a:rPr lang="en-US" dirty="0" smtClean="0">
                <a:solidFill>
                  <a:schemeClr val="bg2">
                    <a:lumMod val="50000"/>
                  </a:schemeClr>
                </a:solidFill>
              </a:rPr>
              <a:t>Provide aesthetically pleasing and unique design options.</a:t>
            </a:r>
          </a:p>
          <a:p>
            <a:endParaRPr lang="en-US" dirty="0"/>
          </a:p>
        </p:txBody>
      </p:sp>
      <p:sp>
        <p:nvSpPr>
          <p:cNvPr id="2" name="Title 1"/>
          <p:cNvSpPr>
            <a:spLocks noGrp="1"/>
          </p:cNvSpPr>
          <p:nvPr>
            <p:ph type="ctrTitle"/>
          </p:nvPr>
        </p:nvSpPr>
        <p:spPr>
          <a:xfrm>
            <a:off x="685800" y="685800"/>
            <a:ext cx="7772400" cy="1447799"/>
          </a:xfrm>
        </p:spPr>
        <p:txBody>
          <a:bodyPr/>
          <a:lstStyle/>
          <a:p>
            <a:r>
              <a:rPr lang="en-US" b="1" cap="all" dirty="0" smtClean="0">
                <a:ln w="0"/>
                <a:gradFill flip="none" rotWithShape="1">
                  <a:gsLst>
                    <a:gs pos="0">
                      <a:srgbClr val="FF001B"/>
                    </a:gs>
                    <a:gs pos="100000">
                      <a:srgbClr val="930300"/>
                    </a:gs>
                  </a:gsLst>
                  <a:lin ang="0" scaled="1"/>
                  <a:tileRect/>
                </a:gradFill>
                <a:effectLst/>
              </a:rPr>
              <a:t>Project GOALS</a:t>
            </a:r>
            <a:br>
              <a:rPr lang="en-US" b="1" cap="all" dirty="0" smtClean="0">
                <a:ln w="0"/>
                <a:gradFill flip="none" rotWithShape="1">
                  <a:gsLst>
                    <a:gs pos="0">
                      <a:srgbClr val="FF001B"/>
                    </a:gs>
                    <a:gs pos="100000">
                      <a:srgbClr val="930300"/>
                    </a:gs>
                  </a:gsLst>
                  <a:lin ang="0" scaled="1"/>
                  <a:tileRect/>
                </a:gradFill>
                <a:effectLst/>
              </a:rPr>
            </a:br>
            <a:endParaRPr lang="en-US" dirty="0"/>
          </a:p>
        </p:txBody>
      </p:sp>
    </p:spTree>
    <p:extLst>
      <p:ext uri="{BB962C8B-B14F-4D97-AF65-F5344CB8AC3E}">
        <p14:creationId xmlns:p14="http://schemas.microsoft.com/office/powerpoint/2010/main" val="25713727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534400" cy="758952"/>
          </a:xfrm>
        </p:spPr>
        <p:txBody>
          <a:bodyPr>
            <a:normAutofit fontScale="90000"/>
          </a:bodyPr>
          <a:lstStyle/>
          <a:p>
            <a:r>
              <a:rPr lang="en-US" b="1" cap="all" dirty="0" smtClean="0">
                <a:ln w="0"/>
                <a:gradFill flip="none" rotWithShape="1">
                  <a:gsLst>
                    <a:gs pos="0">
                      <a:srgbClr val="FF001B"/>
                    </a:gs>
                    <a:gs pos="100000">
                      <a:srgbClr val="930300"/>
                    </a:gs>
                  </a:gsLst>
                  <a:lin ang="0" scaled="1"/>
                  <a:tileRect/>
                </a:gradFill>
                <a:effectLst/>
              </a:rPr>
              <a:t>Project </a:t>
            </a:r>
            <a:r>
              <a:rPr lang="en-US" b="1" cap="all" dirty="0" smtClean="0">
                <a:ln w="0"/>
                <a:gradFill flip="none" rotWithShape="1">
                  <a:gsLst>
                    <a:gs pos="0">
                      <a:srgbClr val="FF001B"/>
                    </a:gs>
                    <a:gs pos="100000">
                      <a:srgbClr val="930300"/>
                    </a:gs>
                  </a:gsLst>
                  <a:lin ang="0" scaled="1"/>
                  <a:tileRect/>
                </a:gradFill>
              </a:rPr>
              <a:t>PLAN</a:t>
            </a:r>
            <a:br>
              <a:rPr lang="en-US" b="1" cap="all" dirty="0" smtClean="0">
                <a:ln w="0"/>
                <a:gradFill flip="none" rotWithShape="1">
                  <a:gsLst>
                    <a:gs pos="0">
                      <a:srgbClr val="FF001B"/>
                    </a:gs>
                    <a:gs pos="100000">
                      <a:srgbClr val="930300"/>
                    </a:gs>
                  </a:gsLst>
                  <a:lin ang="0" scaled="1"/>
                  <a:tileRect/>
                </a:gradFill>
              </a:rPr>
            </a:br>
            <a:endParaRPr lang="en-US" dirty="0"/>
          </a:p>
        </p:txBody>
      </p:sp>
      <p:sp>
        <p:nvSpPr>
          <p:cNvPr id="3" name="Content Placeholder 2"/>
          <p:cNvSpPr>
            <a:spLocks noGrp="1"/>
          </p:cNvSpPr>
          <p:nvPr>
            <p:ph sz="quarter" idx="1"/>
          </p:nvPr>
        </p:nvSpPr>
        <p:spPr>
          <a:xfrm>
            <a:off x="457200" y="1600200"/>
            <a:ext cx="3657600" cy="4525963"/>
          </a:xfrm>
        </p:spPr>
        <p:txBody>
          <a:bodyPr>
            <a:normAutofit fontScale="77500" lnSpcReduction="20000"/>
          </a:bodyPr>
          <a:lstStyle/>
          <a:p>
            <a:r>
              <a:rPr lang="en-US" dirty="0" smtClean="0">
                <a:solidFill>
                  <a:schemeClr val="bg2">
                    <a:lumMod val="50000"/>
                  </a:schemeClr>
                </a:solidFill>
              </a:rPr>
              <a:t>Our plan was to use the EDP to create a well-designed, cost-effective, and unique mobile closet.</a:t>
            </a:r>
          </a:p>
          <a:p>
            <a:pPr marL="0" indent="0">
              <a:buNone/>
            </a:pPr>
            <a:endParaRPr lang="en-US" dirty="0" smtClean="0">
              <a:solidFill>
                <a:schemeClr val="bg2">
                  <a:lumMod val="50000"/>
                </a:schemeClr>
              </a:solidFill>
            </a:endParaRPr>
          </a:p>
          <a:p>
            <a:r>
              <a:rPr lang="en-US" dirty="0" smtClean="0">
                <a:solidFill>
                  <a:schemeClr val="bg2">
                    <a:lumMod val="50000"/>
                  </a:schemeClr>
                </a:solidFill>
              </a:rPr>
              <a:t> After researching possible solutions, team members brainstormed new ideas. Work was then broken into individual tasks which were carried out overnight. On the following day we came together, reviewed the work, and proceeded to CAD to design the closet.</a:t>
            </a:r>
            <a:endParaRPr lang="en-US" dirty="0" smtClean="0">
              <a:solidFill>
                <a:schemeClr val="bg2">
                  <a:lumMod val="50000"/>
                </a:schemeClr>
              </a:solidFill>
              <a:latin typeface="Arial" charset="0"/>
            </a:endParaRP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752600"/>
            <a:ext cx="4876800" cy="440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3429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534400" cy="758952"/>
          </a:xfrm>
        </p:spPr>
        <p:txBody>
          <a:bodyPr>
            <a:normAutofit fontScale="90000"/>
          </a:bodyPr>
          <a:lstStyle/>
          <a:p>
            <a:r>
              <a:rPr lang="en-US" b="1" cap="all" dirty="0" smtClean="0">
                <a:ln w="0"/>
                <a:gradFill flip="none" rotWithShape="1">
                  <a:gsLst>
                    <a:gs pos="0">
                      <a:srgbClr val="FF001B"/>
                    </a:gs>
                    <a:gs pos="100000">
                      <a:srgbClr val="930300"/>
                    </a:gs>
                  </a:gsLst>
                  <a:lin ang="0" scaled="1"/>
                  <a:tileRect/>
                </a:gradFill>
                <a:effectLst/>
              </a:rPr>
              <a:t>POSSIBLE SOLUTIONS</a:t>
            </a:r>
            <a:br>
              <a:rPr lang="en-US" b="1" cap="all" dirty="0" smtClean="0">
                <a:ln w="0"/>
                <a:gradFill flip="none" rotWithShape="1">
                  <a:gsLst>
                    <a:gs pos="0">
                      <a:srgbClr val="FF001B"/>
                    </a:gs>
                    <a:gs pos="100000">
                      <a:srgbClr val="930300"/>
                    </a:gs>
                  </a:gsLst>
                  <a:lin ang="0" scaled="1"/>
                  <a:tileRect/>
                </a:gradFill>
                <a:effectLst/>
              </a:rPr>
            </a:br>
            <a:endParaRPr lang="en-US" dirty="0"/>
          </a:p>
        </p:txBody>
      </p:sp>
      <p:sp>
        <p:nvSpPr>
          <p:cNvPr id="3" name="Content Placeholder 2"/>
          <p:cNvSpPr>
            <a:spLocks noGrp="1"/>
          </p:cNvSpPr>
          <p:nvPr>
            <p:ph sz="quarter" idx="1"/>
          </p:nvPr>
        </p:nvSpPr>
        <p:spPr>
          <a:xfrm>
            <a:off x="457200" y="1600200"/>
            <a:ext cx="3810000" cy="4525963"/>
          </a:xfrm>
        </p:spPr>
        <p:txBody>
          <a:bodyPr>
            <a:normAutofit fontScale="92500" lnSpcReduction="10000"/>
          </a:bodyPr>
          <a:lstStyle/>
          <a:p>
            <a:pPr marL="0" lvl="1" indent="0"/>
            <a:r>
              <a:rPr lang="en-US" b="1" dirty="0">
                <a:solidFill>
                  <a:schemeClr val="bg2">
                    <a:lumMod val="50000"/>
                  </a:schemeClr>
                </a:solidFill>
              </a:rPr>
              <a:t>Idea #1: Suitcase Closet</a:t>
            </a:r>
          </a:p>
          <a:p>
            <a:pPr marL="457200" lvl="1" indent="-457200">
              <a:buFont typeface="Courier New" pitchFamily="49" charset="0"/>
              <a:buChar char="o"/>
            </a:pPr>
            <a:r>
              <a:rPr lang="en-US" dirty="0">
                <a:solidFill>
                  <a:schemeClr val="bg2">
                    <a:lumMod val="50000"/>
                  </a:schemeClr>
                </a:solidFill>
              </a:rPr>
              <a:t>Suitcase on Wheels</a:t>
            </a:r>
          </a:p>
          <a:p>
            <a:pPr marL="457200" lvl="1" indent="-457200">
              <a:buFont typeface="Courier New" pitchFamily="49" charset="0"/>
              <a:buChar char="o"/>
            </a:pPr>
            <a:r>
              <a:rPr lang="en-US" dirty="0">
                <a:solidFill>
                  <a:schemeClr val="bg2">
                    <a:lumMod val="50000"/>
                  </a:schemeClr>
                </a:solidFill>
              </a:rPr>
              <a:t>Closes up into a regular suitcase</a:t>
            </a:r>
          </a:p>
          <a:p>
            <a:pPr marL="457200" lvl="1" indent="-457200">
              <a:buFont typeface="Courier New" pitchFamily="49" charset="0"/>
              <a:buChar char="o"/>
            </a:pPr>
            <a:r>
              <a:rPr lang="en-US" dirty="0">
                <a:solidFill>
                  <a:schemeClr val="bg2">
                    <a:lumMod val="50000"/>
                  </a:schemeClr>
                </a:solidFill>
              </a:rPr>
              <a:t>Good for business travel</a:t>
            </a:r>
          </a:p>
          <a:p>
            <a:pPr marL="457200" lvl="1" indent="-457200">
              <a:buFont typeface="Courier New" pitchFamily="49" charset="0"/>
              <a:buChar char="o"/>
            </a:pPr>
            <a:r>
              <a:rPr lang="en-US" dirty="0">
                <a:solidFill>
                  <a:schemeClr val="bg2">
                    <a:lumMod val="50000"/>
                  </a:schemeClr>
                </a:solidFill>
              </a:rPr>
              <a:t>Wheels for easy mobility</a:t>
            </a:r>
          </a:p>
          <a:p>
            <a:pPr marL="457200" lvl="1" indent="-457200">
              <a:buFont typeface="Courier New" pitchFamily="49" charset="0"/>
              <a:buChar char="o"/>
            </a:pPr>
            <a:r>
              <a:rPr lang="en-US" dirty="0">
                <a:solidFill>
                  <a:schemeClr val="bg2">
                    <a:lumMod val="50000"/>
                  </a:schemeClr>
                </a:solidFill>
              </a:rPr>
              <a:t>Separate designs / models for separate sizes</a:t>
            </a:r>
          </a:p>
          <a:p>
            <a:pPr marL="457200" lvl="1" indent="-457200">
              <a:buFont typeface="Courier New" pitchFamily="49" charset="0"/>
              <a:buChar char="o"/>
            </a:pPr>
            <a:r>
              <a:rPr lang="en-US" dirty="0">
                <a:solidFill>
                  <a:schemeClr val="bg2">
                    <a:lumMod val="50000"/>
                  </a:schemeClr>
                </a:solidFill>
              </a:rPr>
              <a:t>Holds only clothes that can fit in suitcase</a:t>
            </a:r>
          </a:p>
          <a:p>
            <a:pPr marL="457200" lvl="1" indent="-457200">
              <a:buFont typeface="Courier New" pitchFamily="49" charset="0"/>
              <a:buChar char="o"/>
            </a:pPr>
            <a:r>
              <a:rPr lang="en-US" dirty="0">
                <a:solidFill>
                  <a:schemeClr val="bg2">
                    <a:lumMod val="50000"/>
                  </a:schemeClr>
                </a:solidFill>
              </a:rPr>
              <a:t>Expensive materials</a:t>
            </a:r>
          </a:p>
          <a:p>
            <a:pPr marL="457200" lvl="1" indent="-457200">
              <a:buFont typeface="Courier New" pitchFamily="49" charset="0"/>
              <a:buChar char="o"/>
            </a:pPr>
            <a:r>
              <a:rPr lang="en-US" dirty="0">
                <a:solidFill>
                  <a:schemeClr val="bg2">
                    <a:lumMod val="50000"/>
                  </a:schemeClr>
                </a:solidFill>
              </a:rPr>
              <a:t>Models on the market are bulky and expensive</a:t>
            </a:r>
          </a:p>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371600"/>
            <a:ext cx="1816100"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828800"/>
            <a:ext cx="987425"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0975" y="3962400"/>
            <a:ext cx="2395537"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3557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534400" cy="758952"/>
          </a:xfrm>
        </p:spPr>
        <p:txBody>
          <a:bodyPr>
            <a:normAutofit fontScale="90000"/>
          </a:bodyPr>
          <a:lstStyle/>
          <a:p>
            <a:r>
              <a:rPr lang="en-US" b="1" cap="all" dirty="0" smtClean="0">
                <a:ln w="0"/>
                <a:gradFill flip="none" rotWithShape="1">
                  <a:gsLst>
                    <a:gs pos="0">
                      <a:srgbClr val="FF001B"/>
                    </a:gs>
                    <a:gs pos="100000">
                      <a:srgbClr val="930300"/>
                    </a:gs>
                  </a:gsLst>
                  <a:lin ang="0" scaled="1"/>
                  <a:tileRect/>
                </a:gradFill>
                <a:effectLst/>
              </a:rPr>
              <a:t>POSSIBLE SOLUTIONS</a:t>
            </a:r>
            <a:br>
              <a:rPr lang="en-US" b="1" cap="all" dirty="0" smtClean="0">
                <a:ln w="0"/>
                <a:gradFill flip="none" rotWithShape="1">
                  <a:gsLst>
                    <a:gs pos="0">
                      <a:srgbClr val="FF001B"/>
                    </a:gs>
                    <a:gs pos="100000">
                      <a:srgbClr val="930300"/>
                    </a:gs>
                  </a:gsLst>
                  <a:lin ang="0" scaled="1"/>
                  <a:tileRect/>
                </a:gradFill>
                <a:effectLst/>
              </a:rPr>
            </a:br>
            <a:endParaRPr lang="en-US" dirty="0"/>
          </a:p>
        </p:txBody>
      </p:sp>
      <p:sp>
        <p:nvSpPr>
          <p:cNvPr id="3" name="Content Placeholder 2"/>
          <p:cNvSpPr>
            <a:spLocks noGrp="1"/>
          </p:cNvSpPr>
          <p:nvPr>
            <p:ph sz="quarter" idx="1"/>
          </p:nvPr>
        </p:nvSpPr>
        <p:spPr>
          <a:xfrm>
            <a:off x="457200" y="1600200"/>
            <a:ext cx="4800600" cy="4525963"/>
          </a:xfrm>
        </p:spPr>
        <p:txBody>
          <a:bodyPr>
            <a:normAutofit/>
          </a:bodyPr>
          <a:lstStyle/>
          <a:p>
            <a:r>
              <a:rPr lang="en-US" b="1" dirty="0" smtClean="0">
                <a:solidFill>
                  <a:schemeClr val="bg2">
                    <a:lumMod val="50000"/>
                  </a:schemeClr>
                </a:solidFill>
              </a:rPr>
              <a:t>Idea #2: Modular Closet</a:t>
            </a:r>
          </a:p>
          <a:p>
            <a:pPr marL="457200" lvl="1" indent="-457200">
              <a:buFont typeface="Courier New" pitchFamily="49" charset="0"/>
              <a:buChar char="o"/>
            </a:pPr>
            <a:r>
              <a:rPr lang="en-US" dirty="0">
                <a:solidFill>
                  <a:schemeClr val="bg2">
                    <a:lumMod val="50000"/>
                  </a:schemeClr>
                </a:solidFill>
              </a:rPr>
              <a:t>Can be broken down into smaller pieces</a:t>
            </a:r>
          </a:p>
          <a:p>
            <a:pPr marL="457200" lvl="1" indent="-457200">
              <a:buFont typeface="Courier New" pitchFamily="49" charset="0"/>
              <a:buChar char="o"/>
            </a:pPr>
            <a:r>
              <a:rPr lang="en-US" dirty="0">
                <a:solidFill>
                  <a:schemeClr val="bg2">
                    <a:lumMod val="50000"/>
                  </a:schemeClr>
                </a:solidFill>
              </a:rPr>
              <a:t>Option for wheels </a:t>
            </a:r>
          </a:p>
          <a:p>
            <a:pPr marL="457200" lvl="1" indent="-457200">
              <a:buFont typeface="Courier New" pitchFamily="49" charset="0"/>
              <a:buChar char="o"/>
            </a:pPr>
            <a:r>
              <a:rPr lang="en-US" dirty="0">
                <a:solidFill>
                  <a:schemeClr val="bg2">
                    <a:lumMod val="50000"/>
                  </a:schemeClr>
                </a:solidFill>
              </a:rPr>
              <a:t>Can construct (variable shape and size) based on preference</a:t>
            </a:r>
          </a:p>
          <a:p>
            <a:pPr marL="457200" lvl="1" indent="-457200">
              <a:buFont typeface="Courier New" pitchFamily="49" charset="0"/>
              <a:buChar char="o"/>
            </a:pPr>
            <a:r>
              <a:rPr lang="en-US" dirty="0">
                <a:solidFill>
                  <a:schemeClr val="bg2">
                    <a:lumMod val="50000"/>
                  </a:schemeClr>
                </a:solidFill>
              </a:rPr>
              <a:t>Assembly required</a:t>
            </a:r>
          </a:p>
          <a:p>
            <a:pPr marL="457200" lvl="1" indent="-457200">
              <a:buFont typeface="Courier New" pitchFamily="49" charset="0"/>
              <a:buChar char="o"/>
            </a:pPr>
            <a:r>
              <a:rPr lang="en-US" dirty="0">
                <a:solidFill>
                  <a:schemeClr val="bg2">
                    <a:lumMod val="50000"/>
                  </a:schemeClr>
                </a:solidFill>
              </a:rPr>
              <a:t>Inexpensive</a:t>
            </a:r>
          </a:p>
          <a:p>
            <a:pPr marL="457200" lvl="1" indent="-457200">
              <a:buFont typeface="Courier New" pitchFamily="49" charset="0"/>
              <a:buChar char="o"/>
            </a:pPr>
            <a:r>
              <a:rPr lang="en-US" dirty="0">
                <a:solidFill>
                  <a:schemeClr val="bg2">
                    <a:lumMod val="50000"/>
                  </a:schemeClr>
                </a:solidFill>
              </a:rPr>
              <a:t>Few raw materials necessary</a:t>
            </a:r>
          </a:p>
          <a:p>
            <a:pPr marL="457200" lvl="1" indent="-457200">
              <a:buFont typeface="Courier New" pitchFamily="49" charset="0"/>
              <a:buChar char="o"/>
            </a:pPr>
            <a:r>
              <a:rPr lang="en-US" dirty="0">
                <a:solidFill>
                  <a:schemeClr val="bg2">
                    <a:lumMod val="50000"/>
                  </a:schemeClr>
                </a:solidFill>
              </a:rPr>
              <a:t>Many variations exist on the market already</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2906" y="1447801"/>
            <a:ext cx="2664294" cy="220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810000"/>
            <a:ext cx="259715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87225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534400" cy="758952"/>
          </a:xfrm>
        </p:spPr>
        <p:txBody>
          <a:bodyPr>
            <a:normAutofit fontScale="90000"/>
          </a:bodyPr>
          <a:lstStyle/>
          <a:p>
            <a:r>
              <a:rPr lang="en-US" b="1" cap="all" dirty="0" smtClean="0">
                <a:ln w="0"/>
                <a:gradFill flip="none" rotWithShape="1">
                  <a:gsLst>
                    <a:gs pos="0">
                      <a:srgbClr val="FF001B"/>
                    </a:gs>
                    <a:gs pos="100000">
                      <a:srgbClr val="930300"/>
                    </a:gs>
                  </a:gsLst>
                  <a:lin ang="0" scaled="1"/>
                  <a:tileRect/>
                </a:gradFill>
                <a:effectLst/>
              </a:rPr>
              <a:t>POSSIBLE SOLUTIONS</a:t>
            </a:r>
            <a:br>
              <a:rPr lang="en-US" b="1" cap="all" dirty="0" smtClean="0">
                <a:ln w="0"/>
                <a:gradFill flip="none" rotWithShape="1">
                  <a:gsLst>
                    <a:gs pos="0">
                      <a:srgbClr val="FF001B"/>
                    </a:gs>
                    <a:gs pos="100000">
                      <a:srgbClr val="930300"/>
                    </a:gs>
                  </a:gsLst>
                  <a:lin ang="0" scaled="1"/>
                  <a:tileRect/>
                </a:gradFill>
                <a:effectLst/>
              </a:rPr>
            </a:br>
            <a:endParaRPr lang="en-US" dirty="0"/>
          </a:p>
        </p:txBody>
      </p:sp>
      <p:sp>
        <p:nvSpPr>
          <p:cNvPr id="3" name="Content Placeholder 2"/>
          <p:cNvSpPr>
            <a:spLocks noGrp="1"/>
          </p:cNvSpPr>
          <p:nvPr>
            <p:ph sz="quarter" idx="1"/>
          </p:nvPr>
        </p:nvSpPr>
        <p:spPr>
          <a:xfrm>
            <a:off x="457200" y="1600200"/>
            <a:ext cx="4495800" cy="4525963"/>
          </a:xfrm>
        </p:spPr>
        <p:txBody>
          <a:bodyPr>
            <a:normAutofit/>
          </a:bodyPr>
          <a:lstStyle/>
          <a:p>
            <a:pPr lvl="0"/>
            <a:r>
              <a:rPr lang="en-US" sz="2800" b="1" dirty="0" smtClean="0">
                <a:solidFill>
                  <a:schemeClr val="bg2">
                    <a:lumMod val="50000"/>
                  </a:schemeClr>
                </a:solidFill>
              </a:rPr>
              <a:t>Idea #3: Telescoping Closet</a:t>
            </a:r>
          </a:p>
          <a:p>
            <a:pPr marL="457200" lvl="1" indent="-457200">
              <a:buFont typeface="Courier New" pitchFamily="49" charset="0"/>
              <a:buChar char="o"/>
            </a:pPr>
            <a:r>
              <a:rPr lang="en-US" dirty="0">
                <a:solidFill>
                  <a:schemeClr val="bg2">
                    <a:lumMod val="50000"/>
                  </a:schemeClr>
                </a:solidFill>
              </a:rPr>
              <a:t>No assembly required</a:t>
            </a:r>
          </a:p>
          <a:p>
            <a:pPr marL="457200" lvl="1" indent="-457200">
              <a:buFont typeface="Courier New" pitchFamily="49" charset="0"/>
              <a:buChar char="o"/>
            </a:pPr>
            <a:r>
              <a:rPr lang="en-US" dirty="0">
                <a:solidFill>
                  <a:schemeClr val="bg2">
                    <a:lumMod val="50000"/>
                  </a:schemeClr>
                </a:solidFill>
              </a:rPr>
              <a:t>Closes down into smaller box</a:t>
            </a:r>
          </a:p>
          <a:p>
            <a:pPr marL="457200" lvl="1" indent="-457200">
              <a:buFont typeface="Courier New" pitchFamily="49" charset="0"/>
              <a:buChar char="o"/>
            </a:pPr>
            <a:r>
              <a:rPr lang="en-US" dirty="0">
                <a:solidFill>
                  <a:schemeClr val="bg2">
                    <a:lumMod val="50000"/>
                  </a:schemeClr>
                </a:solidFill>
              </a:rPr>
              <a:t>Handle for easy mobility</a:t>
            </a:r>
          </a:p>
          <a:p>
            <a:pPr marL="457200" lvl="1" indent="-457200">
              <a:buFont typeface="Courier New" pitchFamily="49" charset="0"/>
              <a:buChar char="o"/>
            </a:pPr>
            <a:r>
              <a:rPr lang="en-US" dirty="0">
                <a:solidFill>
                  <a:schemeClr val="bg2">
                    <a:lumMod val="50000"/>
                  </a:schemeClr>
                </a:solidFill>
              </a:rPr>
              <a:t>Few materials necessary </a:t>
            </a:r>
          </a:p>
          <a:p>
            <a:pPr marL="457200" lvl="1" indent="-457200">
              <a:buFont typeface="Courier New" pitchFamily="49" charset="0"/>
              <a:buChar char="o"/>
            </a:pPr>
            <a:r>
              <a:rPr lang="en-US" dirty="0">
                <a:solidFill>
                  <a:schemeClr val="bg2">
                    <a:lumMod val="50000"/>
                  </a:schemeClr>
                </a:solidFill>
              </a:rPr>
              <a:t>Pull up handle to different heights for different sizes</a:t>
            </a:r>
          </a:p>
          <a:p>
            <a:pPr marL="457200" lvl="1" indent="-457200">
              <a:buFont typeface="Courier New" pitchFamily="49" charset="0"/>
              <a:buChar char="o"/>
            </a:pPr>
            <a:r>
              <a:rPr lang="en-US" dirty="0">
                <a:solidFill>
                  <a:schemeClr val="bg2">
                    <a:lumMod val="50000"/>
                  </a:schemeClr>
                </a:solidFill>
              </a:rPr>
              <a:t>No telescoping closet on the market right now</a:t>
            </a: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447800"/>
            <a:ext cx="2862263"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55102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534400" cy="758952"/>
          </a:xfrm>
        </p:spPr>
        <p:txBody>
          <a:bodyPr>
            <a:normAutofit fontScale="90000"/>
          </a:bodyPr>
          <a:lstStyle/>
          <a:p>
            <a:r>
              <a:rPr lang="en-US" b="1" cap="all" dirty="0" smtClean="0">
                <a:ln w="0"/>
                <a:gradFill flip="none" rotWithShape="1">
                  <a:gsLst>
                    <a:gs pos="0">
                      <a:srgbClr val="FF001B"/>
                    </a:gs>
                    <a:gs pos="100000">
                      <a:srgbClr val="930300"/>
                    </a:gs>
                  </a:gsLst>
                  <a:lin ang="0" scaled="1"/>
                  <a:tileRect/>
                </a:gradFill>
              </a:rPr>
              <a:t>BEST</a:t>
            </a:r>
            <a:r>
              <a:rPr lang="en-US" b="1" cap="all" dirty="0" smtClean="0">
                <a:ln w="0"/>
                <a:gradFill flip="none" rotWithShape="1">
                  <a:gsLst>
                    <a:gs pos="0">
                      <a:srgbClr val="FF001B"/>
                    </a:gs>
                    <a:gs pos="100000">
                      <a:srgbClr val="930300"/>
                    </a:gs>
                  </a:gsLst>
                  <a:lin ang="0" scaled="1"/>
                  <a:tileRect/>
                </a:gradFill>
                <a:effectLst/>
              </a:rPr>
              <a:t> SO</a:t>
            </a:r>
            <a:r>
              <a:rPr lang="en-US" b="1" cap="all" dirty="0" smtClean="0">
                <a:ln w="0"/>
                <a:gradFill flip="none" rotWithShape="1">
                  <a:gsLst>
                    <a:gs pos="0">
                      <a:srgbClr val="FF001B"/>
                    </a:gs>
                    <a:gs pos="100000">
                      <a:srgbClr val="930300"/>
                    </a:gs>
                  </a:gsLst>
                  <a:lin ang="0" scaled="1"/>
                  <a:tileRect/>
                </a:gradFill>
              </a:rPr>
              <a:t>LUTION</a:t>
            </a:r>
            <a:br>
              <a:rPr lang="en-US" b="1" cap="all" dirty="0" smtClean="0">
                <a:ln w="0"/>
                <a:gradFill flip="none" rotWithShape="1">
                  <a:gsLst>
                    <a:gs pos="0">
                      <a:srgbClr val="FF001B"/>
                    </a:gs>
                    <a:gs pos="100000">
                      <a:srgbClr val="930300"/>
                    </a:gs>
                  </a:gsLst>
                  <a:lin ang="0" scaled="1"/>
                  <a:tileRect/>
                </a:gradFill>
              </a:rPr>
            </a:br>
            <a:endParaRPr lang="en-US" dirty="0"/>
          </a:p>
        </p:txBody>
      </p:sp>
      <p:sp>
        <p:nvSpPr>
          <p:cNvPr id="3" name="Content Placeholder 2"/>
          <p:cNvSpPr>
            <a:spLocks noGrp="1"/>
          </p:cNvSpPr>
          <p:nvPr>
            <p:ph sz="quarter" idx="1"/>
          </p:nvPr>
        </p:nvSpPr>
        <p:spPr>
          <a:xfrm>
            <a:off x="457200" y="1600200"/>
            <a:ext cx="4267200" cy="4525963"/>
          </a:xfrm>
        </p:spPr>
        <p:txBody>
          <a:bodyPr>
            <a:normAutofit lnSpcReduction="10000"/>
          </a:bodyPr>
          <a:lstStyle/>
          <a:p>
            <a:pPr marL="0" lvl="1" indent="0">
              <a:buNone/>
            </a:pPr>
            <a:r>
              <a:rPr lang="en-US" b="1" dirty="0" err="1">
                <a:solidFill>
                  <a:schemeClr val="bg2">
                    <a:lumMod val="50000"/>
                  </a:schemeClr>
                </a:solidFill>
              </a:rPr>
              <a:t>Polyethelene</a:t>
            </a:r>
            <a:r>
              <a:rPr lang="en-US" b="1" dirty="0">
                <a:solidFill>
                  <a:schemeClr val="bg2">
                    <a:lumMod val="50000"/>
                  </a:schemeClr>
                </a:solidFill>
              </a:rPr>
              <a:t> Low-Density </a:t>
            </a:r>
            <a:r>
              <a:rPr lang="en-US" b="1" dirty="0" smtClean="0">
                <a:solidFill>
                  <a:schemeClr val="bg2">
                    <a:lumMod val="50000"/>
                  </a:schemeClr>
                </a:solidFill>
              </a:rPr>
              <a:t>  Plastic </a:t>
            </a:r>
            <a:r>
              <a:rPr lang="en-US" b="1" dirty="0">
                <a:solidFill>
                  <a:schemeClr val="bg2">
                    <a:lumMod val="50000"/>
                  </a:schemeClr>
                </a:solidFill>
              </a:rPr>
              <a:t>(LDPE</a:t>
            </a:r>
            <a:r>
              <a:rPr lang="en-US" b="1" dirty="0" smtClean="0">
                <a:solidFill>
                  <a:schemeClr val="bg2">
                    <a:lumMod val="50000"/>
                  </a:schemeClr>
                </a:solidFill>
              </a:rPr>
              <a:t>)</a:t>
            </a:r>
          </a:p>
          <a:p>
            <a:pPr marL="0" lvl="1" indent="0">
              <a:buNone/>
            </a:pPr>
            <a:r>
              <a:rPr lang="en-US" b="1" dirty="0" smtClean="0">
                <a:solidFill>
                  <a:schemeClr val="bg2">
                    <a:lumMod val="50000"/>
                  </a:schemeClr>
                </a:solidFill>
              </a:rPr>
              <a:t>Heavy Duty Model</a:t>
            </a:r>
            <a:endParaRPr lang="en-US" b="1" dirty="0">
              <a:solidFill>
                <a:schemeClr val="bg2">
                  <a:lumMod val="50000"/>
                </a:schemeClr>
              </a:solidFill>
            </a:endParaRPr>
          </a:p>
          <a:p>
            <a:pPr marL="457200" lvl="1" indent="-457200">
              <a:buFont typeface="Courier New" pitchFamily="49" charset="0"/>
              <a:buChar char="o"/>
            </a:pPr>
            <a:endParaRPr lang="en-US" dirty="0">
              <a:solidFill>
                <a:schemeClr val="bg2">
                  <a:lumMod val="50000"/>
                </a:schemeClr>
              </a:solidFill>
            </a:endParaRPr>
          </a:p>
          <a:p>
            <a:pPr marL="457200" lvl="1" indent="-457200">
              <a:buFont typeface="Courier New" pitchFamily="49" charset="0"/>
              <a:buChar char="o"/>
            </a:pPr>
            <a:r>
              <a:rPr lang="en-US" dirty="0">
                <a:solidFill>
                  <a:schemeClr val="bg2">
                    <a:lumMod val="50000"/>
                  </a:schemeClr>
                </a:solidFill>
              </a:rPr>
              <a:t>Weight: 190 </a:t>
            </a:r>
            <a:r>
              <a:rPr lang="en-US" dirty="0" err="1">
                <a:solidFill>
                  <a:schemeClr val="bg2">
                    <a:lumMod val="50000"/>
                  </a:schemeClr>
                </a:solidFill>
              </a:rPr>
              <a:t>lbs</a:t>
            </a:r>
            <a:endParaRPr lang="en-US" dirty="0">
              <a:solidFill>
                <a:schemeClr val="bg2">
                  <a:lumMod val="50000"/>
                </a:schemeClr>
              </a:solidFill>
            </a:endParaRPr>
          </a:p>
          <a:p>
            <a:pPr marL="457200" lvl="1" indent="-457200">
              <a:buFont typeface="Courier New" pitchFamily="49" charset="0"/>
              <a:buChar char="o"/>
            </a:pPr>
            <a:r>
              <a:rPr lang="en-US" dirty="0">
                <a:solidFill>
                  <a:schemeClr val="bg2">
                    <a:lumMod val="50000"/>
                  </a:schemeClr>
                </a:solidFill>
              </a:rPr>
              <a:t>Fully assembled: 4’ x 6’ </a:t>
            </a:r>
          </a:p>
          <a:p>
            <a:pPr marL="457200" lvl="1" indent="-457200">
              <a:buFont typeface="Courier New" pitchFamily="49" charset="0"/>
              <a:buChar char="o"/>
            </a:pPr>
            <a:r>
              <a:rPr lang="en-US" dirty="0">
                <a:solidFill>
                  <a:schemeClr val="bg2">
                    <a:lumMod val="50000"/>
                  </a:schemeClr>
                </a:solidFill>
              </a:rPr>
              <a:t>Compacted:24” x 26.5” x 17.25”</a:t>
            </a:r>
          </a:p>
          <a:p>
            <a:pPr marL="457200" lvl="1" indent="-457200">
              <a:buFont typeface="Courier New" pitchFamily="49" charset="0"/>
              <a:buChar char="o"/>
            </a:pPr>
            <a:r>
              <a:rPr lang="en-US" dirty="0">
                <a:solidFill>
                  <a:schemeClr val="bg2">
                    <a:lumMod val="50000"/>
                  </a:schemeClr>
                </a:solidFill>
              </a:rPr>
              <a:t>Shelves (4) and retractable handle</a:t>
            </a:r>
          </a:p>
          <a:p>
            <a:pPr marL="457200" lvl="1" indent="-457200">
              <a:buFont typeface="Courier New" pitchFamily="49" charset="0"/>
              <a:buChar char="o"/>
            </a:pPr>
            <a:r>
              <a:rPr lang="en-US" dirty="0">
                <a:solidFill>
                  <a:schemeClr val="bg2">
                    <a:lumMod val="50000"/>
                  </a:schemeClr>
                </a:solidFill>
              </a:rPr>
              <a:t>Room for variable lengths of clothing, </a:t>
            </a:r>
            <a:r>
              <a:rPr lang="en-US" dirty="0" smtClean="0">
                <a:solidFill>
                  <a:schemeClr val="bg2">
                    <a:lumMod val="50000"/>
                  </a:schemeClr>
                </a:solidFill>
              </a:rPr>
              <a:t> </a:t>
            </a:r>
            <a:r>
              <a:rPr lang="en-US" dirty="0">
                <a:solidFill>
                  <a:schemeClr val="bg2">
                    <a:lumMod val="50000"/>
                  </a:schemeClr>
                </a:solidFill>
              </a:rPr>
              <a:t>shoes, and personal items</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1450" y="1371600"/>
            <a:ext cx="358775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29572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all" dirty="0" smtClean="0">
                <a:ln w="0"/>
                <a:gradFill flip="none" rotWithShape="1">
                  <a:gsLst>
                    <a:gs pos="0">
                      <a:srgbClr val="FF001B"/>
                    </a:gs>
                    <a:gs pos="100000">
                      <a:srgbClr val="930300"/>
                    </a:gs>
                  </a:gsLst>
                  <a:lin ang="0" scaled="1"/>
                  <a:tileRect/>
                </a:gradFill>
              </a:rPr>
              <a:t>BEST</a:t>
            </a:r>
            <a:r>
              <a:rPr lang="en-US" b="1" cap="all" dirty="0" smtClean="0">
                <a:ln w="0"/>
                <a:gradFill flip="none" rotWithShape="1">
                  <a:gsLst>
                    <a:gs pos="0">
                      <a:srgbClr val="FF001B"/>
                    </a:gs>
                    <a:gs pos="100000">
                      <a:srgbClr val="930300"/>
                    </a:gs>
                  </a:gsLst>
                  <a:lin ang="0" scaled="1"/>
                  <a:tileRect/>
                </a:gradFill>
                <a:effectLst/>
              </a:rPr>
              <a:t> SO</a:t>
            </a:r>
            <a:r>
              <a:rPr lang="en-US" b="1" cap="all" dirty="0" smtClean="0">
                <a:ln w="0"/>
                <a:gradFill flip="none" rotWithShape="1">
                  <a:gsLst>
                    <a:gs pos="0">
                      <a:srgbClr val="FF001B"/>
                    </a:gs>
                    <a:gs pos="100000">
                      <a:srgbClr val="930300"/>
                    </a:gs>
                  </a:gsLst>
                  <a:lin ang="0" scaled="1"/>
                  <a:tileRect/>
                </a:gradFill>
              </a:rPr>
              <a:t>LUTION</a:t>
            </a:r>
            <a:endParaRPr lang="en-US" dirty="0"/>
          </a:p>
        </p:txBody>
      </p:sp>
      <p:sp>
        <p:nvSpPr>
          <p:cNvPr id="3" name="Content Placeholder 2"/>
          <p:cNvSpPr>
            <a:spLocks noGrp="1"/>
          </p:cNvSpPr>
          <p:nvPr>
            <p:ph sz="quarter" idx="1"/>
          </p:nvPr>
        </p:nvSpPr>
        <p:spPr>
          <a:xfrm>
            <a:off x="457200" y="1600200"/>
            <a:ext cx="4572000" cy="4525963"/>
          </a:xfrm>
        </p:spPr>
        <p:txBody>
          <a:bodyPr>
            <a:normAutofit/>
          </a:bodyPr>
          <a:lstStyle/>
          <a:p>
            <a:pPr marL="0" lvl="1" indent="0">
              <a:buNone/>
            </a:pPr>
            <a:r>
              <a:rPr lang="en-US" b="1" dirty="0" smtClean="0">
                <a:solidFill>
                  <a:schemeClr val="bg2">
                    <a:lumMod val="50000"/>
                  </a:schemeClr>
                </a:solidFill>
              </a:rPr>
              <a:t>Pine</a:t>
            </a:r>
          </a:p>
          <a:p>
            <a:pPr marL="0" lvl="1" indent="0">
              <a:buNone/>
            </a:pPr>
            <a:r>
              <a:rPr lang="en-US" b="1" dirty="0" smtClean="0">
                <a:solidFill>
                  <a:schemeClr val="bg2">
                    <a:lumMod val="50000"/>
                  </a:schemeClr>
                </a:solidFill>
              </a:rPr>
              <a:t>Economical Model</a:t>
            </a:r>
            <a:endParaRPr lang="en-US" b="1" dirty="0">
              <a:solidFill>
                <a:schemeClr val="bg2">
                  <a:lumMod val="50000"/>
                </a:schemeClr>
              </a:solidFill>
            </a:endParaRPr>
          </a:p>
          <a:p>
            <a:pPr marL="0" lvl="1" indent="0"/>
            <a:endParaRPr lang="en-US" b="1" dirty="0">
              <a:solidFill>
                <a:schemeClr val="bg2">
                  <a:lumMod val="50000"/>
                </a:schemeClr>
              </a:solidFill>
            </a:endParaRPr>
          </a:p>
          <a:p>
            <a:pPr marL="457200" lvl="1" indent="-457200">
              <a:buFont typeface="Courier New" pitchFamily="49" charset="0"/>
              <a:buChar char="o"/>
            </a:pPr>
            <a:r>
              <a:rPr lang="en-US" dirty="0">
                <a:solidFill>
                  <a:schemeClr val="bg2">
                    <a:lumMod val="50000"/>
                  </a:schemeClr>
                </a:solidFill>
              </a:rPr>
              <a:t>Weight: 72 l</a:t>
            </a:r>
            <a:r>
              <a:rPr lang="en-US" dirty="0" smtClean="0">
                <a:solidFill>
                  <a:schemeClr val="bg2">
                    <a:lumMod val="50000"/>
                  </a:schemeClr>
                </a:solidFill>
              </a:rPr>
              <a:t>bs.</a:t>
            </a:r>
            <a:endParaRPr lang="en-US" dirty="0">
              <a:solidFill>
                <a:schemeClr val="bg2">
                  <a:lumMod val="50000"/>
                </a:schemeClr>
              </a:solidFill>
            </a:endParaRPr>
          </a:p>
          <a:p>
            <a:pPr marL="457200" lvl="1" indent="-457200">
              <a:buFont typeface="Courier New" pitchFamily="49" charset="0"/>
              <a:buChar char="o"/>
            </a:pPr>
            <a:r>
              <a:rPr lang="en-US" dirty="0">
                <a:solidFill>
                  <a:schemeClr val="bg2">
                    <a:lumMod val="50000"/>
                  </a:schemeClr>
                </a:solidFill>
              </a:rPr>
              <a:t>Fully assembled: 4’ x 6’ </a:t>
            </a:r>
          </a:p>
          <a:p>
            <a:pPr marL="457200" lvl="1" indent="-457200">
              <a:buFont typeface="Courier New" pitchFamily="49" charset="0"/>
              <a:buChar char="o"/>
            </a:pPr>
            <a:r>
              <a:rPr lang="en-US" dirty="0">
                <a:solidFill>
                  <a:schemeClr val="bg2">
                    <a:lumMod val="50000"/>
                  </a:schemeClr>
                </a:solidFill>
              </a:rPr>
              <a:t>Compacted:24” x 26.5” x 17.25”</a:t>
            </a:r>
          </a:p>
          <a:p>
            <a:pPr marL="457200" lvl="1" indent="-457200">
              <a:buFont typeface="Courier New" pitchFamily="49" charset="0"/>
              <a:buChar char="o"/>
            </a:pPr>
            <a:r>
              <a:rPr lang="en-US" dirty="0">
                <a:solidFill>
                  <a:schemeClr val="bg2">
                    <a:lumMod val="50000"/>
                  </a:schemeClr>
                </a:solidFill>
              </a:rPr>
              <a:t>Shelves (4) and retractable handle</a:t>
            </a:r>
          </a:p>
          <a:p>
            <a:pPr marL="457200" lvl="1" indent="-457200">
              <a:buFont typeface="Courier New" pitchFamily="49" charset="0"/>
              <a:buChar char="o"/>
            </a:pPr>
            <a:r>
              <a:rPr lang="en-US" dirty="0">
                <a:solidFill>
                  <a:schemeClr val="bg2">
                    <a:lumMod val="50000"/>
                  </a:schemeClr>
                </a:solidFill>
              </a:rPr>
              <a:t>Room for variable lengths of clothing, shoes, and personal items</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524000"/>
            <a:ext cx="3581400" cy="485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779529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58</TotalTime>
  <Words>490</Words>
  <Application>Microsoft Office PowerPoint</Application>
  <PresentationFormat>On-screen Show (4:3)</PresentationFormat>
  <Paragraphs>75</Paragraphs>
  <Slides>16</Slides>
  <Notes>0</Notes>
  <HiddenSlides>0</HiddenSlides>
  <MMClips>2</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Civic</vt:lpstr>
      <vt:lpstr>Going Mobile (Closets by Design) </vt:lpstr>
      <vt:lpstr>Project Mission  </vt:lpstr>
      <vt:lpstr>Project GOALS </vt:lpstr>
      <vt:lpstr>Project PLAN </vt:lpstr>
      <vt:lpstr>POSSIBLE SOLUTIONS </vt:lpstr>
      <vt:lpstr>POSSIBLE SOLUTIONS </vt:lpstr>
      <vt:lpstr>POSSIBLE SOLUTIONS </vt:lpstr>
      <vt:lpstr>BEST SOLUTION </vt:lpstr>
      <vt:lpstr>BEST SOLUTION</vt:lpstr>
      <vt:lpstr>Final design </vt:lpstr>
      <vt:lpstr>Project EVALUATION </vt:lpstr>
      <vt:lpstr>LESSONS LEARNED </vt:lpstr>
      <vt:lpstr>Sustainability Report - LDPE</vt:lpstr>
      <vt:lpstr>PowerPoint Presentation</vt:lpstr>
      <vt:lpstr>Compacting Video</vt:lpstr>
      <vt:lpstr>Expanded Video</vt:lpstr>
    </vt:vector>
  </TitlesOfParts>
  <Company>Northeastern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GOALS </dc:title>
  <dc:creator>user31</dc:creator>
  <cp:lastModifiedBy>User29 Ser29</cp:lastModifiedBy>
  <cp:revision>15</cp:revision>
  <dcterms:created xsi:type="dcterms:W3CDTF">2012-07-19T18:30:43Z</dcterms:created>
  <dcterms:modified xsi:type="dcterms:W3CDTF">2012-07-24T11:55:13Z</dcterms:modified>
</cp:coreProperties>
</file>