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43891200" cy="32918400"/>
  <p:notesSz cx="30632400" cy="39776400"/>
  <p:embeddedFontLst>
    <p:embeddedFont>
      <p:font typeface="Calibri" pitchFamily="34" charset="0"/>
      <p:regular r:id="rId4"/>
      <p:bold r:id="rId5"/>
      <p:italic r:id="rId6"/>
      <p:boldItalic r:id="rId7"/>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p:scale>
          <a:sx n="40" d="100"/>
          <a:sy n="40" d="100"/>
        </p:scale>
        <p:origin x="-78" y="142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7/25/2012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609600" y="10896600"/>
            <a:ext cx="12801600" cy="21488400"/>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792200" y="51816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10744200" y="2971800"/>
            <a:ext cx="2277206" cy="1491782"/>
          </a:xfrm>
          <a:prstGeom prst="rect">
            <a:avLst/>
          </a:prstGeom>
          <a:noFill/>
        </p:spPr>
      </p:pic>
      <p:sp>
        <p:nvSpPr>
          <p:cNvPr id="130" name="Rectangle 3"/>
          <p:cNvSpPr>
            <a:spLocks noChangeArrowheads="1"/>
          </p:cNvSpPr>
          <p:nvPr/>
        </p:nvSpPr>
        <p:spPr bwMode="auto">
          <a:xfrm>
            <a:off x="13944600" y="6019800"/>
            <a:ext cx="14935200" cy="2666795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PLANS</a:t>
            </a:r>
          </a:p>
          <a:p>
            <a:endParaRPr lang="en-US" sz="2800" dirty="0" smtClean="0">
              <a:solidFill>
                <a:srgbClr val="000000"/>
              </a:solidFill>
            </a:endParaRPr>
          </a:p>
          <a:p>
            <a:r>
              <a:rPr lang="en-US" sz="2800" dirty="0" smtClean="0">
                <a:solidFill>
                  <a:srgbClr val="000000"/>
                </a:solidFill>
              </a:rPr>
              <a:t>Students will be given a solid introduction to Engineering Design Process before building the turbine.</a:t>
            </a:r>
          </a:p>
          <a:p>
            <a:endParaRPr lang="en-US" sz="2800" dirty="0" smtClean="0">
              <a:solidFill>
                <a:srgbClr val="000000"/>
              </a:solidFill>
            </a:endParaRPr>
          </a:p>
          <a:p>
            <a:r>
              <a:rPr lang="en-US" sz="2800" dirty="0" smtClean="0">
                <a:solidFill>
                  <a:srgbClr val="000000"/>
                </a:solidFill>
              </a:rPr>
              <a:t>Students will be given lecture on the principles of turbine engines including handouts showing applications of gas turbines.</a:t>
            </a:r>
          </a:p>
          <a:p>
            <a:endParaRPr lang="en-US" sz="2800" dirty="0" smtClean="0">
              <a:solidFill>
                <a:srgbClr val="000000"/>
              </a:solidFill>
            </a:endParaRPr>
          </a:p>
          <a:p>
            <a:r>
              <a:rPr lang="en-US" sz="2800" dirty="0" smtClean="0">
                <a:solidFill>
                  <a:srgbClr val="000000"/>
                </a:solidFill>
              </a:rPr>
              <a:t>Students will observe 3D animations of turbine engine functions and operation.</a:t>
            </a:r>
          </a:p>
          <a:p>
            <a:endParaRPr lang="en-US" sz="2800" dirty="0" smtClean="0">
              <a:solidFill>
                <a:srgbClr val="000000"/>
              </a:solidFill>
            </a:endParaRPr>
          </a:p>
          <a:p>
            <a:r>
              <a:rPr lang="en-US" sz="2800" dirty="0" smtClean="0">
                <a:solidFill>
                  <a:srgbClr val="000000"/>
                </a:solidFill>
              </a:rPr>
              <a:t>Students will freehand draw their turbine design and then use CAD software to refine their design and create part dimensions.</a:t>
            </a:r>
          </a:p>
          <a:p>
            <a:endParaRPr lang="en-US" sz="2800" dirty="0" smtClean="0">
              <a:solidFill>
                <a:srgbClr val="000000"/>
              </a:solidFill>
            </a:endParaRPr>
          </a:p>
          <a:p>
            <a:r>
              <a:rPr lang="en-US" sz="2800" dirty="0" smtClean="0">
                <a:solidFill>
                  <a:srgbClr val="000000"/>
                </a:solidFill>
              </a:rPr>
              <a:t>Students will use their CAD designs to locate, dimension, and obtain lab supplies to begin turbine construction.</a:t>
            </a:r>
          </a:p>
          <a:p>
            <a:endParaRPr lang="en-US" sz="2800" dirty="0" smtClean="0">
              <a:solidFill>
                <a:srgbClr val="000000"/>
              </a:solidFill>
            </a:endParaRPr>
          </a:p>
          <a:p>
            <a:r>
              <a:rPr lang="en-US" sz="2800" dirty="0" smtClean="0">
                <a:solidFill>
                  <a:srgbClr val="000000"/>
                </a:solidFill>
              </a:rPr>
              <a:t>Students will measure all components and fit according to their CAD design.</a:t>
            </a:r>
          </a:p>
          <a:p>
            <a:endParaRPr lang="en-US" sz="2800" dirty="0" smtClean="0">
              <a:solidFill>
                <a:srgbClr val="000000"/>
              </a:solidFill>
            </a:endParaRPr>
          </a:p>
          <a:p>
            <a:r>
              <a:rPr lang="en-US" sz="2800" dirty="0" smtClean="0">
                <a:solidFill>
                  <a:srgbClr val="000000"/>
                </a:solidFill>
              </a:rPr>
              <a:t>Students will create and assemble the turbine housing, turbine shaft, the turbofans.</a:t>
            </a:r>
          </a:p>
          <a:p>
            <a:endParaRPr lang="en-US" sz="2800" dirty="0" smtClean="0">
              <a:solidFill>
                <a:srgbClr val="000000"/>
              </a:solidFill>
            </a:endParaRPr>
          </a:p>
          <a:p>
            <a:r>
              <a:rPr lang="en-US" sz="2800" dirty="0" smtClean="0">
                <a:solidFill>
                  <a:srgbClr val="000000"/>
                </a:solidFill>
              </a:rPr>
              <a:t>Students will create and install fuel injection system and starter system;</a:t>
            </a:r>
          </a:p>
          <a:p>
            <a:endParaRPr lang="en-US" sz="2800" dirty="0" smtClean="0">
              <a:solidFill>
                <a:srgbClr val="000000"/>
              </a:solidFill>
            </a:endParaRPr>
          </a:p>
          <a:p>
            <a:r>
              <a:rPr lang="en-US" sz="2800" dirty="0" smtClean="0">
                <a:solidFill>
                  <a:srgbClr val="000000"/>
                </a:solidFill>
              </a:rPr>
              <a:t>Students will create a blast shield to protect them in the event of catastrophic turbine event.</a:t>
            </a:r>
          </a:p>
          <a:p>
            <a:endParaRPr lang="en-US" sz="2800" dirty="0" smtClean="0">
              <a:solidFill>
                <a:srgbClr val="000000"/>
              </a:solidFill>
            </a:endParaRPr>
          </a:p>
          <a:p>
            <a:r>
              <a:rPr lang="en-US" sz="2800" dirty="0" smtClean="0">
                <a:solidFill>
                  <a:srgbClr val="000000"/>
                </a:solidFill>
              </a:rPr>
              <a:t>Students will do a web quest to find POH engine start, engine abort start, and engine shutdown from commercial turbine manufacturer (e.g. Rolls Royce, GE, Pratt and Whitney) to create their own turbine operators manual.</a:t>
            </a:r>
          </a:p>
          <a:p>
            <a:endParaRPr lang="en-US" sz="2800" dirty="0" smtClean="0">
              <a:solidFill>
                <a:srgbClr val="000000"/>
              </a:solidFill>
            </a:endParaRPr>
          </a:p>
          <a:p>
            <a:r>
              <a:rPr lang="en-US" sz="2800" dirty="0" smtClean="0">
                <a:solidFill>
                  <a:srgbClr val="000000"/>
                </a:solidFill>
              </a:rPr>
              <a:t>Students will use the checklist to start the engine, operate it for 3 to 5 seconds and use the checklist to shut down safely after taking temperature measurements at the intake compressor, hot section, and tail pipe.</a:t>
            </a:r>
          </a:p>
          <a:p>
            <a:endParaRPr lang="en-US" sz="2800" dirty="0" smtClean="0">
              <a:solidFill>
                <a:srgbClr val="000000"/>
              </a:solidFill>
            </a:endParaRPr>
          </a:p>
          <a:p>
            <a:r>
              <a:rPr lang="en-US" sz="2800" dirty="0" smtClean="0">
                <a:solidFill>
                  <a:srgbClr val="000000"/>
                </a:solidFill>
              </a:rPr>
              <a:t>Students will monitor </a:t>
            </a:r>
            <a:r>
              <a:rPr lang="en-US" sz="2800" dirty="0" err="1" smtClean="0">
                <a:solidFill>
                  <a:srgbClr val="000000"/>
                </a:solidFill>
              </a:rPr>
              <a:t>interturbine</a:t>
            </a:r>
            <a:r>
              <a:rPr lang="en-US" sz="2800" dirty="0" smtClean="0">
                <a:solidFill>
                  <a:srgbClr val="000000"/>
                </a:solidFill>
              </a:rPr>
              <a:t> temperatures (ITT) with a </a:t>
            </a:r>
            <a:r>
              <a:rPr lang="en-US" sz="2800" dirty="0" err="1" smtClean="0">
                <a:solidFill>
                  <a:srgbClr val="000000"/>
                </a:solidFill>
              </a:rPr>
              <a:t>Vernier</a:t>
            </a:r>
            <a:r>
              <a:rPr lang="en-US" sz="2800" dirty="0" smtClean="0">
                <a:solidFill>
                  <a:srgbClr val="000000"/>
                </a:solidFill>
              </a:rPr>
              <a:t> thermocouple while simultaneously recording audio and video of turbine operation with tablet computer.</a:t>
            </a:r>
          </a:p>
          <a:p>
            <a:endParaRPr lang="en-US" sz="2800" dirty="0" smtClean="0">
              <a:solidFill>
                <a:srgbClr val="000000"/>
              </a:solidFill>
            </a:endParaRPr>
          </a:p>
          <a:p>
            <a:r>
              <a:rPr lang="en-US" sz="2800" dirty="0" smtClean="0">
                <a:solidFill>
                  <a:srgbClr val="000000"/>
                </a:solidFill>
              </a:rPr>
              <a:t>Using a rudimentary thrust measuring tool (</a:t>
            </a:r>
            <a:r>
              <a:rPr lang="en-US" sz="2800" dirty="0" err="1" smtClean="0">
                <a:solidFill>
                  <a:srgbClr val="000000"/>
                </a:solidFill>
              </a:rPr>
              <a:t>Vernier</a:t>
            </a:r>
            <a:r>
              <a:rPr lang="en-US" sz="2800" dirty="0" smtClean="0">
                <a:solidFill>
                  <a:srgbClr val="000000"/>
                </a:solidFill>
              </a:rPr>
              <a:t> anemometer) and vary fuels (LPG, LNG, Propane, Butane, etc) to determine which fuel produces maximized thrust at minimized ITT. (time permitting)</a:t>
            </a:r>
          </a:p>
          <a:p>
            <a:endParaRPr lang="en-US" sz="2800" dirty="0" smtClean="0">
              <a:solidFill>
                <a:srgbClr val="000000"/>
              </a:solidFill>
            </a:endParaRPr>
          </a:p>
          <a:p>
            <a:endParaRPr lang="en-US" sz="2800" dirty="0" smtClean="0">
              <a:solidFill>
                <a:srgbClr val="000000"/>
              </a:solidFill>
            </a:endParaRPr>
          </a:p>
          <a:p>
            <a:endParaRPr lang="en-US" sz="2800" dirty="0" smtClean="0">
              <a:solidFill>
                <a:srgbClr val="000000"/>
              </a:solidFill>
            </a:endParaRPr>
          </a:p>
          <a:p>
            <a:endParaRPr lang="en-US" sz="2800" dirty="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4800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096000"/>
            <a:ext cx="12344400" cy="239977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TARGET TEAM ACTION</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defTabSz="1514475">
              <a:spcBef>
                <a:spcPts val="0"/>
              </a:spcBef>
              <a:spcAft>
                <a:spcPts val="0"/>
              </a:spcAft>
            </a:pPr>
            <a:r>
              <a:rPr lang="en-US" sz="2800" dirty="0" smtClean="0">
                <a:solidFill>
                  <a:srgbClr val="000000"/>
                </a:solidFill>
              </a:rPr>
              <a:t>Students will design, build, and operate a gas turbine using materials provided.</a:t>
            </a:r>
          </a:p>
        </p:txBody>
      </p:sp>
      <p:sp>
        <p:nvSpPr>
          <p:cNvPr id="13388" name="Rectangle 4"/>
          <p:cNvSpPr>
            <a:spLocks noChangeArrowheads="1"/>
          </p:cNvSpPr>
          <p:nvPr/>
        </p:nvSpPr>
        <p:spPr bwMode="auto">
          <a:xfrm>
            <a:off x="6400800" y="304800"/>
            <a:ext cx="32766000" cy="286232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Tin Can Turbine</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SHS Technology Engineering Design </a:t>
            </a:r>
            <a:r>
              <a:rPr lang="en-US" sz="4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Course – Fall 2012</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066800" y="11172041"/>
            <a:ext cx="12344400" cy="627775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CONTEXT</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2800" dirty="0" smtClean="0">
                <a:solidFill>
                  <a:srgbClr val="000000"/>
                </a:solidFill>
              </a:rPr>
              <a:t>Sixteen special needs students (language processing issues) enrolled in Technology, Engineering Design course that meets 68 minutes per period four times per week.  No academic performance data will be </a:t>
            </a:r>
            <a:r>
              <a:rPr lang="en-US" sz="2800" dirty="0" smtClean="0">
                <a:solidFill>
                  <a:srgbClr val="000000"/>
                </a:solidFill>
              </a:rPr>
              <a:t>available </a:t>
            </a:r>
            <a:r>
              <a:rPr lang="en-US" sz="2800" dirty="0" smtClean="0">
                <a:solidFill>
                  <a:srgbClr val="000000"/>
                </a:solidFill>
              </a:rPr>
              <a:t>before class </a:t>
            </a:r>
            <a:r>
              <a:rPr lang="en-US" sz="2800" dirty="0" smtClean="0">
                <a:solidFill>
                  <a:srgbClr val="000000"/>
                </a:solidFill>
              </a:rPr>
              <a:t>begins.  </a:t>
            </a:r>
            <a:r>
              <a:rPr lang="en-US" sz="2800" dirty="0" smtClean="0">
                <a:solidFill>
                  <a:srgbClr val="000000"/>
                </a:solidFill>
              </a:rPr>
              <a:t>This is a companion project that pairs with the EDP portion of the planned curriculum.  This project will begin during the first academic quarter and continue until finished.  </a:t>
            </a:r>
            <a:r>
              <a:rPr lang="en-US" sz="2800" dirty="0" smtClean="0">
                <a:solidFill>
                  <a:srgbClr val="000000"/>
                </a:solidFill>
              </a:rPr>
              <a:t>This </a:t>
            </a:r>
            <a:r>
              <a:rPr lang="en-US" sz="2800" dirty="0" smtClean="0">
                <a:solidFill>
                  <a:srgbClr val="000000"/>
                </a:solidFill>
              </a:rPr>
              <a:t>project will be the </a:t>
            </a:r>
            <a:r>
              <a:rPr lang="en-US" sz="2800" dirty="0" smtClean="0">
                <a:solidFill>
                  <a:srgbClr val="000000"/>
                </a:solidFill>
              </a:rPr>
              <a:t>first </a:t>
            </a:r>
            <a:r>
              <a:rPr lang="en-US" sz="2800" dirty="0" smtClean="0">
                <a:solidFill>
                  <a:srgbClr val="000000"/>
                </a:solidFill>
              </a:rPr>
              <a:t>exposure to shop tools and shop </a:t>
            </a:r>
            <a:r>
              <a:rPr lang="en-US" sz="2800" dirty="0" smtClean="0">
                <a:solidFill>
                  <a:srgbClr val="000000"/>
                </a:solidFill>
              </a:rPr>
              <a:t>materials for most students.  </a:t>
            </a:r>
            <a:r>
              <a:rPr lang="en-US" sz="2800" dirty="0" smtClean="0">
                <a:solidFill>
                  <a:srgbClr val="000000"/>
                </a:solidFill>
              </a:rPr>
              <a:t>The project will be constructed from common household items and ordinary shop materials.  These students will form the first cohort that will be tracked to take the Technology/Engineering MCAS (instead of the Biology MCAS) as part of their high school graduation requirements.  </a:t>
            </a:r>
          </a:p>
        </p:txBody>
      </p:sp>
      <p:sp>
        <p:nvSpPr>
          <p:cNvPr id="74" name="Rectangle 3"/>
          <p:cNvSpPr>
            <a:spLocks noChangeArrowheads="1"/>
          </p:cNvSpPr>
          <p:nvPr/>
        </p:nvSpPr>
        <p:spPr bwMode="auto">
          <a:xfrm>
            <a:off x="914400" y="18440400"/>
            <a:ext cx="12344400" cy="1403372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BARRIERS</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The relevant IEP data will not be available prior to first day of class.  Accordingly, there is no way to plan any important accommodations until the project is underway</a:t>
            </a:r>
            <a:r>
              <a:rPr lang="en-US" sz="2800" dirty="0" smtClean="0">
                <a:solidFill>
                  <a:srgbClr val="000000"/>
                </a:solidFill>
              </a:rPr>
              <a:t>.</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Final approval of this projects rests with administration after reviewing safety criteria.</a:t>
            </a:r>
            <a:endParaRPr lang="en-US" sz="2800" dirty="0" smtClean="0">
              <a:solidFill>
                <a:srgbClr val="000000"/>
              </a:solidFill>
            </a:endParaRP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Project will be evaluated on the following accomplishments:</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a turbine housing;</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a turbine shaft and shaft mounts;</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several turbofans with shaft attachments;</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fuel injection mechanism;</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a fuel ignition systems;</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a throttle mechanism;</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a starter mechanism;</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a turbine operator manual; and</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Creation of a gas turbine that runs for at least 3 seconds</a:t>
            </a:r>
          </a:p>
          <a:p>
            <a:pPr indent="-460375" defTabSz="1514475">
              <a:spcBef>
                <a:spcPts val="0"/>
              </a:spcBef>
              <a:spcAft>
                <a:spcPts val="0"/>
              </a:spcAft>
            </a:pPr>
            <a:endParaRPr lang="en-US" sz="2800" dirty="0" smtClean="0">
              <a:solidFill>
                <a:srgbClr val="000000"/>
              </a:solidFill>
            </a:endParaRPr>
          </a:p>
          <a:p>
            <a:pPr indent="-460375" defTabSz="1514475">
              <a:spcBef>
                <a:spcPts val="0"/>
              </a:spcBef>
              <a:spcAft>
                <a:spcPts val="0"/>
              </a:spcAft>
            </a:pPr>
            <a:r>
              <a:rPr lang="en-US" sz="2800" dirty="0" smtClean="0">
                <a:solidFill>
                  <a:srgbClr val="000000"/>
                </a:solidFill>
              </a:rPr>
              <a:t>Issues that prevent reaching goal.</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6" name="Rectangle 3"/>
          <p:cNvSpPr>
            <a:spLocks noChangeArrowheads="1"/>
          </p:cNvSpPr>
          <p:nvPr/>
        </p:nvSpPr>
        <p:spPr bwMode="auto">
          <a:xfrm>
            <a:off x="29718000" y="6019800"/>
            <a:ext cx="13030200" cy="2235908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OUTCOMES</a:t>
            </a:r>
          </a:p>
          <a:p>
            <a:endParaRPr lang="en-US" sz="2800" dirty="0" smtClean="0">
              <a:solidFill>
                <a:srgbClr val="000000"/>
              </a:solidFill>
            </a:endParaRPr>
          </a:p>
          <a:p>
            <a:r>
              <a:rPr lang="en-US" sz="2800" dirty="0" smtClean="0">
                <a:solidFill>
                  <a:srgbClr val="000000"/>
                </a:solidFill>
              </a:rPr>
              <a:t>Students will learn the concepts of turbine power.</a:t>
            </a:r>
          </a:p>
          <a:p>
            <a:endParaRPr lang="en-US" sz="2800" dirty="0" smtClean="0">
              <a:solidFill>
                <a:srgbClr val="000000"/>
              </a:solidFill>
            </a:endParaRPr>
          </a:p>
          <a:p>
            <a:r>
              <a:rPr lang="en-US" sz="2800" dirty="0" smtClean="0">
                <a:solidFill>
                  <a:srgbClr val="000000"/>
                </a:solidFill>
              </a:rPr>
              <a:t>Students will identify the raw materials and structures required to build a gas turbine.</a:t>
            </a:r>
          </a:p>
          <a:p>
            <a:endParaRPr lang="en-US" sz="2800" dirty="0" smtClean="0">
              <a:solidFill>
                <a:srgbClr val="000000"/>
              </a:solidFill>
            </a:endParaRPr>
          </a:p>
          <a:p>
            <a:r>
              <a:rPr lang="en-US" sz="2800" dirty="0" smtClean="0">
                <a:solidFill>
                  <a:srgbClr val="000000"/>
                </a:solidFill>
              </a:rPr>
              <a:t>Students will learn how to use measuring tools and instruments.</a:t>
            </a:r>
          </a:p>
          <a:p>
            <a:endParaRPr lang="en-US" sz="2800" dirty="0" smtClean="0">
              <a:solidFill>
                <a:srgbClr val="000000"/>
              </a:solidFill>
            </a:endParaRPr>
          </a:p>
          <a:p>
            <a:r>
              <a:rPr lang="en-US" sz="2800" dirty="0" smtClean="0">
                <a:solidFill>
                  <a:srgbClr val="000000"/>
                </a:solidFill>
              </a:rPr>
              <a:t>Students will learn how to safely use basic hand tools.</a:t>
            </a:r>
          </a:p>
          <a:p>
            <a:endParaRPr lang="en-US" sz="2800" dirty="0" smtClean="0">
              <a:solidFill>
                <a:srgbClr val="000000"/>
              </a:solidFill>
            </a:endParaRPr>
          </a:p>
          <a:p>
            <a:r>
              <a:rPr lang="en-US" sz="2800" dirty="0" smtClean="0">
                <a:solidFill>
                  <a:srgbClr val="000000"/>
                </a:solidFill>
              </a:rPr>
              <a:t>Students will learn how to safely use power tools.</a:t>
            </a:r>
          </a:p>
          <a:p>
            <a:endParaRPr lang="en-US" sz="2800" dirty="0" smtClean="0">
              <a:solidFill>
                <a:srgbClr val="000000"/>
              </a:solidFill>
            </a:endParaRPr>
          </a:p>
          <a:p>
            <a:r>
              <a:rPr lang="en-US" sz="2800" dirty="0" smtClean="0">
                <a:solidFill>
                  <a:srgbClr val="000000"/>
                </a:solidFill>
              </a:rPr>
              <a:t>Students will learn how to use CAD software to create the parts of a gas turbine.</a:t>
            </a:r>
          </a:p>
          <a:p>
            <a:endParaRPr lang="en-US" sz="2800" dirty="0" smtClean="0">
              <a:solidFill>
                <a:srgbClr val="000000"/>
              </a:solidFill>
            </a:endParaRPr>
          </a:p>
          <a:p>
            <a:r>
              <a:rPr lang="en-US" sz="2800" dirty="0" smtClean="0">
                <a:solidFill>
                  <a:srgbClr val="000000"/>
                </a:solidFill>
              </a:rPr>
              <a:t>Students will learn how to use CAD software to create a gas turbine assembly.</a:t>
            </a:r>
          </a:p>
          <a:p>
            <a:endParaRPr lang="en-US" sz="2800" dirty="0" smtClean="0">
              <a:solidFill>
                <a:srgbClr val="000000"/>
              </a:solidFill>
            </a:endParaRPr>
          </a:p>
          <a:p>
            <a:r>
              <a:rPr lang="en-US" sz="2800" dirty="0" smtClean="0">
                <a:solidFill>
                  <a:srgbClr val="000000"/>
                </a:solidFill>
              </a:rPr>
              <a:t>Students will learn how to create the parts necessary to construct a functional small scale gas turbine.</a:t>
            </a:r>
          </a:p>
          <a:p>
            <a:endParaRPr lang="en-US" sz="2800" dirty="0" smtClean="0">
              <a:solidFill>
                <a:srgbClr val="000000"/>
              </a:solidFill>
            </a:endParaRPr>
          </a:p>
          <a:p>
            <a:r>
              <a:rPr lang="en-US" sz="2800" dirty="0" smtClean="0">
                <a:solidFill>
                  <a:srgbClr val="000000"/>
                </a:solidFill>
              </a:rPr>
              <a:t>Students will learn how to assemble the parts of a functional small scale gas turbine.</a:t>
            </a:r>
          </a:p>
          <a:p>
            <a:endParaRPr lang="en-US" sz="2800" dirty="0" smtClean="0">
              <a:solidFill>
                <a:srgbClr val="000000"/>
              </a:solidFill>
            </a:endParaRPr>
          </a:p>
          <a:p>
            <a:r>
              <a:rPr lang="en-US" sz="2800" dirty="0" smtClean="0">
                <a:solidFill>
                  <a:srgbClr val="000000"/>
                </a:solidFill>
              </a:rPr>
              <a:t>Students will learn how to safely start and operate a small scale gas turbine.</a:t>
            </a:r>
          </a:p>
          <a:p>
            <a:endParaRPr lang="en-US" sz="2800" dirty="0" smtClean="0">
              <a:solidFill>
                <a:srgbClr val="000000"/>
              </a:solidFill>
            </a:endParaRPr>
          </a:p>
          <a:p>
            <a:r>
              <a:rPr lang="en-US" sz="2800" dirty="0" smtClean="0">
                <a:solidFill>
                  <a:srgbClr val="000000"/>
                </a:solidFill>
              </a:rPr>
              <a:t>Students will learn turbine monitoring and turbine management principles.</a:t>
            </a:r>
          </a:p>
          <a:p>
            <a:endParaRPr lang="en-US" sz="2800" dirty="0" smtClean="0">
              <a:solidFill>
                <a:srgbClr val="000000"/>
              </a:solidFill>
            </a:endParaRPr>
          </a:p>
          <a:p>
            <a:r>
              <a:rPr lang="en-US" sz="2800" dirty="0" smtClean="0">
                <a:solidFill>
                  <a:srgbClr val="000000"/>
                </a:solidFill>
              </a:rPr>
              <a:t>Students will construct a functional gas turbine engine.</a:t>
            </a:r>
          </a:p>
          <a:p>
            <a:endParaRPr lang="en-US" sz="2800" dirty="0" smtClean="0">
              <a:solidFill>
                <a:srgbClr val="000000"/>
              </a:solidFill>
            </a:endParaRPr>
          </a:p>
          <a:p>
            <a:endParaRPr lang="en-US" sz="2800" dirty="0" smtClean="0">
              <a:solidFill>
                <a:srgbClr val="000000"/>
              </a:solidFill>
            </a:endParaRPr>
          </a:p>
          <a:p>
            <a:endParaRPr lang="en-US" sz="2800" dirty="0" smtClean="0">
              <a:solidFill>
                <a:srgbClr val="000000"/>
              </a:solidFill>
            </a:endParaRPr>
          </a:p>
          <a:p>
            <a:endParaRPr lang="en-US" sz="2800" dirty="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718000" y="20183465"/>
            <a:ext cx="13030200" cy="753964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LESSONS LEARNED</a:t>
            </a:r>
          </a:p>
          <a:p>
            <a:endParaRPr lang="en-US" sz="2800" dirty="0" smtClean="0">
              <a:solidFill>
                <a:srgbClr val="000000"/>
              </a:solidFill>
            </a:endParaRPr>
          </a:p>
          <a:p>
            <a:r>
              <a:rPr lang="en-US" sz="2800" dirty="0" smtClean="0">
                <a:solidFill>
                  <a:srgbClr val="000000"/>
                </a:solidFill>
              </a:rPr>
              <a:t>The benefit of using the EDP to organize a project.</a:t>
            </a:r>
          </a:p>
          <a:p>
            <a:endParaRPr lang="en-US" sz="2800" dirty="0" smtClean="0">
              <a:solidFill>
                <a:srgbClr val="000000"/>
              </a:solidFill>
            </a:endParaRPr>
          </a:p>
          <a:p>
            <a:r>
              <a:rPr lang="en-US" sz="2800" dirty="0" smtClean="0">
                <a:solidFill>
                  <a:srgbClr val="000000"/>
                </a:solidFill>
              </a:rPr>
              <a:t>The benefit of using CAD applications to refine the design process and to source materials and components.</a:t>
            </a:r>
          </a:p>
          <a:p>
            <a:endParaRPr lang="en-US" sz="2800" dirty="0" smtClean="0">
              <a:solidFill>
                <a:srgbClr val="000000"/>
              </a:solidFill>
            </a:endParaRPr>
          </a:p>
          <a:p>
            <a:r>
              <a:rPr lang="en-US" sz="2800" dirty="0" smtClean="0">
                <a:solidFill>
                  <a:srgbClr val="000000"/>
                </a:solidFill>
              </a:rPr>
              <a:t>How to work in teams to design a subassembly.</a:t>
            </a:r>
          </a:p>
          <a:p>
            <a:r>
              <a:rPr lang="en-US" sz="2800" dirty="0" smtClean="0">
                <a:solidFill>
                  <a:srgbClr val="000000"/>
                </a:solidFill>
              </a:rPr>
              <a:t> </a:t>
            </a:r>
          </a:p>
          <a:p>
            <a:r>
              <a:rPr lang="en-US" sz="2800" dirty="0" smtClean="0">
                <a:solidFill>
                  <a:srgbClr val="000000"/>
                </a:solidFill>
              </a:rPr>
              <a:t>How turbines work.</a:t>
            </a:r>
          </a:p>
          <a:p>
            <a:endParaRPr lang="en-US" sz="2800" dirty="0" smtClean="0">
              <a:solidFill>
                <a:srgbClr val="000000"/>
              </a:solidFill>
            </a:endParaRPr>
          </a:p>
          <a:p>
            <a:r>
              <a:rPr lang="en-US" sz="2800" dirty="0" smtClean="0">
                <a:solidFill>
                  <a:srgbClr val="000000"/>
                </a:solidFill>
              </a:rPr>
              <a:t>How to organize teams </a:t>
            </a:r>
            <a:r>
              <a:rPr lang="en-US" sz="2800" smtClean="0">
                <a:solidFill>
                  <a:srgbClr val="000000"/>
                </a:solidFill>
              </a:rPr>
              <a:t>to </a:t>
            </a:r>
            <a:r>
              <a:rPr lang="en-US" sz="2800" smtClean="0">
                <a:solidFill>
                  <a:srgbClr val="000000"/>
                </a:solidFill>
              </a:rPr>
              <a:t>create </a:t>
            </a:r>
            <a:r>
              <a:rPr lang="en-US" sz="2800" dirty="0" smtClean="0">
                <a:solidFill>
                  <a:srgbClr val="000000"/>
                </a:solidFill>
              </a:rPr>
              <a:t>discrete components that function when assembled.</a:t>
            </a:r>
          </a:p>
          <a:p>
            <a:endParaRPr lang="en-US" sz="2800" dirty="0" smtClean="0">
              <a:solidFill>
                <a:srgbClr val="000000"/>
              </a:solidFill>
            </a:endParaRPr>
          </a:p>
          <a:p>
            <a:endParaRPr lang="en-US" sz="2800" dirty="0" smtClean="0">
              <a:solidFill>
                <a:srgbClr val="000000"/>
              </a:solidFill>
            </a:endParaRPr>
          </a:p>
          <a:p>
            <a:endParaRPr lang="en-US" sz="2800" dirty="0">
              <a:solidFill>
                <a:srgbClr val="000000"/>
              </a:solidFill>
            </a:endParaRPr>
          </a:p>
        </p:txBody>
      </p:sp>
      <p:pic>
        <p:nvPicPr>
          <p:cNvPr id="79" name="Picture 78" descr="CAPSULE_Logo_Color2.eps"/>
          <p:cNvPicPr>
            <a:picLocks noChangeAspect="1"/>
          </p:cNvPicPr>
          <p:nvPr/>
        </p:nvPicPr>
        <p:blipFill rotWithShape="1">
          <a:blip r:embed="rId6" cstate="print">
            <a:extLst>
              <a:ext uri="{28A0092B-C50C-407E-A947-70E740481C1C}">
                <a14:useLocalDpi xmlns="" xmlns:a14="http://schemas.microsoft.com/office/drawing/2010/main" val="0"/>
              </a:ext>
            </a:extLst>
          </a:blip>
          <a:srcRect l="27014" r="26263"/>
          <a:stretch/>
        </p:blipFill>
        <p:spPr>
          <a:xfrm>
            <a:off x="1295400" y="2590800"/>
            <a:ext cx="8544644" cy="2438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304</TotalTime>
  <Words>802</Words>
  <Application>Microsoft Office PowerPoint</Application>
  <PresentationFormat>Custom</PresentationFormat>
  <Paragraphs>122</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CAPSULE_Implementation_Template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RJL</dc:creator>
  <cp:lastModifiedBy>RJL</cp:lastModifiedBy>
  <cp:revision>43</cp:revision>
  <cp:lastPrinted>2010-12-20T04:34:57Z</cp:lastPrinted>
  <dcterms:created xsi:type="dcterms:W3CDTF">2012-07-22T18:31:42Z</dcterms:created>
  <dcterms:modified xsi:type="dcterms:W3CDTF">2012-07-25T12:31:19Z</dcterms:modified>
</cp:coreProperties>
</file>