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30632400" cy="397764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1775" indent="-521017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30300"/>
    <a:srgbClr val="FF001B"/>
    <a:srgbClr val="9B1103"/>
    <a:srgbClr val="0000FF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79" autoAdjust="0"/>
  </p:normalViewPr>
  <p:slideViewPr>
    <p:cSldViewPr>
      <p:cViewPr varScale="1">
        <p:scale>
          <a:sx n="18" d="100"/>
          <a:sy n="18" d="100"/>
        </p:scale>
        <p:origin x="-1242" y="-13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2A3C-CF0C-45AA-B718-0713827902FB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DE29-C787-4522-B516-909D7EA3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C62-93C7-414F-84C3-37C403CFA9E8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28D0-378C-4235-9A20-F8FA4C13B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654-A75A-46D9-AE83-8828E7F59CEC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8CC-9482-4247-BE91-203B438C3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8693-0B65-4744-B671-71C2BAA827E7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D06-B4C3-4A03-9C74-AB68B77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7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4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FD9-4985-4C69-8AA0-6AAD52CDA1B0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F6E-2FEC-49CB-B3AF-0B314C861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4B8-B4ED-476D-87B6-E38E2DAEAFA6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431-E6E0-4A96-99CF-6C890CA88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26-3AA5-405D-AA5A-B17FE3FF3AB1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A182-1E96-4A91-91BD-AB9B2C293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EE-3787-4432-BDC2-9B9ACD6BD940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CCA-215A-4B22-AD65-C56CF117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D10-2C83-40F6-B5D5-12F51DE51C51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E8F-DDC6-4E52-B0AA-851E5F90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E8E-E06B-4196-AF60-A37AFB4384AF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549-8EEA-4035-8379-78BA2362C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73" indent="0">
              <a:buNone/>
              <a:defRPr sz="13400"/>
            </a:lvl2pPr>
            <a:lvl3pPr marL="4388747" indent="0">
              <a:buNone/>
              <a:defRPr sz="11600"/>
            </a:lvl3pPr>
            <a:lvl4pPr marL="6583120" indent="0">
              <a:buNone/>
              <a:defRPr sz="9600"/>
            </a:lvl4pPr>
            <a:lvl5pPr marL="8777494" indent="0">
              <a:buNone/>
              <a:defRPr sz="9600"/>
            </a:lvl5pPr>
            <a:lvl6pPr marL="10971867" indent="0">
              <a:buNone/>
              <a:defRPr sz="9600"/>
            </a:lvl6pPr>
            <a:lvl7pPr marL="13166241" indent="0">
              <a:buNone/>
              <a:defRPr sz="9600"/>
            </a:lvl7pPr>
            <a:lvl8pPr marL="15360614" indent="0">
              <a:buNone/>
              <a:defRPr sz="9600"/>
            </a:lvl8pPr>
            <a:lvl9pPr marL="17554988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8CD4-6D2F-4AA5-A4A9-5C304D97FC77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1DDB-E384-438A-B817-7C6E7902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l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06BFC-347A-4142-8DB3-9E43AAAFB76D}" type="datetimeFigureOut">
              <a:rPr lang="en-US"/>
              <a:pPr>
                <a:defRPr/>
              </a:pPr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ctr" defTabSz="438874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r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243D-DB7A-4531-A3FF-E1BB83364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87850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054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428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801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175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73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4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2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9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6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241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1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988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1011701" y="342900"/>
            <a:ext cx="42138600" cy="51054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81" name="AutoShape 269"/>
          <p:cNvSpPr>
            <a:spLocks noChangeArrowheads="1"/>
          </p:cNvSpPr>
          <p:nvPr/>
        </p:nvSpPr>
        <p:spPr bwMode="auto">
          <a:xfrm>
            <a:off x="762000" y="14249400"/>
            <a:ext cx="12801600" cy="180594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89" name="Picture 5" descr="NSF_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0" y="792540"/>
            <a:ext cx="2797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3" name="AutoShape 431"/>
          <p:cNvSpPr>
            <a:spLocks noChangeArrowheads="1"/>
          </p:cNvSpPr>
          <p:nvPr/>
        </p:nvSpPr>
        <p:spPr bwMode="auto">
          <a:xfrm>
            <a:off x="13883820" y="5790760"/>
            <a:ext cx="15240000" cy="26517600"/>
          </a:xfrm>
          <a:prstGeom prst="roundRect">
            <a:avLst>
              <a:gd name="adj" fmla="val 7065"/>
            </a:avLst>
          </a:prstGeom>
          <a:solidFill>
            <a:srgbClr val="92D050"/>
          </a:solidFill>
          <a:ln w="28575">
            <a:solidFill>
              <a:srgbClr val="92D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utoShape 431"/>
          <p:cNvSpPr>
            <a:spLocks noChangeArrowheads="1"/>
          </p:cNvSpPr>
          <p:nvPr/>
        </p:nvSpPr>
        <p:spPr bwMode="auto">
          <a:xfrm>
            <a:off x="29576485" y="5829080"/>
            <a:ext cx="13487400" cy="2644096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oldencubscouts.org/images/MOS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8991600" y="2286000"/>
            <a:ext cx="2277206" cy="1491782"/>
          </a:xfrm>
          <a:prstGeom prst="rect">
            <a:avLst/>
          </a:prstGeom>
          <a:noFill/>
        </p:spPr>
      </p:pic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188620" y="12874337"/>
            <a:ext cx="14935200" cy="1220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Action plans &amp; implementation schedule</a:t>
            </a: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essica Chin\Northeastern University PhD\2009 Fall Semester\IE 7315 - Human Factors Engineering\NEU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8915400" cy="1297248"/>
          </a:xfrm>
          <a:prstGeom prst="rect">
            <a:avLst/>
          </a:prstGeom>
          <a:noFill/>
        </p:spPr>
      </p:pic>
      <p:pic>
        <p:nvPicPr>
          <p:cNvPr id="1030" name="Picture 6" descr="http://api.ning.com/files/Iz4UW24VzlEDAUPiE-pge0Y4a8x9TkPSRIrZcsHG3EUcIa05GJOOjS-plvlCgAcLgNsZHYNaF1II8550GdnButn6DSuN-qp1/BP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8400" y="2161473"/>
            <a:ext cx="2296885" cy="1600200"/>
          </a:xfrm>
          <a:prstGeom prst="rect">
            <a:avLst/>
          </a:prstGeom>
          <a:noFill/>
        </p:spPr>
      </p:pic>
      <p:sp>
        <p:nvSpPr>
          <p:cNvPr id="22" name="AutoShape 269"/>
          <p:cNvSpPr>
            <a:spLocks noChangeArrowheads="1"/>
          </p:cNvSpPr>
          <p:nvPr/>
        </p:nvSpPr>
        <p:spPr bwMode="auto">
          <a:xfrm>
            <a:off x="838200" y="5867399"/>
            <a:ext cx="12801600" cy="7467601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90600" y="6096000"/>
            <a:ext cx="12344400" cy="90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Project/Goal</a:t>
            </a:r>
          </a:p>
          <a:p>
            <a:endParaRPr lang="en-US" sz="4400" dirty="0"/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/>
              <a:t>Inclusion </a:t>
            </a:r>
            <a:r>
              <a:rPr lang="en-US" sz="4800" b="1" dirty="0" smtClean="0"/>
              <a:t>of 3D CAD modeling using </a:t>
            </a:r>
            <a:r>
              <a:rPr lang="en-US" sz="4800" b="1" dirty="0" err="1" smtClean="0"/>
              <a:t>SolidWorks</a:t>
            </a:r>
            <a:r>
              <a:rPr lang="en-US" sz="4800" b="1" dirty="0" smtClean="0"/>
              <a:t> </a:t>
            </a:r>
            <a:r>
              <a:rPr lang="en-US" sz="4800" b="1" dirty="0"/>
              <a:t>in EGR 101, Introduction of Engineering I, at </a:t>
            </a:r>
            <a:r>
              <a:rPr lang="en-US" sz="4800" b="1" dirty="0" smtClean="0"/>
              <a:t>Middlesex Comm. College</a:t>
            </a:r>
            <a:r>
              <a:rPr lang="en-US" sz="4800" b="1" dirty="0"/>
              <a:t>.  Introduction </a:t>
            </a:r>
            <a:r>
              <a:rPr lang="en-US" sz="4800" b="1" dirty="0" smtClean="0"/>
              <a:t>of EDP process for </a:t>
            </a:r>
            <a:r>
              <a:rPr lang="en-US" sz="4800" b="1" dirty="0"/>
              <a:t>engineering solution.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/>
              <a:t>Familiarizing the concept of modeling and model verification</a:t>
            </a: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endParaRPr lang="en-US" sz="48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 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388" name="Rectangle 4"/>
          <p:cNvSpPr>
            <a:spLocks noChangeArrowheads="1"/>
          </p:cNvSpPr>
          <p:nvPr/>
        </p:nvSpPr>
        <p:spPr bwMode="auto">
          <a:xfrm>
            <a:off x="6400800" y="304800"/>
            <a:ext cx="32766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925763" eaLnBrk="0" hangingPunct="0"/>
            <a:r>
              <a:rPr lang="en-US" sz="115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9B110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</a:t>
            </a:r>
            <a:r>
              <a:rPr lang="en-US" sz="100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9B110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Flexural Rigidity of Beam and CAD Modeling</a:t>
            </a:r>
            <a:endParaRPr lang="en-US" sz="10000" b="1" spc="50" dirty="0">
              <a:ln w="11430"/>
              <a:gradFill>
                <a:gsLst>
                  <a:gs pos="25000">
                    <a:srgbClr val="FF0000"/>
                  </a:gs>
                  <a:gs pos="100000">
                    <a:srgbClr val="9B1103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1200"/>
              </a:spcBef>
            </a:pPr>
            <a:endParaRPr lang="en-US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Tony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</a:t>
            </a:r>
            <a:endParaRPr lang="en-US" sz="6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Middlesex Community College, MA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058517" y="14159304"/>
            <a:ext cx="12344400" cy="96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Definition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r>
              <a:rPr lang="x-none" sz="5400" b="1"/>
              <a:t>Investigation of flexural rigidity of beam with various cross sections and CAD </a:t>
            </a:r>
            <a:r>
              <a:rPr lang="x-none" sz="5400" b="1" smtClean="0"/>
              <a:t>Modeling</a:t>
            </a:r>
            <a:endParaRPr lang="en-US" sz="5400" b="1" dirty="0" smtClean="0"/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5400" dirty="0" smtClean="0"/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5400" dirty="0" smtClean="0"/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5400" dirty="0" smtClean="0"/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5400" dirty="0"/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1493946" y="23686762"/>
            <a:ext cx="12344400" cy="25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Performance monitoring</a:t>
            </a: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143000" indent="-1143000" algn="just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b="1" dirty="0" smtClean="0">
                <a:solidFill>
                  <a:srgbClr val="000000"/>
                </a:solidFill>
              </a:rPr>
              <a:t>Pre/Post Survey</a:t>
            </a:r>
          </a:p>
          <a:p>
            <a:pPr marL="1143000" indent="-1143000" algn="just" defTabSz="15144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b="1" dirty="0" smtClean="0">
                <a:solidFill>
                  <a:srgbClr val="000000"/>
                </a:solidFill>
              </a:rPr>
              <a:t>Pre/Post  Assessment Tests</a:t>
            </a: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29718000" y="6019800"/>
            <a:ext cx="13030200" cy="182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Student deliverables</a:t>
            </a:r>
          </a:p>
          <a:p>
            <a:pPr marL="1143000" lvl="0" indent="-1143000">
              <a:buFont typeface="+mj-lt"/>
              <a:buAutoNum type="arabicPeriod"/>
            </a:pPr>
            <a:r>
              <a:rPr lang="x-none" sz="6000" b="1"/>
              <a:t>SolidWorks CAD models and running simulations in SolidWorks</a:t>
            </a:r>
            <a:endParaRPr lang="en-US" sz="6000" b="1" dirty="0"/>
          </a:p>
          <a:p>
            <a:pPr marL="1143000" lvl="0" indent="-1143000">
              <a:buFont typeface="+mj-lt"/>
              <a:buAutoNum type="arabicPeriod"/>
            </a:pPr>
            <a:r>
              <a:rPr lang="x-none" sz="6000" b="1"/>
              <a:t>Measurements of beam deflection.</a:t>
            </a:r>
            <a:endParaRPr lang="en-US" sz="6000" b="1" dirty="0"/>
          </a:p>
          <a:p>
            <a:pPr marL="1143000" lvl="0" indent="-1143000">
              <a:buFont typeface="+mj-lt"/>
              <a:buAutoNum type="arabicPeriod"/>
            </a:pPr>
            <a:r>
              <a:rPr lang="x-none" sz="6000" b="1"/>
              <a:t>Applying EDP for an engineering design solution.</a:t>
            </a:r>
            <a:endParaRPr lang="en-US" sz="6000" b="1" dirty="0"/>
          </a:p>
          <a:p>
            <a:pPr marL="1143000" lvl="0" indent="-1143000">
              <a:buFont typeface="+mj-lt"/>
              <a:buAutoNum type="arabicPeriod"/>
            </a:pPr>
            <a:r>
              <a:rPr lang="x-none" sz="6000" b="1"/>
              <a:t>Documentation and PowerPoint for presentation</a:t>
            </a:r>
            <a:endParaRPr lang="en-US" sz="6000" b="1" dirty="0"/>
          </a:p>
          <a:p>
            <a:endParaRPr lang="en-US" sz="6000" b="1" dirty="0"/>
          </a:p>
          <a:p>
            <a:pPr algn="ctr"/>
            <a:endParaRPr lang="en-US" sz="6000" b="1" cap="all" dirty="0" smtClean="0">
              <a:ln w="0"/>
              <a:effectLst/>
            </a:endParaRPr>
          </a:p>
          <a:p>
            <a:pPr algn="ctr"/>
            <a:endParaRPr lang="en-US" sz="60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9805085" y="16257384"/>
            <a:ext cx="13030200" cy="938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Teacher deliverables</a:t>
            </a:r>
          </a:p>
          <a:p>
            <a:pPr marL="1143000" lvl="0" indent="-1143000">
              <a:buFont typeface="+mj-lt"/>
              <a:buAutoNum type="arabicPeriod"/>
            </a:pPr>
            <a:r>
              <a:rPr lang="en-US" sz="6000" b="1" dirty="0"/>
              <a:t>Engineering lectures and handouts</a:t>
            </a:r>
            <a:endParaRPr lang="en-US" sz="6000" dirty="0"/>
          </a:p>
          <a:p>
            <a:pPr marL="1143000" lvl="0" indent="-1143000">
              <a:buFont typeface="+mj-lt"/>
              <a:buAutoNum type="arabicPeriod"/>
            </a:pPr>
            <a:r>
              <a:rPr lang="en-US" sz="6000" b="1" dirty="0"/>
              <a:t>Teaching basic concept of beam deflection</a:t>
            </a:r>
            <a:endParaRPr lang="en-US" sz="6000" dirty="0"/>
          </a:p>
          <a:p>
            <a:pPr marL="1143000" lvl="0" indent="-1143000">
              <a:buFont typeface="+mj-lt"/>
              <a:buAutoNum type="arabicPeriod"/>
            </a:pPr>
            <a:r>
              <a:rPr lang="en-US" sz="6000" b="1" dirty="0"/>
              <a:t>Reviewing EDP design and concept</a:t>
            </a:r>
            <a:endParaRPr lang="en-US" sz="6000" dirty="0"/>
          </a:p>
          <a:p>
            <a:pPr marL="1143000" lvl="0" indent="-1143000">
              <a:buFont typeface="+mj-lt"/>
              <a:buAutoNum type="arabicPeriod"/>
            </a:pPr>
            <a:r>
              <a:rPr lang="en-US" sz="6000" b="1" dirty="0" err="1"/>
              <a:t>SolidWorks</a:t>
            </a:r>
            <a:r>
              <a:rPr lang="en-US" sz="6000" b="1" dirty="0"/>
              <a:t> for CAD solid modeling and simulations.</a:t>
            </a:r>
            <a:endParaRPr lang="en-US" sz="6000" dirty="0"/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</p:txBody>
      </p:sp>
      <p:pic>
        <p:nvPicPr>
          <p:cNvPr id="20" name="Picture 19" descr="CAPSULE_Logo_Color2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14" r="26263"/>
          <a:stretch/>
        </p:blipFill>
        <p:spPr>
          <a:xfrm>
            <a:off x="1371600" y="2590800"/>
            <a:ext cx="8544644" cy="24384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370363"/>
            <a:ext cx="9319743" cy="44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675" y="15199896"/>
            <a:ext cx="14303875" cy="16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693012" y="6096000"/>
            <a:ext cx="13030200" cy="107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Evaluation of design option </a:t>
            </a: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199" y="7376752"/>
            <a:ext cx="3410275" cy="26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629" y="7376752"/>
            <a:ext cx="4725549" cy="21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199" y="9589405"/>
            <a:ext cx="3642051" cy="296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112" y="9834952"/>
            <a:ext cx="6306883" cy="273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52601" y="26974800"/>
            <a:ext cx="11582399" cy="1092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                  EDP</a:t>
            </a:r>
          </a:p>
          <a:p>
            <a:r>
              <a:rPr lang="en-US" sz="4000" b="1" cap="all" dirty="0" smtClean="0">
                <a:ln w="0"/>
              </a:rPr>
              <a:t>1-4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4000" b="1" cap="all" dirty="0" smtClean="0">
                <a:ln w="0"/>
              </a:rPr>
              <a:t>steps</a:t>
            </a:r>
            <a:endParaRPr lang="en-US" sz="6000" b="1" cap="all" dirty="0" smtClean="0">
              <a:ln w="0"/>
            </a:endParaRPr>
          </a:p>
          <a:p>
            <a:r>
              <a:rPr lang="en-US" sz="4000" b="1" cap="all" dirty="0" smtClean="0">
                <a:ln w="0"/>
              </a:rPr>
              <a:t>5.  build/Get samples</a:t>
            </a:r>
          </a:p>
          <a:p>
            <a:r>
              <a:rPr lang="en-US" sz="4000" b="1" cap="all" dirty="0" smtClean="0">
                <a:ln w="0"/>
              </a:rPr>
              <a:t>6.  Model and test samples</a:t>
            </a:r>
          </a:p>
          <a:p>
            <a:r>
              <a:rPr lang="en-US" sz="4000" b="1" cap="all" dirty="0" smtClean="0">
                <a:ln w="0"/>
              </a:rPr>
              <a:t>7. Communicate results</a:t>
            </a:r>
          </a:p>
          <a:p>
            <a:r>
              <a:rPr lang="en-US" sz="4000" b="1" cap="all" dirty="0" smtClean="0">
                <a:ln w="0"/>
              </a:rPr>
              <a:t>8. Re-design and re-evaluate</a:t>
            </a:r>
          </a:p>
          <a:p>
            <a:pPr algn="ctr"/>
            <a:endParaRPr lang="en-US" sz="6000" b="1" cap="all" dirty="0" smtClean="0">
              <a:ln w="0"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 </a:t>
            </a: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9783314" y="25229796"/>
            <a:ext cx="13030200" cy="62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Acknowledgements</a:t>
            </a:r>
          </a:p>
          <a:p>
            <a:pPr lvl="0"/>
            <a:r>
              <a:rPr lang="en-US" sz="4800" b="1" dirty="0" smtClean="0"/>
              <a:t>Author expresses great thanks and appreciations to Northeastern University Stem Center, Northeastern Engineering Department, and Museum of Science for the opportunity to participate in the 2012 Capsule Summer Program. </a:t>
            </a:r>
            <a:endParaRPr lang="en-US" sz="4800" b="1" dirty="0"/>
          </a:p>
          <a:p>
            <a:pPr algn="ctr"/>
            <a:endParaRPr lang="en-US" sz="48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2308800" y="2971800"/>
            <a:ext cx="2667000" cy="14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 Poster_TonyMa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 Poster_TonyMak</Template>
  <TotalTime>228</TotalTime>
  <Words>198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CAPSULE Poster_TonyMak</vt:lpstr>
      <vt:lpstr>Slide 1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User43 Ser43</dc:creator>
  <cp:lastModifiedBy>Tony</cp:lastModifiedBy>
  <cp:revision>23</cp:revision>
  <cp:lastPrinted>2010-12-20T04:34:57Z</cp:lastPrinted>
  <dcterms:created xsi:type="dcterms:W3CDTF">2012-07-25T12:06:24Z</dcterms:created>
  <dcterms:modified xsi:type="dcterms:W3CDTF">2012-07-30T15:49:40Z</dcterms:modified>
</cp:coreProperties>
</file>